
<file path=[Content_Types].xml><?xml version="1.0" encoding="utf-8"?>
<Types xmlns="http://schemas.openxmlformats.org/package/2006/content-types">
  <Override PartName="/ppt/slideLayouts/slideLayout8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6.xml" ContentType="application/vnd.openxmlformats-officedocument.presentationml.slideLayout+xml"/>
  <Override PartName="/ppt/presentation.xml" ContentType="application/vnd.openxmlformats-officedocument.presentationml.presentation.main+xml"/>
  <Override PartName="/docProps/app.xml" ContentType="application/vnd.openxmlformats-officedocument.extended-properties+xml"/>
  <Override PartName="/ppt/slides/slide5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Layouts/slideLayout7.xml" ContentType="application/vnd.openxmlformats-officedocument.presentationml.slideLayout+xml"/>
  <Override PartName="/ppt/presProps.xml" ContentType="application/vnd.openxmlformats-officedocument.presentationml.presProps+xml"/>
  <Default Extension="jpeg" ContentType="image/jpeg"/>
  <Override PartName="/ppt/slideLayouts/slideLayout3.xml" ContentType="application/vnd.openxmlformats-officedocument.presentationml.slideLayout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Layouts/slideLayout5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Default Extension="png" ContentType="image/png"/>
  <Override PartName="/docProps/core.xml" ContentType="application/vnd.openxmlformats-package.core-properties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Default Extension="xml" ContentType="application/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Masters/slideMaster1.xml" ContentType="application/vnd.openxmlformats-officedocument.presentationml.slideMaster+xml"/>
  <Override PartName="/ppt/viewProps.xml" ContentType="application/vnd.openxmlformats-officedocument.presentationml.viewProps+xml"/>
  <Default Extension="bin" ContentType="application/vnd.openxmlformats-officedocument.presentationml.printerSettings"/>
  <Default Extension="rels" ContentType="application/vnd.openxmlformats-package.relationships+xml"/>
  <Override PartName="/ppt/slides/slide9.xml" ContentType="application/vnd.openxmlformats-officedocument.presentationml.slide+xml"/>
  <Override PartName="/ppt/slides/slide6.xml" ContentType="application/vnd.openxmlformats-officedocument.presentationml.slide+xml"/>
  <Default Extension="pdf" ContentType="application/pdf"/>
  <Override PartName="/ppt/slides/slide12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id="2147483648" r:id="rId1"/>
  </p:sldMasterIdLst>
  <p:sldIdLst>
    <p:sldId id="256" r:id="rId2"/>
    <p:sldId id="262" r:id="rId3"/>
    <p:sldId id="265" r:id="rId4"/>
    <p:sldId id="259" r:id="rId5"/>
    <p:sldId id="258" r:id="rId6"/>
    <p:sldId id="260" r:id="rId7"/>
    <p:sldId id="261" r:id="rId8"/>
    <p:sldId id="266" r:id="rId9"/>
    <p:sldId id="257" r:id="rId10"/>
    <p:sldId id="263" r:id="rId11"/>
    <p:sldId id="264" r:id="rId12"/>
    <p:sldId id="267" r:id="rId1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lrMru>
    <a:srgbClr val="FF8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>
    <p:restoredLeft sz="15620"/>
    <p:restoredTop sz="99442" autoAdjust="0"/>
  </p:normalViewPr>
  <p:slideViewPr>
    <p:cSldViewPr snapToGrid="0" snapToObjects="1">
      <p:cViewPr>
        <p:scale>
          <a:sx n="75" d="100"/>
          <a:sy n="75" d="100"/>
        </p:scale>
        <p:origin x="-1712" y="-123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4" Type="http://schemas.openxmlformats.org/officeDocument/2006/relationships/printerSettings" Target="printerSettings/printerSettings1.bin"/><Relationship Id="rId4" Type="http://schemas.openxmlformats.org/officeDocument/2006/relationships/slide" Target="slides/slide3.xml"/><Relationship Id="rId7" Type="http://schemas.openxmlformats.org/officeDocument/2006/relationships/slide" Target="slides/slide6.xml"/><Relationship Id="rId11" Type="http://schemas.openxmlformats.org/officeDocument/2006/relationships/slide" Target="slides/slide1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6" Type="http://schemas.openxmlformats.org/officeDocument/2006/relationships/viewProps" Target="viewProps.xml"/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0" Type="http://schemas.openxmlformats.org/officeDocument/2006/relationships/slide" Target="slides/slide9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9" Type="http://schemas.openxmlformats.org/officeDocument/2006/relationships/slide" Target="slides/slide8.xml"/><Relationship Id="rId3" Type="http://schemas.openxmlformats.org/officeDocument/2006/relationships/slide" Target="slides/slide2.xml"/><Relationship Id="rId18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66D4DE-D4C1-6B42-B9FD-010841F7E9D4}" type="datetimeFigureOut">
              <a:rPr lang="en-US" smtClean="0"/>
              <a:t>4/22/10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0DB8B5-1A22-CA42-B563-E698A5A5166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66D4DE-D4C1-6B42-B9FD-010841F7E9D4}" type="datetimeFigureOut">
              <a:rPr lang="en-US" smtClean="0"/>
              <a:t>4/22/10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0DB8B5-1A22-CA42-B563-E698A5A5166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66D4DE-D4C1-6B42-B9FD-010841F7E9D4}" type="datetimeFigureOut">
              <a:rPr lang="en-US" smtClean="0"/>
              <a:t>4/22/10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0DB8B5-1A22-CA42-B563-E698A5A5166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66D4DE-D4C1-6B42-B9FD-010841F7E9D4}" type="datetimeFigureOut">
              <a:rPr lang="en-US" smtClean="0"/>
              <a:t>4/22/10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0DB8B5-1A22-CA42-B563-E698A5A5166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66D4DE-D4C1-6B42-B9FD-010841F7E9D4}" type="datetimeFigureOut">
              <a:rPr lang="en-US" smtClean="0"/>
              <a:t>4/22/10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0DB8B5-1A22-CA42-B563-E698A5A5166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66D4DE-D4C1-6B42-B9FD-010841F7E9D4}" type="datetimeFigureOut">
              <a:rPr lang="en-US" smtClean="0"/>
              <a:t>4/22/10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0DB8B5-1A22-CA42-B563-E698A5A5166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66D4DE-D4C1-6B42-B9FD-010841F7E9D4}" type="datetimeFigureOut">
              <a:rPr lang="en-US" smtClean="0"/>
              <a:t>4/22/10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0DB8B5-1A22-CA42-B563-E698A5A5166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66D4DE-D4C1-6B42-B9FD-010841F7E9D4}" type="datetimeFigureOut">
              <a:rPr lang="en-US" smtClean="0"/>
              <a:t>4/22/10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0DB8B5-1A22-CA42-B563-E698A5A5166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66D4DE-D4C1-6B42-B9FD-010841F7E9D4}" type="datetimeFigureOut">
              <a:rPr lang="en-US" smtClean="0"/>
              <a:t>4/22/10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0DB8B5-1A22-CA42-B563-E698A5A5166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66D4DE-D4C1-6B42-B9FD-010841F7E9D4}" type="datetimeFigureOut">
              <a:rPr lang="en-US" smtClean="0"/>
              <a:t>4/22/10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0DB8B5-1A22-CA42-B563-E698A5A5166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66D4DE-D4C1-6B42-B9FD-010841F7E9D4}" type="datetimeFigureOut">
              <a:rPr lang="en-US" smtClean="0"/>
              <a:t>4/22/10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0DB8B5-1A22-CA42-B563-E698A5A5166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4" Type="http://schemas.openxmlformats.org/officeDocument/2006/relationships/slideLayout" Target="../slideLayouts/slideLayout4.xml"/><Relationship Id="rId10" Type="http://schemas.openxmlformats.org/officeDocument/2006/relationships/slideLayout" Target="../slideLayouts/slideLayout10.xml"/><Relationship Id="rId5" Type="http://schemas.openxmlformats.org/officeDocument/2006/relationships/slideLayout" Target="../slideLayouts/slideLayout5.xml"/><Relationship Id="rId7" Type="http://schemas.openxmlformats.org/officeDocument/2006/relationships/slideLayout" Target="../slideLayouts/slideLayout7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9" Type="http://schemas.openxmlformats.org/officeDocument/2006/relationships/slideLayout" Target="../slideLayouts/slideLayout9.xml"/><Relationship Id="rId3" Type="http://schemas.openxmlformats.org/officeDocument/2006/relationships/slideLayout" Target="../slideLayouts/slideLayout3.xml"/><Relationship Id="rId6" Type="http://schemas.openxmlformats.org/officeDocument/2006/relationships/slideLayout" Target="../slideLayouts/slideLayout6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3314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444060"/>
            <a:ext cx="8229600" cy="46821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66D4DE-D4C1-6B42-B9FD-010841F7E9D4}" type="datetimeFigureOut">
              <a:rPr lang="en-US" smtClean="0"/>
              <a:t>4/22/10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0DB8B5-1A22-CA42-B563-E698A5A51662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4" Type="http://schemas.openxmlformats.org/officeDocument/2006/relationships/image" Target="../media/image31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9.pdf"/><Relationship Id="rId3" Type="http://schemas.openxmlformats.org/officeDocument/2006/relationships/image" Target="../media/image30.png"/><Relationship Id="rId5" Type="http://schemas.openxmlformats.org/officeDocument/2006/relationships/image" Target="../media/image32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7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2" Type="http://schemas.openxmlformats.org/officeDocument/2006/relationships/hyperlink" Target="http://netsi.org" TargetMode="External"/><Relationship Id="rId3" Type="http://schemas.openxmlformats.org/officeDocument/2006/relationships/image" Target="../media/image2.png"/><Relationship Id="rId6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4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df"/><Relationship Id="rId3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4" Type="http://schemas.openxmlformats.org/officeDocument/2006/relationships/image" Target="../media/image12.pd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jpeg"/><Relationship Id="rId3" Type="http://schemas.openxmlformats.org/officeDocument/2006/relationships/image" Target="../media/image11.jpeg"/><Relationship Id="rId5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4" Type="http://schemas.openxmlformats.org/officeDocument/2006/relationships/image" Target="../media/image16.pdf"/><Relationship Id="rId5" Type="http://schemas.openxmlformats.org/officeDocument/2006/relationships/image" Target="../media/image17.png"/><Relationship Id="rId7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Relationship Id="rId3" Type="http://schemas.openxmlformats.org/officeDocument/2006/relationships/image" Target="../media/image15.png"/><Relationship Id="rId6" Type="http://schemas.openxmlformats.org/officeDocument/2006/relationships/image" Target="../media/image18.pdf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3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3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4" Type="http://schemas.openxmlformats.org/officeDocument/2006/relationships/image" Target="../media/image5.png"/><Relationship Id="rId5" Type="http://schemas.openxmlformats.org/officeDocument/2006/relationships/image" Target="../media/image6.png"/><Relationship Id="rId7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3" Type="http://schemas.openxmlformats.org/officeDocument/2006/relationships/image" Target="../media/image24.png"/><Relationship Id="rId6" Type="http://schemas.openxmlformats.org/officeDocument/2006/relationships/image" Target="../media/image25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err="1" smtClean="0"/>
              <a:t>NetSI</a:t>
            </a:r>
            <a:r>
              <a:rPr lang="en-US" dirty="0" smtClean="0"/>
              <a:t>: networks research @ SI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Lada Adamic, Jiang Yang, Eytan Bakshy, Xiao Wei, Matthew Simmons, Edwin </a:t>
            </a:r>
            <a:r>
              <a:rPr lang="en-US" dirty="0" err="1" smtClean="0"/>
              <a:t>Teng</a:t>
            </a:r>
            <a:r>
              <a:rPr lang="en-US" dirty="0" smtClean="0"/>
              <a:t>, David </a:t>
            </a:r>
            <a:r>
              <a:rPr lang="en-US" dirty="0" err="1" smtClean="0"/>
              <a:t>Huffaker</a:t>
            </a:r>
            <a:endParaRPr lang="en-US" dirty="0"/>
          </a:p>
        </p:txBody>
      </p:sp>
      <p:pic>
        <p:nvPicPr>
          <p:cNvPr id="4" name="Picture 3" descr="NetSI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79111" y="1643613"/>
            <a:ext cx="622300" cy="60960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How virtual points &amp; real bucks influence participation in Q&amp;A forums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4" descr="ViewsSubsMoney.pdf"/>
          <p:cNvPicPr>
            <a:picLocks noChangeAspect="1"/>
          </p:cNvPicPr>
          <p:nvPr/>
        </p:nvPicPr>
        <p:blipFill>
          <a:blip r:embed="rId2"/>
          <a:srcRect l="-26082" r="-26082"/>
          <a:stretch>
            <a:fillRect/>
          </a:stretch>
        </p:blipFill>
        <p:spPr bwMode="auto">
          <a:xfrm>
            <a:off x="457200" y="1444060"/>
            <a:ext cx="8229600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1302627" y="6039375"/>
            <a:ext cx="6427598" cy="584776"/>
          </a:xfrm>
          <a:prstGeom prst="rect">
            <a:avLst/>
          </a:prstGeom>
          <a:solidFill>
            <a:srgbClr val="FFFFFF"/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1600" i="1" dirty="0" smtClean="0">
                <a:solidFill>
                  <a:schemeClr val="bg1">
                    <a:lumMod val="50000"/>
                  </a:schemeClr>
                </a:solidFill>
              </a:rPr>
              <a:t>Jiang, Xiao &amp; Lada collaborating with Mark Ackerman, Tracy Liu, Yan Chen,</a:t>
            </a:r>
          </a:p>
          <a:p>
            <a:r>
              <a:rPr lang="en-US" sz="1600" i="1" dirty="0" smtClean="0">
                <a:solidFill>
                  <a:schemeClr val="bg1">
                    <a:lumMod val="50000"/>
                  </a:schemeClr>
                </a:solidFill>
              </a:rPr>
              <a:t> ICWSM’08, EC’08, ICWSM’09, ICWSM’10</a:t>
            </a:r>
            <a:endParaRPr lang="en-US" sz="1600" i="1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33140"/>
            <a:ext cx="8229600" cy="1484338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Different kinds of networks:</a:t>
            </a:r>
            <a:br>
              <a:rPr lang="en-US" dirty="0" smtClean="0"/>
            </a:br>
            <a:r>
              <a:rPr lang="en-US" sz="2667" dirty="0" smtClean="0"/>
              <a:t>highly resistant bacteria hopping from hospital to hospital</a:t>
            </a:r>
            <a:br>
              <a:rPr lang="en-US" sz="2667" dirty="0" smtClean="0"/>
            </a:br>
            <a:r>
              <a:rPr lang="en-US" sz="2667" dirty="0" smtClean="0"/>
              <a:t>financial trading networks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56300"/>
            <a:ext cx="8229600" cy="4269863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4" name="Picture 3" descr="lowincentralization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2"/>
              <a:stretch>
                <a:fillRect/>
              </a:stretch>
            </p:blipFill>
          </mc:Choice>
          <mc:Fallback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164148" y="3326052"/>
            <a:ext cx="3658588" cy="3825048"/>
          </a:xfrm>
          <a:prstGeom prst="rect">
            <a:avLst/>
          </a:prstGeom>
        </p:spPr>
      </p:pic>
      <p:pic>
        <p:nvPicPr>
          <p:cNvPr id="5" name="Picture 4" descr="SimulationResultsByStrategy.jpg"/>
          <p:cNvPicPr>
            <a:picLocks noChangeAspect="1"/>
          </p:cNvPicPr>
          <p:nvPr/>
        </p:nvPicPr>
        <p:blipFill>
          <a:blip r:embed="rId4"/>
          <a:srcRect l="1720" t="997"/>
          <a:stretch>
            <a:fillRect/>
          </a:stretch>
        </p:blipFill>
        <p:spPr>
          <a:xfrm>
            <a:off x="3659911" y="1617478"/>
            <a:ext cx="5256330" cy="456747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7200" y="2243211"/>
            <a:ext cx="2924820" cy="1595659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67374"/>
            <a:ext cx="8229600" cy="1143000"/>
          </a:xfrm>
        </p:spPr>
        <p:txBody>
          <a:bodyPr/>
          <a:lstStyle/>
          <a:p>
            <a:r>
              <a:rPr lang="en-US" dirty="0" smtClean="0"/>
              <a:t>http://</a:t>
            </a:r>
            <a:r>
              <a:rPr lang="en-US" dirty="0" err="1" smtClean="0"/>
              <a:t>netsi.org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175896"/>
            <a:ext cx="8229600" cy="4682104"/>
          </a:xfrm>
        </p:spPr>
        <p:txBody>
          <a:bodyPr/>
          <a:lstStyle/>
          <a:p>
            <a:r>
              <a:rPr lang="en-US" dirty="0" smtClean="0"/>
              <a:t>Come meet us at the                   session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 rot="19578921">
            <a:off x="3865454" y="2298875"/>
            <a:ext cx="2336465" cy="70788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rgbClr val="FF8000"/>
                </a:solidFill>
                <a:latin typeface="Stencil Std"/>
                <a:cs typeface="Stencil Std"/>
              </a:rPr>
              <a:t>POSTER</a:t>
            </a:r>
            <a:endParaRPr lang="en-US" sz="4000" dirty="0">
              <a:solidFill>
                <a:srgbClr val="FF8000"/>
              </a:solidFill>
              <a:latin typeface="Stencil Std"/>
              <a:cs typeface="Stencil Std"/>
            </a:endParaRPr>
          </a:p>
        </p:txBody>
      </p:sp>
      <p:pic>
        <p:nvPicPr>
          <p:cNvPr id="5" name="Picture 4" descr="NetSI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89030" y="567374"/>
            <a:ext cx="622300" cy="6096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</a:t>
            </a:r>
            <a:r>
              <a:rPr lang="en-US" smtClean="0"/>
              <a:t>hat </a:t>
            </a:r>
            <a:r>
              <a:rPr lang="en-US" dirty="0" smtClean="0"/>
              <a:t>we study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How networks shape information diffusion</a:t>
            </a:r>
          </a:p>
          <a:p>
            <a:pPr>
              <a:spcAft>
                <a:spcPts val="2400"/>
              </a:spcAft>
            </a:pPr>
            <a:r>
              <a:rPr lang="en-US" dirty="0" smtClean="0"/>
              <a:t>How information diffusion shapes networks</a:t>
            </a:r>
          </a:p>
          <a:p>
            <a:r>
              <a:rPr lang="en-US" dirty="0" smtClean="0"/>
              <a:t>Where you can find us:</a:t>
            </a:r>
          </a:p>
          <a:p>
            <a:pPr lvl="1"/>
            <a:r>
              <a:rPr lang="en-US" dirty="0" smtClean="0">
                <a:hlinkClick r:id="rId2"/>
              </a:rPr>
              <a:t>http://netsi.org</a:t>
            </a:r>
            <a:endParaRPr lang="en-US" dirty="0" smtClean="0"/>
          </a:p>
          <a:p>
            <a:pPr lvl="1"/>
            <a:endParaRPr lang="en-US" dirty="0"/>
          </a:p>
        </p:txBody>
      </p:sp>
      <p:grpSp>
        <p:nvGrpSpPr>
          <p:cNvPr id="26" name="Group 25"/>
          <p:cNvGrpSpPr/>
          <p:nvPr/>
        </p:nvGrpSpPr>
        <p:grpSpPr>
          <a:xfrm>
            <a:off x="4625212" y="3323253"/>
            <a:ext cx="3505200" cy="2677886"/>
            <a:chOff x="838200" y="1219200"/>
            <a:chExt cx="5647298" cy="4267200"/>
          </a:xfrm>
        </p:grpSpPr>
        <p:sp>
          <p:nvSpPr>
            <p:cNvPr id="4" name="Text Box 19"/>
            <p:cNvSpPr txBox="1">
              <a:spLocks noChangeArrowheads="1"/>
            </p:cNvSpPr>
            <p:nvPr/>
          </p:nvSpPr>
          <p:spPr bwMode="auto">
            <a:xfrm>
              <a:off x="2422525" y="3659188"/>
              <a:ext cx="184150" cy="3365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0"/>
                </a:spcBef>
                <a:buFontTx/>
                <a:buNone/>
              </a:pPr>
              <a:endParaRPr lang="en-US" sz="1600">
                <a:latin typeface="Futura Bk" pitchFamily="34" charset="0"/>
              </a:endParaRPr>
            </a:p>
          </p:txBody>
        </p:sp>
        <p:pic>
          <p:nvPicPr>
            <p:cNvPr id="5" name="Picture 6" descr="man2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 flipH="1">
              <a:off x="838200" y="3352800"/>
              <a:ext cx="720725" cy="879475"/>
            </a:xfrm>
            <a:prstGeom prst="rect">
              <a:avLst/>
            </a:prstGeom>
            <a:noFill/>
          </p:spPr>
        </p:pic>
        <p:grpSp>
          <p:nvGrpSpPr>
            <p:cNvPr id="6" name="Group 5"/>
            <p:cNvGrpSpPr/>
            <p:nvPr/>
          </p:nvGrpSpPr>
          <p:grpSpPr>
            <a:xfrm>
              <a:off x="1447800" y="2057400"/>
              <a:ext cx="1368424" cy="1447800"/>
              <a:chOff x="1447800" y="2057400"/>
              <a:chExt cx="1368424" cy="1447800"/>
            </a:xfrm>
          </p:grpSpPr>
          <p:pic>
            <p:nvPicPr>
              <p:cNvPr id="7" name="Picture 5" descr="man1"/>
              <p:cNvPicPr>
                <a:picLocks noChangeAspect="1" noChangeArrowheads="1"/>
              </p:cNvPicPr>
              <p:nvPr/>
            </p:nvPicPr>
            <p:blipFill>
              <a:blip r:embed="rId4"/>
              <a:srcRect/>
              <a:stretch>
                <a:fillRect/>
              </a:stretch>
            </p:blipFill>
            <p:spPr bwMode="auto">
              <a:xfrm flipH="1">
                <a:off x="2049949" y="2057400"/>
                <a:ext cx="766275" cy="849313"/>
              </a:xfrm>
              <a:prstGeom prst="rect">
                <a:avLst/>
              </a:prstGeom>
              <a:noFill/>
            </p:spPr>
          </p:pic>
          <p:cxnSp>
            <p:nvCxnSpPr>
              <p:cNvPr id="8" name="Straight Arrow Connector 7"/>
              <p:cNvCxnSpPr/>
              <p:nvPr/>
            </p:nvCxnSpPr>
            <p:spPr bwMode="auto">
              <a:xfrm rot="5400000" flipH="1" flipV="1">
                <a:off x="1409700" y="2857500"/>
                <a:ext cx="685800" cy="609600"/>
              </a:xfrm>
              <a:prstGeom prst="straightConnector1">
                <a:avLst/>
              </a:prstGeom>
              <a:noFill/>
              <a:ln w="38100" cap="flat" cmpd="sng" algn="ctr">
                <a:solidFill>
                  <a:schemeClr val="accent1"/>
                </a:solidFill>
                <a:prstDash val="solid"/>
                <a:round/>
                <a:headEnd type="none" w="med" len="med"/>
                <a:tailEnd type="arrow"/>
              </a:ln>
              <a:effectLst/>
            </p:spPr>
          </p:cxnSp>
        </p:grpSp>
        <p:grpSp>
          <p:nvGrpSpPr>
            <p:cNvPr id="9" name="Group 8"/>
            <p:cNvGrpSpPr/>
            <p:nvPr/>
          </p:nvGrpSpPr>
          <p:grpSpPr>
            <a:xfrm>
              <a:off x="1524000" y="4191000"/>
              <a:ext cx="1303898" cy="1066800"/>
              <a:chOff x="1524000" y="4191000"/>
              <a:chExt cx="1303898" cy="1066800"/>
            </a:xfrm>
          </p:grpSpPr>
          <p:pic>
            <p:nvPicPr>
              <p:cNvPr id="10" name="Picture 7" descr="man3"/>
              <p:cNvPicPr>
                <a:picLocks noChangeAspect="1" noChangeArrowheads="1"/>
              </p:cNvPicPr>
              <p:nvPr/>
            </p:nvPicPr>
            <p:blipFill>
              <a:blip r:embed="rId5"/>
              <a:srcRect/>
              <a:stretch>
                <a:fillRect/>
              </a:stretch>
            </p:blipFill>
            <p:spPr bwMode="auto">
              <a:xfrm flipH="1">
                <a:off x="2286000" y="4495800"/>
                <a:ext cx="541898" cy="762000"/>
              </a:xfrm>
              <a:prstGeom prst="rect">
                <a:avLst/>
              </a:prstGeom>
              <a:noFill/>
            </p:spPr>
          </p:pic>
          <p:cxnSp>
            <p:nvCxnSpPr>
              <p:cNvPr id="11" name="Straight Arrow Connector 10"/>
              <p:cNvCxnSpPr/>
              <p:nvPr/>
            </p:nvCxnSpPr>
            <p:spPr bwMode="auto">
              <a:xfrm>
                <a:off x="1524000" y="4191000"/>
                <a:ext cx="609600" cy="381000"/>
              </a:xfrm>
              <a:prstGeom prst="straightConnector1">
                <a:avLst/>
              </a:prstGeom>
              <a:noFill/>
              <a:ln w="38100" cap="flat" cmpd="sng" algn="ctr">
                <a:solidFill>
                  <a:schemeClr val="accent1"/>
                </a:solidFill>
                <a:prstDash val="solid"/>
                <a:round/>
                <a:headEnd type="none" w="med" len="med"/>
                <a:tailEnd type="arrow"/>
              </a:ln>
              <a:effectLst/>
            </p:spPr>
          </p:cxnSp>
        </p:grpSp>
        <p:grpSp>
          <p:nvGrpSpPr>
            <p:cNvPr id="12" name="Group 11"/>
            <p:cNvGrpSpPr/>
            <p:nvPr/>
          </p:nvGrpSpPr>
          <p:grpSpPr>
            <a:xfrm>
              <a:off x="2743200" y="1219200"/>
              <a:ext cx="3742298" cy="4267200"/>
              <a:chOff x="2743200" y="1219200"/>
              <a:chExt cx="3742298" cy="4267200"/>
            </a:xfrm>
          </p:grpSpPr>
          <p:pic>
            <p:nvPicPr>
              <p:cNvPr id="13" name="Picture 8" descr="man4"/>
              <p:cNvPicPr>
                <a:picLocks noChangeAspect="1" noChangeArrowheads="1"/>
              </p:cNvPicPr>
              <p:nvPr/>
            </p:nvPicPr>
            <p:blipFill>
              <a:blip r:embed="rId6"/>
              <a:srcRect/>
              <a:stretch>
                <a:fillRect/>
              </a:stretch>
            </p:blipFill>
            <p:spPr bwMode="auto">
              <a:xfrm flipH="1">
                <a:off x="4343400" y="1600200"/>
                <a:ext cx="549275" cy="914400"/>
              </a:xfrm>
              <a:prstGeom prst="rect">
                <a:avLst/>
              </a:prstGeom>
              <a:noFill/>
            </p:spPr>
          </p:pic>
          <p:pic>
            <p:nvPicPr>
              <p:cNvPr id="14" name="Picture 9" descr="man5"/>
              <p:cNvPicPr>
                <a:picLocks noChangeAspect="1" noChangeArrowheads="1"/>
              </p:cNvPicPr>
              <p:nvPr/>
            </p:nvPicPr>
            <p:blipFill>
              <a:blip r:embed="rId7"/>
              <a:srcRect/>
              <a:stretch>
                <a:fillRect/>
              </a:stretch>
            </p:blipFill>
            <p:spPr bwMode="auto">
              <a:xfrm flipH="1">
                <a:off x="3810000" y="2895600"/>
                <a:ext cx="479425" cy="914400"/>
              </a:xfrm>
              <a:prstGeom prst="rect">
                <a:avLst/>
              </a:prstGeom>
              <a:noFill/>
            </p:spPr>
          </p:pic>
          <p:pic>
            <p:nvPicPr>
              <p:cNvPr id="15" name="Picture 6" descr="man2"/>
              <p:cNvPicPr>
                <a:picLocks noChangeAspect="1" noChangeArrowheads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 flipH="1">
                <a:off x="4038600" y="4343400"/>
                <a:ext cx="720725" cy="879475"/>
              </a:xfrm>
              <a:prstGeom prst="rect">
                <a:avLst/>
              </a:prstGeom>
              <a:noFill/>
            </p:spPr>
          </p:pic>
          <p:pic>
            <p:nvPicPr>
              <p:cNvPr id="16" name="Picture 9" descr="man5"/>
              <p:cNvPicPr>
                <a:picLocks noChangeAspect="1" noChangeArrowheads="1"/>
              </p:cNvPicPr>
              <p:nvPr/>
            </p:nvPicPr>
            <p:blipFill>
              <a:blip r:embed="rId7"/>
              <a:srcRect/>
              <a:stretch>
                <a:fillRect/>
              </a:stretch>
            </p:blipFill>
            <p:spPr bwMode="auto">
              <a:xfrm flipH="1">
                <a:off x="5943600" y="1219200"/>
                <a:ext cx="479425" cy="914400"/>
              </a:xfrm>
              <a:prstGeom prst="rect">
                <a:avLst/>
              </a:prstGeom>
              <a:noFill/>
            </p:spPr>
          </p:pic>
          <p:pic>
            <p:nvPicPr>
              <p:cNvPr id="17" name="Picture 7" descr="man3"/>
              <p:cNvPicPr>
                <a:picLocks noChangeAspect="1" noChangeArrowheads="1"/>
              </p:cNvPicPr>
              <p:nvPr/>
            </p:nvPicPr>
            <p:blipFill>
              <a:blip r:embed="rId5"/>
              <a:srcRect/>
              <a:stretch>
                <a:fillRect/>
              </a:stretch>
            </p:blipFill>
            <p:spPr bwMode="auto">
              <a:xfrm flipH="1">
                <a:off x="5867400" y="3581400"/>
                <a:ext cx="541898" cy="762000"/>
              </a:xfrm>
              <a:prstGeom prst="rect">
                <a:avLst/>
              </a:prstGeom>
              <a:noFill/>
            </p:spPr>
          </p:pic>
          <p:pic>
            <p:nvPicPr>
              <p:cNvPr id="18" name="Picture 7" descr="man3"/>
              <p:cNvPicPr>
                <a:picLocks noChangeAspect="1" noChangeArrowheads="1"/>
              </p:cNvPicPr>
              <p:nvPr/>
            </p:nvPicPr>
            <p:blipFill>
              <a:blip r:embed="rId5"/>
              <a:srcRect/>
              <a:stretch>
                <a:fillRect/>
              </a:stretch>
            </p:blipFill>
            <p:spPr bwMode="auto">
              <a:xfrm flipH="1">
                <a:off x="5943600" y="4724400"/>
                <a:ext cx="541898" cy="762000"/>
              </a:xfrm>
              <a:prstGeom prst="rect">
                <a:avLst/>
              </a:prstGeom>
              <a:noFill/>
            </p:spPr>
          </p:pic>
          <p:cxnSp>
            <p:nvCxnSpPr>
              <p:cNvPr id="19" name="Straight Arrow Connector 18"/>
              <p:cNvCxnSpPr>
                <a:stCxn id="7" idx="1"/>
                <a:endCxn id="13" idx="3"/>
              </p:cNvCxnSpPr>
              <p:nvPr/>
            </p:nvCxnSpPr>
            <p:spPr bwMode="auto">
              <a:xfrm flipV="1">
                <a:off x="2816224" y="2057400"/>
                <a:ext cx="1527176" cy="424657"/>
              </a:xfrm>
              <a:prstGeom prst="straightConnector1">
                <a:avLst/>
              </a:prstGeom>
              <a:noFill/>
              <a:ln w="38100" cap="flat" cmpd="sng" algn="ctr">
                <a:solidFill>
                  <a:schemeClr val="accent1"/>
                </a:solidFill>
                <a:prstDash val="solid"/>
                <a:round/>
                <a:headEnd type="none" w="med" len="med"/>
                <a:tailEnd type="arrow"/>
              </a:ln>
              <a:effectLst/>
            </p:spPr>
          </p:cxnSp>
          <p:cxnSp>
            <p:nvCxnSpPr>
              <p:cNvPr id="20" name="Straight Arrow Connector 19"/>
              <p:cNvCxnSpPr/>
              <p:nvPr/>
            </p:nvCxnSpPr>
            <p:spPr bwMode="auto">
              <a:xfrm rot="5400000" flipH="1" flipV="1">
                <a:off x="2743200" y="3505200"/>
                <a:ext cx="1066800" cy="1066800"/>
              </a:xfrm>
              <a:prstGeom prst="straightConnector1">
                <a:avLst/>
              </a:prstGeom>
              <a:noFill/>
              <a:ln w="38100" cap="flat" cmpd="sng" algn="ctr">
                <a:solidFill>
                  <a:schemeClr val="accent1"/>
                </a:solidFill>
                <a:prstDash val="solid"/>
                <a:round/>
                <a:headEnd type="none" w="med" len="med"/>
                <a:tailEnd type="arrow"/>
              </a:ln>
              <a:effectLst/>
            </p:spPr>
          </p:cxnSp>
          <p:cxnSp>
            <p:nvCxnSpPr>
              <p:cNvPr id="21" name="Straight Arrow Connector 20"/>
              <p:cNvCxnSpPr>
                <a:endCxn id="15" idx="3"/>
              </p:cNvCxnSpPr>
              <p:nvPr/>
            </p:nvCxnSpPr>
            <p:spPr bwMode="auto">
              <a:xfrm flipV="1">
                <a:off x="2895600" y="4783138"/>
                <a:ext cx="1143000" cy="93662"/>
              </a:xfrm>
              <a:prstGeom prst="straightConnector1">
                <a:avLst/>
              </a:prstGeom>
              <a:noFill/>
              <a:ln w="38100" cap="flat" cmpd="sng" algn="ctr">
                <a:solidFill>
                  <a:schemeClr val="accent1"/>
                </a:solidFill>
                <a:prstDash val="solid"/>
                <a:round/>
                <a:headEnd type="none" w="med" len="med"/>
                <a:tailEnd type="arrow"/>
              </a:ln>
              <a:effectLst/>
            </p:spPr>
          </p:cxnSp>
          <p:cxnSp>
            <p:nvCxnSpPr>
              <p:cNvPr id="22" name="Straight Arrow Connector 21"/>
              <p:cNvCxnSpPr>
                <a:stCxn id="13" idx="1"/>
              </p:cNvCxnSpPr>
              <p:nvPr/>
            </p:nvCxnSpPr>
            <p:spPr bwMode="auto">
              <a:xfrm flipV="1">
                <a:off x="4892675" y="1828800"/>
                <a:ext cx="1050925" cy="228600"/>
              </a:xfrm>
              <a:prstGeom prst="straightConnector1">
                <a:avLst/>
              </a:prstGeom>
              <a:noFill/>
              <a:ln w="38100" cap="flat" cmpd="sng" algn="ctr">
                <a:solidFill>
                  <a:schemeClr val="accent1"/>
                </a:solidFill>
                <a:prstDash val="solid"/>
                <a:round/>
                <a:headEnd type="none" w="med" len="med"/>
                <a:tailEnd type="arrow"/>
              </a:ln>
              <a:effectLst/>
            </p:spPr>
          </p:cxnSp>
          <p:cxnSp>
            <p:nvCxnSpPr>
              <p:cNvPr id="23" name="Straight Arrow Connector 22"/>
              <p:cNvCxnSpPr>
                <a:stCxn id="15" idx="1"/>
                <a:endCxn id="17" idx="3"/>
              </p:cNvCxnSpPr>
              <p:nvPr/>
            </p:nvCxnSpPr>
            <p:spPr bwMode="auto">
              <a:xfrm flipV="1">
                <a:off x="4759325" y="3962400"/>
                <a:ext cx="1108075" cy="820738"/>
              </a:xfrm>
              <a:prstGeom prst="straightConnector1">
                <a:avLst/>
              </a:prstGeom>
              <a:noFill/>
              <a:ln w="38100" cap="flat" cmpd="sng" algn="ctr">
                <a:solidFill>
                  <a:schemeClr val="accent1"/>
                </a:solidFill>
                <a:prstDash val="solid"/>
                <a:round/>
                <a:headEnd type="none" w="med" len="med"/>
                <a:tailEnd type="arrow"/>
              </a:ln>
              <a:effectLst/>
            </p:spPr>
          </p:cxnSp>
          <p:cxnSp>
            <p:nvCxnSpPr>
              <p:cNvPr id="24" name="Straight Arrow Connector 23"/>
              <p:cNvCxnSpPr>
                <a:stCxn id="15" idx="1"/>
              </p:cNvCxnSpPr>
              <p:nvPr/>
            </p:nvCxnSpPr>
            <p:spPr bwMode="auto">
              <a:xfrm>
                <a:off x="4759325" y="4783138"/>
                <a:ext cx="1108075" cy="322262"/>
              </a:xfrm>
              <a:prstGeom prst="straightConnector1">
                <a:avLst/>
              </a:prstGeom>
              <a:noFill/>
              <a:ln w="38100" cap="flat" cmpd="sng" algn="ctr">
                <a:solidFill>
                  <a:schemeClr val="accent1"/>
                </a:solidFill>
                <a:prstDash val="solid"/>
                <a:round/>
                <a:headEnd type="none" w="med" len="med"/>
                <a:tailEnd type="arrow"/>
              </a:ln>
              <a:effectLst/>
            </p:spPr>
          </p:cxnSp>
        </p:grp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Social dynamics of information in virtual spaces (e.g. Second Life)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76356"/>
            <a:ext cx="4536111" cy="4682104"/>
          </a:xfrm>
        </p:spPr>
        <p:txBody>
          <a:bodyPr>
            <a:normAutofit/>
          </a:bodyPr>
          <a:lstStyle/>
          <a:p>
            <a:pPr>
              <a:spcAft>
                <a:spcPts val="1800"/>
              </a:spcAft>
            </a:pPr>
            <a:r>
              <a:rPr lang="en-US" sz="2400" dirty="0" smtClean="0"/>
              <a:t>Items diffusing through social network spread more rapidly but have limited range</a:t>
            </a:r>
          </a:p>
          <a:p>
            <a:r>
              <a:rPr lang="en-US" sz="2400" dirty="0" smtClean="0"/>
              <a:t>Sellers who chat up customers enjoy more repeat business, but social interaction doesn’t scale</a:t>
            </a:r>
          </a:p>
        </p:txBody>
      </p:sp>
      <p:pic>
        <p:nvPicPr>
          <p:cNvPr id="4" name="Picture 3" descr="slegonet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2"/>
              <a:stretch>
                <a:fillRect/>
              </a:stretch>
            </p:blipFill>
          </mc:Choice>
          <mc:Fallback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5356170" y="1671756"/>
            <a:ext cx="3467155" cy="374265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35078" y="4491189"/>
            <a:ext cx="3858233" cy="219919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356170" y="5896850"/>
            <a:ext cx="3467155" cy="523220"/>
          </a:xfrm>
          <a:prstGeom prst="rect">
            <a:avLst/>
          </a:prstGeom>
          <a:solidFill>
            <a:srgbClr val="FFFFFF"/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400" i="1" dirty="0" smtClean="0">
                <a:solidFill>
                  <a:schemeClr val="bg1">
                    <a:lumMod val="50000"/>
                  </a:schemeClr>
                </a:solidFill>
              </a:rPr>
              <a:t>Eytan, Matt, Edwin, Dave, &amp; Lada, EC’09, ICWSM’10</a:t>
            </a:r>
            <a:endParaRPr lang="en-US" sz="1400" i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 rot="677583">
            <a:off x="6303642" y="1698275"/>
            <a:ext cx="2336465" cy="70788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rgbClr val="FF8000"/>
                </a:solidFill>
                <a:latin typeface="Stencil Std"/>
                <a:cs typeface="Stencil Std"/>
              </a:rPr>
              <a:t>POSTER</a:t>
            </a:r>
            <a:endParaRPr lang="en-US" sz="4000" dirty="0">
              <a:solidFill>
                <a:srgbClr val="FF8000"/>
              </a:solidFill>
              <a:latin typeface="Stencil Std"/>
              <a:cs typeface="Stencil Std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YL_face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4593" y="3009662"/>
            <a:ext cx="2560320" cy="1418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Viral diffusion of social games on Facebook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68998" y="1417638"/>
            <a:ext cx="5017802" cy="4525963"/>
          </a:xfrm>
        </p:spPr>
        <p:txBody>
          <a:bodyPr>
            <a:normAutofit/>
          </a:bodyPr>
          <a:lstStyle/>
          <a:p>
            <a:r>
              <a:rPr lang="en-US" sz="2400" dirty="0" smtClean="0"/>
              <a:t>Invitation behavior…</a:t>
            </a:r>
          </a:p>
          <a:p>
            <a:pPr lvl="1"/>
            <a:r>
              <a:rPr lang="en-US" sz="2000" dirty="0" smtClean="0"/>
              <a:t>batch vs. individual invites</a:t>
            </a:r>
          </a:p>
          <a:p>
            <a:pPr lvl="1"/>
            <a:r>
              <a:rPr lang="en-US" sz="2000" dirty="0" smtClean="0"/>
              <a:t>inviting many vs. few friends</a:t>
            </a:r>
          </a:p>
          <a:p>
            <a:r>
              <a:rPr lang="en-US" sz="2400" dirty="0" smtClean="0"/>
              <a:t>… is more predictive than</a:t>
            </a:r>
          </a:p>
          <a:p>
            <a:pPr lvl="1"/>
            <a:r>
              <a:rPr lang="en-US" sz="2000" dirty="0" smtClean="0"/>
              <a:t>demographics</a:t>
            </a:r>
          </a:p>
          <a:p>
            <a:pPr lvl="1"/>
            <a:r>
              <a:rPr lang="en-US" sz="2000" dirty="0" smtClean="0"/>
              <a:t>social network structure</a:t>
            </a:r>
          </a:p>
          <a:p>
            <a:r>
              <a:rPr lang="en-US" sz="2400" dirty="0"/>
              <a:t>B</a:t>
            </a:r>
            <a:r>
              <a:rPr lang="en-US" sz="2400" dirty="0" smtClean="0"/>
              <a:t>eing invited</a:t>
            </a:r>
          </a:p>
          <a:p>
            <a:pPr lvl="1"/>
            <a:r>
              <a:rPr lang="en-US" sz="2000" dirty="0" smtClean="0"/>
              <a:t>means  increased likelihood of staying longer</a:t>
            </a:r>
          </a:p>
          <a:p>
            <a:r>
              <a:rPr lang="en-US" sz="2400" dirty="0"/>
              <a:t>G</a:t>
            </a:r>
            <a:r>
              <a:rPr lang="en-US" sz="2400" dirty="0" smtClean="0"/>
              <a:t>ames that favor groups</a:t>
            </a:r>
          </a:p>
          <a:p>
            <a:pPr lvl="1"/>
            <a:r>
              <a:rPr lang="en-US" sz="2000" dirty="0" smtClean="0"/>
              <a:t>gobble up dense cliques</a:t>
            </a:r>
          </a:p>
          <a:p>
            <a:pPr lvl="1"/>
            <a:endParaRPr lang="en-US" sz="2000" dirty="0"/>
          </a:p>
        </p:txBody>
      </p:sp>
      <p:pic>
        <p:nvPicPr>
          <p:cNvPr id="4" name="Picture 3" descr="tree1.jpg"/>
          <p:cNvPicPr/>
          <p:nvPr/>
        </p:nvPicPr>
        <p:blipFill>
          <a:blip r:embed="rId3"/>
          <a:stretch>
            <a:fillRect/>
          </a:stretch>
        </p:blipFill>
        <p:spPr>
          <a:xfrm>
            <a:off x="782158" y="1417638"/>
            <a:ext cx="2321368" cy="1463040"/>
          </a:xfrm>
          <a:prstGeom prst="rect">
            <a:avLst/>
          </a:prstGeom>
        </p:spPr>
      </p:pic>
      <p:pic>
        <p:nvPicPr>
          <p:cNvPr id="5" name="Picture 4" descr="interval_nth.pdf"/>
          <p:cNvPicPr/>
          <p:nvPr/>
        </p:nvPicPr>
        <mc:AlternateContent>
          <mc:Choice xmlns:ma="http://schemas.microsoft.com/office/mac/drawingml/2008/main" Requires="ma">
            <p:blipFill>
              <a:blip r:embed="rId4"/>
              <a:srcRect t="10260" r="4498"/>
              <a:stretch>
                <a:fillRect/>
              </a:stretch>
            </p:blipFill>
          </mc:Choice>
          <mc:Fallback>
            <p:blipFill>
              <a:blip r:embed="rId5"/>
              <a:srcRect t="10260" r="4498"/>
              <a:stretch>
                <a:fillRect/>
              </a:stretch>
            </p:blipFill>
          </mc:Fallback>
        </mc:AlternateContent>
        <p:spPr>
          <a:xfrm>
            <a:off x="782158" y="4590546"/>
            <a:ext cx="2312755" cy="2101068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668998" y="5934669"/>
            <a:ext cx="5320474" cy="523220"/>
          </a:xfrm>
          <a:prstGeom prst="rect">
            <a:avLst/>
          </a:prstGeom>
          <a:solidFill>
            <a:srgbClr val="FFFFFF"/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400" i="1" dirty="0" smtClean="0">
                <a:solidFill>
                  <a:schemeClr val="bg1">
                    <a:lumMod val="50000"/>
                  </a:schemeClr>
                </a:solidFill>
              </a:rPr>
              <a:t>Xiao, Jiang, and Lada collaborating with Ricardo Matsumura de </a:t>
            </a:r>
            <a:r>
              <a:rPr lang="en-US" sz="1400" i="1" dirty="0" err="1" smtClean="0">
                <a:solidFill>
                  <a:schemeClr val="bg1">
                    <a:lumMod val="50000"/>
                  </a:schemeClr>
                </a:solidFill>
              </a:rPr>
              <a:t>Araújo</a:t>
            </a:r>
            <a:r>
              <a:rPr lang="en-US" sz="1400" i="1" dirty="0" smtClean="0">
                <a:solidFill>
                  <a:schemeClr val="bg1">
                    <a:lumMod val="50000"/>
                  </a:schemeClr>
                </a:solidFill>
              </a:rPr>
              <a:t> and Manu </a:t>
            </a:r>
            <a:r>
              <a:rPr lang="en-US" sz="1400" i="1" dirty="0" err="1" smtClean="0">
                <a:solidFill>
                  <a:schemeClr val="bg1">
                    <a:lumMod val="50000"/>
                  </a:schemeClr>
                </a:solidFill>
              </a:rPr>
              <a:t>Rekhi</a:t>
            </a:r>
            <a:endParaRPr lang="en-US" sz="1400" i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 rot="2583614">
            <a:off x="6880554" y="1470501"/>
            <a:ext cx="2336465" cy="70788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rgbClr val="FF8000"/>
                </a:solidFill>
                <a:latin typeface="Stencil Std"/>
                <a:cs typeface="Stencil Std"/>
              </a:rPr>
              <a:t>POSTER</a:t>
            </a:r>
            <a:endParaRPr lang="en-US" sz="4000" dirty="0">
              <a:solidFill>
                <a:srgbClr val="FF8000"/>
              </a:solidFill>
              <a:latin typeface="Stencil Std"/>
              <a:cs typeface="Stencil Std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Networks of trust:</a:t>
            </a:r>
            <a:br>
              <a:rPr lang="en-US" dirty="0" smtClean="0"/>
            </a:br>
            <a:r>
              <a:rPr lang="en-US" sz="3111" dirty="0" smtClean="0"/>
              <a:t>I rate you. You rate me. Should we do so publicly?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 descr="feweredgesCouchSurfin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70707" y="1276140"/>
            <a:ext cx="4276879" cy="2384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 descr="dataset_diagram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30782" y="1417638"/>
            <a:ext cx="2297981" cy="4625050"/>
          </a:xfrm>
          <a:prstGeom prst="rect">
            <a:avLst/>
          </a:prstGeom>
        </p:spPr>
      </p:pic>
      <p:grpSp>
        <p:nvGrpSpPr>
          <p:cNvPr id="9" name="Group 8"/>
          <p:cNvGrpSpPr/>
          <p:nvPr/>
        </p:nvGrpSpPr>
        <p:grpSpPr>
          <a:xfrm>
            <a:off x="863785" y="3832397"/>
            <a:ext cx="4434130" cy="1964941"/>
            <a:chOff x="0" y="3552699"/>
            <a:chExt cx="7162800" cy="3035300"/>
          </a:xfrm>
        </p:grpSpPr>
        <p:pic>
          <p:nvPicPr>
            <p:cNvPr id="7" name="Picture 6" descr="CSFriendshipCor.pdf"/>
            <p:cNvPicPr>
              <a:picLocks noChangeAspect="1"/>
            </p:cNvPicPr>
            <p:nvPr/>
          </p:nvPicPr>
          <mc:AlternateContent>
            <mc:Choice xmlns:ma="http://schemas.microsoft.com/office/mac/drawingml/2008/main" Requires="ma">
              <p:blipFill>
                <a:blip r:embed="rId4"/>
                <a:stretch>
                  <a:fillRect/>
                </a:stretch>
              </p:blipFill>
            </mc:Choice>
            <mc:Fallback>
              <p:blipFill>
                <a:blip r:embed="rId5"/>
                <a:stretch>
                  <a:fillRect/>
                </a:stretch>
              </p:blipFill>
            </mc:Fallback>
          </mc:AlternateContent>
          <p:spPr>
            <a:xfrm>
              <a:off x="3429000" y="3552699"/>
              <a:ext cx="3733800" cy="3027940"/>
            </a:xfrm>
            <a:prstGeom prst="rect">
              <a:avLst/>
            </a:prstGeom>
          </p:spPr>
        </p:pic>
        <p:pic>
          <p:nvPicPr>
            <p:cNvPr id="8" name="Picture 7" descr="CSTrustCor.pdf"/>
            <p:cNvPicPr>
              <a:picLocks noChangeAspect="1"/>
            </p:cNvPicPr>
            <p:nvPr/>
          </p:nvPicPr>
          <mc:AlternateContent>
            <mc:Choice xmlns:ma="http://schemas.microsoft.com/office/mac/drawingml/2008/main" Requires="ma">
              <p:blipFill>
                <a:blip r:embed="rId6"/>
                <a:stretch>
                  <a:fillRect/>
                </a:stretch>
              </p:blipFill>
            </mc:Choice>
            <mc:Fallback>
              <p:blipFill>
                <a:blip r:embed="rId7"/>
                <a:stretch>
                  <a:fillRect/>
                </a:stretch>
              </p:blipFill>
            </mc:Fallback>
          </mc:AlternateContent>
          <p:spPr>
            <a:xfrm>
              <a:off x="0" y="3552699"/>
              <a:ext cx="3742875" cy="3035300"/>
            </a:xfrm>
            <a:prstGeom prst="rect">
              <a:avLst/>
            </a:prstGeom>
          </p:spPr>
        </p:pic>
      </p:grpSp>
      <p:sp>
        <p:nvSpPr>
          <p:cNvPr id="10" name="TextBox 9"/>
          <p:cNvSpPr txBox="1"/>
          <p:nvPr/>
        </p:nvSpPr>
        <p:spPr>
          <a:xfrm>
            <a:off x="696816" y="5792572"/>
            <a:ext cx="248399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trust: private ratings, low correlation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3180811" y="5802104"/>
            <a:ext cx="248399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friendship: public ratings, high correlation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5214156" y="6550223"/>
            <a:ext cx="3929844" cy="307777"/>
          </a:xfrm>
          <a:prstGeom prst="rect">
            <a:avLst/>
          </a:prstGeom>
          <a:solidFill>
            <a:srgbClr val="FFFFFF"/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1400" i="1" dirty="0" smtClean="0">
                <a:solidFill>
                  <a:schemeClr val="bg1">
                    <a:lumMod val="50000"/>
                  </a:schemeClr>
                </a:solidFill>
              </a:rPr>
              <a:t>Edwin &amp; Lada collaborating with Debra </a:t>
            </a:r>
            <a:r>
              <a:rPr lang="en-US" sz="1400" i="1" dirty="0" err="1" smtClean="0">
                <a:solidFill>
                  <a:schemeClr val="bg1">
                    <a:lumMod val="50000"/>
                  </a:schemeClr>
                </a:solidFill>
              </a:rPr>
              <a:t>Lauterbach</a:t>
            </a:r>
            <a:endParaRPr lang="en-US" sz="1400" i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 rot="18307393">
            <a:off x="38522" y="3306409"/>
            <a:ext cx="2336465" cy="70788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rgbClr val="FF8000"/>
                </a:solidFill>
                <a:latin typeface="Stencil Std"/>
                <a:cs typeface="Stencil Std"/>
              </a:rPr>
              <a:t>POSTER</a:t>
            </a:r>
            <a:endParaRPr lang="en-US" sz="4000" dirty="0">
              <a:solidFill>
                <a:srgbClr val="FF8000"/>
              </a:solidFill>
              <a:latin typeface="Stencil Std"/>
              <a:cs typeface="Stencil Std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3033672"/>
            <a:ext cx="3636408" cy="348275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Tracing memes across the web</a:t>
            </a:r>
            <a:endParaRPr lang="en-US" dirty="0"/>
          </a:p>
        </p:txBody>
      </p:sp>
      <p:pic>
        <p:nvPicPr>
          <p:cNvPr id="4" name="Content Placeholder 3" descr="length_vs_duration.png"/>
          <p:cNvPicPr>
            <a:picLocks noGrp="1" noChangeAspect="1"/>
          </p:cNvPicPr>
          <p:nvPr>
            <p:ph idx="1"/>
          </p:nvPr>
        </p:nvPicPr>
        <p:blipFill>
          <a:blip r:embed="rId3"/>
          <a:srcRect l="-17293" r="-17293"/>
          <a:stretch>
            <a:fillRect/>
          </a:stretch>
        </p:blipFill>
        <p:spPr>
          <a:xfrm>
            <a:off x="4093608" y="2005948"/>
            <a:ext cx="5462635" cy="3004239"/>
          </a:xfrm>
        </p:spPr>
      </p:pic>
      <p:sp>
        <p:nvSpPr>
          <p:cNvPr id="6" name="TextBox 5"/>
          <p:cNvSpPr txBox="1"/>
          <p:nvPr/>
        </p:nvSpPr>
        <p:spPr>
          <a:xfrm>
            <a:off x="6244238" y="4825521"/>
            <a:ext cx="1685077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duration in days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 rot="16200000">
            <a:off x="4007634" y="3405125"/>
            <a:ext cx="1708070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length of phrase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457200" y="1276140"/>
            <a:ext cx="4119508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H</a:t>
            </a:r>
            <a:r>
              <a:rPr lang="en-US" dirty="0" smtClean="0"/>
              <a:t>ow do memes change as they diffuse</a:t>
            </a:r>
          </a:p>
          <a:p>
            <a:r>
              <a:rPr lang="en-US" dirty="0" smtClean="0"/>
              <a:t>	length</a:t>
            </a:r>
          </a:p>
          <a:p>
            <a:r>
              <a:rPr lang="en-US" dirty="0" smtClean="0"/>
              <a:t>	sentiment</a:t>
            </a:r>
          </a:p>
          <a:p>
            <a:r>
              <a:rPr lang="en-US" dirty="0" smtClean="0"/>
              <a:t>	content</a:t>
            </a:r>
          </a:p>
          <a:p>
            <a:r>
              <a:rPr lang="en-US" dirty="0"/>
              <a:t>H</a:t>
            </a:r>
            <a:r>
              <a:rPr lang="en-US" dirty="0" smtClean="0"/>
              <a:t>ow does their diffusion/evolution depend on the underlying network structure?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5640762" y="6331763"/>
            <a:ext cx="3348455" cy="307777"/>
          </a:xfrm>
          <a:prstGeom prst="rect">
            <a:avLst/>
          </a:prstGeom>
          <a:solidFill>
            <a:srgbClr val="FFFFFF"/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1400" i="1" dirty="0" smtClean="0">
                <a:solidFill>
                  <a:schemeClr val="bg1">
                    <a:lumMod val="50000"/>
                  </a:schemeClr>
                </a:solidFill>
              </a:rPr>
              <a:t>Matt &amp; Lada collaborating with Eytan Adar</a:t>
            </a:r>
            <a:endParaRPr lang="en-US" sz="1400" i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 rot="19578921">
            <a:off x="4093770" y="4656245"/>
            <a:ext cx="2336465" cy="70788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rgbClr val="FF8000"/>
                </a:solidFill>
                <a:latin typeface="Stencil Std"/>
                <a:cs typeface="Stencil Std"/>
              </a:rPr>
              <a:t>POSTER</a:t>
            </a:r>
            <a:endParaRPr lang="en-US" sz="4000" dirty="0">
              <a:solidFill>
                <a:srgbClr val="FF8000"/>
              </a:solidFill>
              <a:latin typeface="Stencil Std"/>
              <a:cs typeface="Stencil Std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/>
              <a:t>Predicting the Speed, Scale, and Range of Information Diffusion </a:t>
            </a:r>
            <a:r>
              <a:rPr lang="en-US" b="1" dirty="0" smtClean="0"/>
              <a:t>in Twitter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71756"/>
            <a:ext cx="3244211" cy="4682104"/>
          </a:xfrm>
        </p:spPr>
        <p:txBody>
          <a:bodyPr>
            <a:normAutofit/>
          </a:bodyPr>
          <a:lstStyle/>
          <a:p>
            <a:r>
              <a:rPr lang="en-US" sz="2400" dirty="0" smtClean="0"/>
              <a:t>Trace social diffusion through @username mentions</a:t>
            </a:r>
          </a:p>
          <a:p>
            <a:r>
              <a:rPr lang="en-US" sz="2400" dirty="0" smtClean="0"/>
              <a:t>Properties of users (e.g. past popularity) more predictive than properties of tweets when it comes to speed, scale &amp; range of diffusion</a:t>
            </a:r>
            <a:endParaRPr lang="en-US" sz="2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rcRect b="20652"/>
          <a:stretch>
            <a:fillRect/>
          </a:stretch>
        </p:blipFill>
        <p:spPr>
          <a:xfrm>
            <a:off x="3701411" y="1444060"/>
            <a:ext cx="4675930" cy="170405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93979" y="3481118"/>
            <a:ext cx="3393062" cy="264504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988003" y="6331763"/>
            <a:ext cx="3935467" cy="307777"/>
          </a:xfrm>
          <a:prstGeom prst="rect">
            <a:avLst/>
          </a:prstGeom>
          <a:solidFill>
            <a:srgbClr val="FFFFFF"/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1400" i="1" dirty="0" smtClean="0">
                <a:solidFill>
                  <a:schemeClr val="bg1">
                    <a:lumMod val="50000"/>
                  </a:schemeClr>
                </a:solidFill>
              </a:rPr>
              <a:t>Jiang collaborating with Scott Counts, ICWSM 2010</a:t>
            </a:r>
            <a:endParaRPr lang="en-US" sz="1400" i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 rot="874500">
            <a:off x="6718808" y="3420960"/>
            <a:ext cx="2336465" cy="70788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rgbClr val="FF8000"/>
                </a:solidFill>
                <a:latin typeface="Stencil Std"/>
                <a:cs typeface="Stencil Std"/>
              </a:rPr>
              <a:t>POSTER</a:t>
            </a:r>
            <a:endParaRPr lang="en-US" sz="4000" dirty="0">
              <a:solidFill>
                <a:srgbClr val="FF8000"/>
              </a:solidFill>
              <a:latin typeface="Stencil Std"/>
              <a:cs typeface="Stencil Std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Longevity in Second Life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How can you predict who will stay and who will leave?</a:t>
            </a:r>
          </a:p>
          <a:p>
            <a:pPr lvl="1"/>
            <a:r>
              <a:rPr lang="en-US" dirty="0" smtClean="0"/>
              <a:t>those who stay are chatting </a:t>
            </a:r>
            <a:r>
              <a:rPr lang="en-US" dirty="0" err="1" smtClean="0">
                <a:sym typeface="Wingdings"/>
              </a:rPr>
              <a:t></a:t>
            </a:r>
            <a:endParaRPr lang="en-US" dirty="0"/>
          </a:p>
        </p:txBody>
      </p:sp>
      <p:grpSp>
        <p:nvGrpSpPr>
          <p:cNvPr id="55" name="Group 54"/>
          <p:cNvGrpSpPr/>
          <p:nvPr/>
        </p:nvGrpSpPr>
        <p:grpSpPr>
          <a:xfrm>
            <a:off x="1206754" y="3182310"/>
            <a:ext cx="5376634" cy="3027257"/>
            <a:chOff x="2516981" y="21032787"/>
            <a:chExt cx="7764234" cy="4475551"/>
          </a:xfrm>
        </p:grpSpPr>
        <p:pic>
          <p:nvPicPr>
            <p:cNvPr id="42" name="Picture 5" descr="man1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3118997" y="23856692"/>
              <a:ext cx="868535" cy="1062426"/>
            </a:xfrm>
            <a:prstGeom prst="rect">
              <a:avLst/>
            </a:prstGeom>
            <a:noFill/>
          </p:spPr>
        </p:pic>
        <p:pic>
          <p:nvPicPr>
            <p:cNvPr id="43" name="Picture 6" descr="man2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7483616" y="23192243"/>
              <a:ext cx="749386" cy="1007055"/>
            </a:xfrm>
            <a:prstGeom prst="rect">
              <a:avLst/>
            </a:prstGeom>
            <a:noFill/>
          </p:spPr>
        </p:pic>
        <p:pic>
          <p:nvPicPr>
            <p:cNvPr id="44" name="Picture 8" descr="man4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5828071" y="21032787"/>
              <a:ext cx="570661" cy="1048583"/>
            </a:xfrm>
            <a:prstGeom prst="rect">
              <a:avLst/>
            </a:prstGeom>
            <a:noFill/>
          </p:spPr>
        </p:pic>
        <p:pic>
          <p:nvPicPr>
            <p:cNvPr id="45" name="Picture 9" descr="man5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5978575" y="24022804"/>
              <a:ext cx="498546" cy="1048583"/>
            </a:xfrm>
            <a:prstGeom prst="rect">
              <a:avLst/>
            </a:prstGeom>
            <a:noFill/>
          </p:spPr>
        </p:pic>
        <p:sp>
          <p:nvSpPr>
            <p:cNvPr id="46" name="Line 26"/>
            <p:cNvSpPr>
              <a:spLocks noChangeShapeType="1"/>
            </p:cNvSpPr>
            <p:nvPr/>
          </p:nvSpPr>
          <p:spPr bwMode="auto">
            <a:xfrm>
              <a:off x="5828071" y="23192243"/>
              <a:ext cx="1505041" cy="664448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 type="triangle" w="med" len="med"/>
              <a:tailEnd type="triangle" w="med" len="med"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 sz="2000"/>
            </a:p>
          </p:txBody>
        </p:sp>
        <p:pic>
          <p:nvPicPr>
            <p:cNvPr id="47" name="Picture 74" descr="menschwhitesl"/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5075551" y="22361683"/>
              <a:ext cx="567527" cy="1048583"/>
            </a:xfrm>
            <a:prstGeom prst="rect">
              <a:avLst/>
            </a:prstGeom>
            <a:noFill/>
          </p:spPr>
        </p:pic>
        <p:sp>
          <p:nvSpPr>
            <p:cNvPr id="48" name="Line 79"/>
            <p:cNvSpPr>
              <a:spLocks noChangeShapeType="1"/>
            </p:cNvSpPr>
            <p:nvPr/>
          </p:nvSpPr>
          <p:spPr bwMode="auto">
            <a:xfrm flipV="1">
              <a:off x="4022022" y="23192243"/>
              <a:ext cx="903025" cy="83056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 type="triangle" w="med" len="med"/>
              <a:tailEnd type="triangle" w="med" len="med"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 sz="2000"/>
            </a:p>
          </p:txBody>
        </p:sp>
        <p:sp>
          <p:nvSpPr>
            <p:cNvPr id="49" name="Line 80"/>
            <p:cNvSpPr>
              <a:spLocks noChangeShapeType="1"/>
            </p:cNvSpPr>
            <p:nvPr/>
          </p:nvSpPr>
          <p:spPr bwMode="auto">
            <a:xfrm flipH="1" flipV="1">
              <a:off x="5376559" y="23524468"/>
              <a:ext cx="602016" cy="664448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 type="triangle" w="med" len="med"/>
              <a:tailEnd type="triangle" w="med" len="med"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 sz="2000"/>
            </a:p>
          </p:txBody>
        </p:sp>
        <p:sp>
          <p:nvSpPr>
            <p:cNvPr id="50" name="Text Box 88"/>
            <p:cNvSpPr txBox="1">
              <a:spLocks noChangeArrowheads="1"/>
            </p:cNvSpPr>
            <p:nvPr/>
          </p:nvSpPr>
          <p:spPr bwMode="auto">
            <a:xfrm>
              <a:off x="2516981" y="23026130"/>
              <a:ext cx="1884439" cy="5915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r>
                <a:rPr lang="en-US" sz="2000"/>
                <a:t>direct chat</a:t>
              </a:r>
            </a:p>
          </p:txBody>
        </p:sp>
        <p:sp>
          <p:nvSpPr>
            <p:cNvPr id="51" name="Line 89"/>
            <p:cNvSpPr>
              <a:spLocks noChangeShapeType="1"/>
            </p:cNvSpPr>
            <p:nvPr/>
          </p:nvSpPr>
          <p:spPr bwMode="auto">
            <a:xfrm flipV="1">
              <a:off x="5677567" y="22029459"/>
              <a:ext cx="301008" cy="830560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 type="triangle" w="med" len="med"/>
              <a:tailEnd type="triangle" w="med" len="med"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 sz="2000"/>
            </a:p>
          </p:txBody>
        </p:sp>
        <p:sp>
          <p:nvSpPr>
            <p:cNvPr id="52" name="Line 90"/>
            <p:cNvSpPr>
              <a:spLocks noChangeShapeType="1"/>
            </p:cNvSpPr>
            <p:nvPr/>
          </p:nvSpPr>
          <p:spPr bwMode="auto">
            <a:xfrm flipV="1">
              <a:off x="6430088" y="24188916"/>
              <a:ext cx="903025" cy="4983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Dot"/>
              <a:round/>
              <a:headEnd type="triangle" w="med" len="med"/>
              <a:tailEnd type="triangle" w="med" len="med"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 sz="2000"/>
            </a:p>
          </p:txBody>
        </p:sp>
        <p:sp>
          <p:nvSpPr>
            <p:cNvPr id="53" name="Text Box 91"/>
            <p:cNvSpPr txBox="1">
              <a:spLocks noChangeArrowheads="1"/>
            </p:cNvSpPr>
            <p:nvPr/>
          </p:nvSpPr>
          <p:spPr bwMode="auto">
            <a:xfrm>
              <a:off x="2897981" y="21413787"/>
              <a:ext cx="2890934" cy="5915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r>
                <a:rPr lang="en-US" sz="2000" dirty="0"/>
                <a:t>social network tie</a:t>
              </a:r>
            </a:p>
          </p:txBody>
        </p:sp>
        <p:sp>
          <p:nvSpPr>
            <p:cNvPr id="54" name="Text Box 95"/>
            <p:cNvSpPr txBox="1">
              <a:spLocks noChangeArrowheads="1"/>
            </p:cNvSpPr>
            <p:nvPr/>
          </p:nvSpPr>
          <p:spPr bwMode="auto">
            <a:xfrm>
              <a:off x="6860382" y="24461787"/>
              <a:ext cx="3420833" cy="104655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r>
                <a:rPr lang="en-US" sz="2000" dirty="0"/>
                <a:t>monetary transaction</a:t>
              </a:r>
            </a:p>
          </p:txBody>
        </p:sp>
      </p:grpSp>
      <p:pic>
        <p:nvPicPr>
          <p:cNvPr id="56" name="Picture 5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583388" y="2797056"/>
            <a:ext cx="1394809" cy="1733549"/>
          </a:xfrm>
          <a:prstGeom prst="rect">
            <a:avLst/>
          </a:prstGeom>
        </p:spPr>
      </p:pic>
      <p:sp>
        <p:nvSpPr>
          <p:cNvPr id="57" name="TextBox 56"/>
          <p:cNvSpPr txBox="1"/>
          <p:nvPr/>
        </p:nvSpPr>
        <p:spPr>
          <a:xfrm>
            <a:off x="5781450" y="6501040"/>
            <a:ext cx="2905350" cy="338554"/>
          </a:xfrm>
          <a:prstGeom prst="rect">
            <a:avLst/>
          </a:prstGeom>
          <a:solidFill>
            <a:srgbClr val="FFFFFF"/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1600" i="1" dirty="0" smtClean="0">
                <a:solidFill>
                  <a:schemeClr val="bg1">
                    <a:lumMod val="50000"/>
                  </a:schemeClr>
                </a:solidFill>
              </a:rPr>
              <a:t>Edwin &amp; Lada, ICWSM’10 poster</a:t>
            </a:r>
            <a:endParaRPr lang="en-US" sz="1600" i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8" name="TextBox 57"/>
          <p:cNvSpPr txBox="1"/>
          <p:nvPr/>
        </p:nvSpPr>
        <p:spPr>
          <a:xfrm rot="19578921">
            <a:off x="38521" y="696030"/>
            <a:ext cx="2336465" cy="70788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rgbClr val="FF8000"/>
                </a:solidFill>
                <a:latin typeface="Stencil Std"/>
                <a:cs typeface="Stencil Std"/>
              </a:rPr>
              <a:t>POSTER</a:t>
            </a:r>
            <a:endParaRPr lang="en-US" sz="4000" dirty="0">
              <a:solidFill>
                <a:srgbClr val="FF8000"/>
              </a:solidFill>
              <a:latin typeface="Stencil Std"/>
              <a:cs typeface="Stencil Std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Mapping interactions identifies Q&amp;A forum types &amp; experts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B6BAF5-DA1F-5141-80D7-DF8850C2812A}" type="slidenum">
              <a:rPr lang="en-US" smtClean="0"/>
              <a:pPr/>
              <a:t>9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1750950"/>
            <a:ext cx="9144000" cy="35259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938135" y="6162486"/>
            <a:ext cx="7507872" cy="338554"/>
          </a:xfrm>
          <a:prstGeom prst="rect">
            <a:avLst/>
          </a:prstGeom>
          <a:solidFill>
            <a:srgbClr val="FFFFFF"/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1600" i="1" dirty="0" smtClean="0">
                <a:solidFill>
                  <a:schemeClr val="bg1">
                    <a:lumMod val="50000"/>
                  </a:schemeClr>
                </a:solidFill>
              </a:rPr>
              <a:t>Lada &amp; Eytan collaborating with Jun Zhang &amp; Mark Ackerman, WWW2007, WWW 2008</a:t>
            </a:r>
            <a:endParaRPr lang="en-US" sz="1600" i="1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96</TotalTime>
  <Words>459</Words>
  <Application>Microsoft Macintosh PowerPoint</Application>
  <PresentationFormat>On-screen Show (4:3)</PresentationFormat>
  <Paragraphs>63</Paragraphs>
  <Slides>12</Slides>
  <Notes>0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Office Theme</vt:lpstr>
      <vt:lpstr>NetSI: networks research @ SI</vt:lpstr>
      <vt:lpstr>What we study</vt:lpstr>
      <vt:lpstr>Social dynamics of information in virtual spaces (e.g. Second Life)</vt:lpstr>
      <vt:lpstr>Viral diffusion of social games on Facebook</vt:lpstr>
      <vt:lpstr>Networks of trust: I rate you. You rate me. Should we do so publicly?</vt:lpstr>
      <vt:lpstr>Tracing memes across the web</vt:lpstr>
      <vt:lpstr>Predicting the Speed, Scale, and Range of Information Diffusion in Twitter</vt:lpstr>
      <vt:lpstr>Longevity in Second Life</vt:lpstr>
      <vt:lpstr>Mapping interactions identifies Q&amp;A forum types &amp; experts</vt:lpstr>
      <vt:lpstr>How virtual points &amp; real bucks influence participation in Q&amp;A forums</vt:lpstr>
      <vt:lpstr>Different kinds of networks: highly resistant bacteria hopping from hospital to hospital financial trading networks</vt:lpstr>
      <vt:lpstr>http://netsi.org</vt:lpstr>
    </vt:vector>
  </TitlesOfParts>
  <Company>University of Michigan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NetSI: networks research @ SI</dc:title>
  <dc:creator>Lada Adamic</dc:creator>
  <cp:lastModifiedBy>Lada Adamic</cp:lastModifiedBy>
  <cp:revision>3</cp:revision>
  <dcterms:created xsi:type="dcterms:W3CDTF">2010-04-22T23:46:41Z</dcterms:created>
  <dcterms:modified xsi:type="dcterms:W3CDTF">2010-04-23T01:23:35Z</dcterms:modified>
</cp:coreProperties>
</file>