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93" r:id="rId3"/>
    <p:sldId id="309" r:id="rId4"/>
    <p:sldId id="307" r:id="rId5"/>
    <p:sldId id="294" r:id="rId6"/>
    <p:sldId id="269" r:id="rId7"/>
    <p:sldId id="296" r:id="rId8"/>
    <p:sldId id="305" r:id="rId9"/>
    <p:sldId id="291" r:id="rId10"/>
    <p:sldId id="278" r:id="rId11"/>
    <p:sldId id="297" r:id="rId12"/>
    <p:sldId id="280" r:id="rId13"/>
    <p:sldId id="300" r:id="rId14"/>
    <p:sldId id="302" r:id="rId15"/>
    <p:sldId id="288" r:id="rId16"/>
    <p:sldId id="289" r:id="rId17"/>
    <p:sldId id="281" r:id="rId18"/>
    <p:sldId id="29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5" autoAdjust="0"/>
    <p:restoredTop sz="89651" autoAdjust="0"/>
  </p:normalViewPr>
  <p:slideViewPr>
    <p:cSldViewPr>
      <p:cViewPr varScale="1">
        <p:scale>
          <a:sx n="88" d="100"/>
          <a:sy n="88" d="100"/>
        </p:scale>
        <p:origin x="-7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0" d="100"/>
          <a:sy n="120" d="100"/>
        </p:scale>
        <p:origin x="-438" y="21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8A8BD-58DF-4BFE-867A-3596287789C9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F1C03C-68AD-4A37-B5F2-6066CA990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1C03C-68AD-4A37-B5F2-6066CA990AF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1C03C-68AD-4A37-B5F2-6066CA990AF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1C03C-68AD-4A37-B5F2-6066CA990AF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1C03C-68AD-4A37-B5F2-6066CA990AF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1C03C-68AD-4A37-B5F2-6066CA990AF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1C03C-68AD-4A37-B5F2-6066CA990AF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1C03C-68AD-4A37-B5F2-6066CA990AF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1C03C-68AD-4A37-B5F2-6066CA990AF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1C03C-68AD-4A37-B5F2-6066CA990AF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1C03C-68AD-4A37-B5F2-6066CA990AF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1C03C-68AD-4A37-B5F2-6066CA990AF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1C03C-68AD-4A37-B5F2-6066CA990AF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1C03C-68AD-4A37-B5F2-6066CA990AF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1C03C-68AD-4A37-B5F2-6066CA990AF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1C03C-68AD-4A37-B5F2-6066CA990AF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1C03C-68AD-4A37-B5F2-6066CA990AF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89927" y="2787551"/>
            <a:ext cx="8351817" cy="927199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Helvetica" charset="0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89927" y="898922"/>
            <a:ext cx="8382641" cy="1471911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61796" name="Picture 4" descr="bott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47" y="2544961"/>
            <a:ext cx="8996044" cy="16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3" descr="blockM_web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5278338"/>
            <a:ext cx="1252647" cy="8176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4372" y="142875"/>
            <a:ext cx="2151529" cy="64472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5160" y="142875"/>
            <a:ext cx="6311256" cy="64472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>
                <a:solidFill>
                  <a:srgbClr val="000000"/>
                </a:solidFill>
              </a:defRPr>
            </a:lvl1pPr>
            <a:lvl2pPr>
              <a:spcAft>
                <a:spcPts val="600"/>
              </a:spcAft>
              <a:defRPr sz="2100">
                <a:solidFill>
                  <a:srgbClr val="000000"/>
                </a:solidFill>
              </a:defRPr>
            </a:lvl2pPr>
            <a:lvl3pPr>
              <a:spcAft>
                <a:spcPts val="600"/>
              </a:spcAft>
              <a:defRPr sz="1900">
                <a:solidFill>
                  <a:srgbClr val="000000"/>
                </a:solidFill>
              </a:defRPr>
            </a:lvl3pPr>
            <a:lvl4pPr>
              <a:spcAft>
                <a:spcPts val="600"/>
              </a:spcAft>
              <a:defRPr>
                <a:solidFill>
                  <a:srgbClr val="000000"/>
                </a:solidFill>
              </a:defRPr>
            </a:lvl4pPr>
            <a:lvl5pPr>
              <a:spcAft>
                <a:spcPts val="600"/>
              </a:spcAft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28" y="4406801"/>
            <a:ext cx="7772322" cy="1361777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28" y="2906613"/>
            <a:ext cx="7772322" cy="1500188"/>
          </a:xfrm>
        </p:spPr>
        <p:txBody>
          <a:bodyPr anchor="b"/>
          <a:lstStyle>
            <a:lvl1pPr marL="0" indent="0">
              <a:buNone/>
              <a:defRPr sz="1900"/>
            </a:lvl1pPr>
            <a:lvl2pPr marL="437175" indent="0">
              <a:buNone/>
              <a:defRPr sz="1700"/>
            </a:lvl2pPr>
            <a:lvl3pPr marL="874349" indent="0">
              <a:buNone/>
              <a:defRPr sz="1500"/>
            </a:lvl3pPr>
            <a:lvl4pPr marL="1311524" indent="0">
              <a:buNone/>
              <a:defRPr sz="1300"/>
            </a:lvl4pPr>
            <a:lvl5pPr marL="1748699" indent="0">
              <a:buNone/>
              <a:defRPr sz="1300"/>
            </a:lvl5pPr>
            <a:lvl6pPr marL="2185873" indent="0">
              <a:buNone/>
              <a:defRPr sz="1300"/>
            </a:lvl6pPr>
            <a:lvl7pPr marL="2623048" indent="0">
              <a:buNone/>
              <a:defRPr sz="1300"/>
            </a:lvl7pPr>
            <a:lvl8pPr marL="3060222" indent="0">
              <a:buNone/>
              <a:defRPr sz="1300"/>
            </a:lvl8pPr>
            <a:lvl9pPr marL="3497397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5160" y="928687"/>
            <a:ext cx="4230622" cy="566142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738" y="928687"/>
            <a:ext cx="4232163" cy="566142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740" y="275333"/>
            <a:ext cx="822852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740" y="1534419"/>
            <a:ext cx="4039511" cy="639961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7175" indent="0">
              <a:buNone/>
              <a:defRPr sz="1900" b="1"/>
            </a:lvl2pPr>
            <a:lvl3pPr marL="874349" indent="0">
              <a:buNone/>
              <a:defRPr sz="1700" b="1"/>
            </a:lvl3pPr>
            <a:lvl4pPr marL="1311524" indent="0">
              <a:buNone/>
              <a:defRPr sz="1500" b="1"/>
            </a:lvl4pPr>
            <a:lvl5pPr marL="1748699" indent="0">
              <a:buNone/>
              <a:defRPr sz="1500" b="1"/>
            </a:lvl5pPr>
            <a:lvl6pPr marL="2185873" indent="0">
              <a:buNone/>
              <a:defRPr sz="1500" b="1"/>
            </a:lvl6pPr>
            <a:lvl7pPr marL="2623048" indent="0">
              <a:buNone/>
              <a:defRPr sz="1500" b="1"/>
            </a:lvl7pPr>
            <a:lvl8pPr marL="3060222" indent="0">
              <a:buNone/>
              <a:defRPr sz="1500" b="1"/>
            </a:lvl8pPr>
            <a:lvl9pPr marL="3497397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740" y="2174380"/>
            <a:ext cx="4039511" cy="3951386"/>
          </a:xfrm>
        </p:spPr>
        <p:txBody>
          <a:bodyPr/>
          <a:lstStyle>
            <a:lvl1pPr>
              <a:defRPr sz="2300">
                <a:solidFill>
                  <a:schemeClr val="accent4"/>
                </a:solidFill>
              </a:defRPr>
            </a:lvl1pPr>
            <a:lvl2pPr>
              <a:defRPr sz="1900">
                <a:solidFill>
                  <a:schemeClr val="accent4"/>
                </a:solidFill>
              </a:defRPr>
            </a:lvl2pPr>
            <a:lvl3pPr>
              <a:defRPr sz="1700">
                <a:solidFill>
                  <a:schemeClr val="accent4"/>
                </a:solidFill>
              </a:defRPr>
            </a:lvl3pPr>
            <a:lvl4pPr>
              <a:defRPr sz="1500">
                <a:solidFill>
                  <a:schemeClr val="accent4"/>
                </a:solidFill>
              </a:defRPr>
            </a:lvl4pPr>
            <a:lvl5pPr>
              <a:defRPr sz="1500">
                <a:solidFill>
                  <a:schemeClr val="accent4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08" y="1534419"/>
            <a:ext cx="4041053" cy="639961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7175" indent="0">
              <a:buNone/>
              <a:defRPr sz="1900" b="1"/>
            </a:lvl2pPr>
            <a:lvl3pPr marL="874349" indent="0">
              <a:buNone/>
              <a:defRPr sz="1700" b="1"/>
            </a:lvl3pPr>
            <a:lvl4pPr marL="1311524" indent="0">
              <a:buNone/>
              <a:defRPr sz="1500" b="1"/>
            </a:lvl4pPr>
            <a:lvl5pPr marL="1748699" indent="0">
              <a:buNone/>
              <a:defRPr sz="1500" b="1"/>
            </a:lvl5pPr>
            <a:lvl6pPr marL="2185873" indent="0">
              <a:buNone/>
              <a:defRPr sz="1500" b="1"/>
            </a:lvl6pPr>
            <a:lvl7pPr marL="2623048" indent="0">
              <a:buNone/>
              <a:defRPr sz="1500" b="1"/>
            </a:lvl7pPr>
            <a:lvl8pPr marL="3060222" indent="0">
              <a:buNone/>
              <a:defRPr sz="1500" b="1"/>
            </a:lvl8pPr>
            <a:lvl9pPr marL="3497397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08" y="2174380"/>
            <a:ext cx="4041053" cy="3951386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740" y="272357"/>
            <a:ext cx="3008442" cy="1162347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607" y="272356"/>
            <a:ext cx="5110653" cy="585341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740" y="1434703"/>
            <a:ext cx="3008442" cy="4691063"/>
          </a:xfrm>
        </p:spPr>
        <p:txBody>
          <a:bodyPr/>
          <a:lstStyle>
            <a:lvl1pPr marL="0" indent="0">
              <a:buNone/>
              <a:defRPr sz="1300"/>
            </a:lvl1pPr>
            <a:lvl2pPr marL="437175" indent="0">
              <a:buNone/>
              <a:defRPr sz="1100"/>
            </a:lvl2pPr>
            <a:lvl3pPr marL="874349" indent="0">
              <a:buNone/>
              <a:defRPr sz="1000"/>
            </a:lvl3pPr>
            <a:lvl4pPr marL="1311524" indent="0">
              <a:buNone/>
              <a:defRPr sz="900"/>
            </a:lvl4pPr>
            <a:lvl5pPr marL="1748699" indent="0">
              <a:buNone/>
              <a:defRPr sz="900"/>
            </a:lvl5pPr>
            <a:lvl6pPr marL="2185873" indent="0">
              <a:buNone/>
              <a:defRPr sz="900"/>
            </a:lvl6pPr>
            <a:lvl7pPr marL="2623048" indent="0">
              <a:buNone/>
              <a:defRPr sz="900"/>
            </a:lvl7pPr>
            <a:lvl8pPr marL="3060222" indent="0">
              <a:buNone/>
              <a:defRPr sz="900"/>
            </a:lvl8pPr>
            <a:lvl9pPr marL="349739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428" y="4801195"/>
            <a:ext cx="5486708" cy="565547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428" y="613172"/>
            <a:ext cx="5486708" cy="4115098"/>
          </a:xfrm>
        </p:spPr>
        <p:txBody>
          <a:bodyPr/>
          <a:lstStyle>
            <a:lvl1pPr marL="0" indent="0">
              <a:buNone/>
              <a:defRPr sz="3100"/>
            </a:lvl1pPr>
            <a:lvl2pPr marL="437175" indent="0">
              <a:buNone/>
              <a:defRPr sz="2700"/>
            </a:lvl2pPr>
            <a:lvl3pPr marL="874349" indent="0">
              <a:buNone/>
              <a:defRPr sz="2300"/>
            </a:lvl3pPr>
            <a:lvl4pPr marL="1311524" indent="0">
              <a:buNone/>
              <a:defRPr sz="1900"/>
            </a:lvl4pPr>
            <a:lvl5pPr marL="1748699" indent="0">
              <a:buNone/>
              <a:defRPr sz="1900"/>
            </a:lvl5pPr>
            <a:lvl6pPr marL="2185873" indent="0">
              <a:buNone/>
              <a:defRPr sz="1900"/>
            </a:lvl6pPr>
            <a:lvl7pPr marL="2623048" indent="0">
              <a:buNone/>
              <a:defRPr sz="1900"/>
            </a:lvl7pPr>
            <a:lvl8pPr marL="3060222" indent="0">
              <a:buNone/>
              <a:defRPr sz="1900"/>
            </a:lvl8pPr>
            <a:lvl9pPr marL="3497397" indent="0">
              <a:buNone/>
              <a:defRPr sz="19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428" y="5366742"/>
            <a:ext cx="5486708" cy="805161"/>
          </a:xfrm>
        </p:spPr>
        <p:txBody>
          <a:bodyPr/>
          <a:lstStyle>
            <a:lvl1pPr marL="0" indent="0">
              <a:buNone/>
              <a:defRPr sz="1300"/>
            </a:lvl1pPr>
            <a:lvl2pPr marL="437175" indent="0">
              <a:buNone/>
              <a:defRPr sz="1100"/>
            </a:lvl2pPr>
            <a:lvl3pPr marL="874349" indent="0">
              <a:buNone/>
              <a:defRPr sz="1000"/>
            </a:lvl3pPr>
            <a:lvl4pPr marL="1311524" indent="0">
              <a:buNone/>
              <a:defRPr sz="900"/>
            </a:lvl4pPr>
            <a:lvl5pPr marL="1748699" indent="0">
              <a:buNone/>
              <a:defRPr sz="900"/>
            </a:lvl5pPr>
            <a:lvl6pPr marL="2185873" indent="0">
              <a:buNone/>
              <a:defRPr sz="900"/>
            </a:lvl6pPr>
            <a:lvl7pPr marL="2623048" indent="0">
              <a:buNone/>
              <a:defRPr sz="900"/>
            </a:lvl7pPr>
            <a:lvl8pPr marL="3060222" indent="0">
              <a:buNone/>
              <a:defRPr sz="900"/>
            </a:lvl8pPr>
            <a:lvl9pPr marL="349739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5160" y="928687"/>
            <a:ext cx="8610741" cy="56614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59" tIns="44436" rIns="90459" bIns="444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5160" y="142876"/>
            <a:ext cx="8610741" cy="617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59" tIns="44436" rIns="90459" bIns="444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60772" name="Picture 4" descr="bottom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6989" y="772418"/>
            <a:ext cx="8996044" cy="16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 descr="blockM_web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717588" y="6553200"/>
            <a:ext cx="350212" cy="228600"/>
          </a:xfrm>
          <a:prstGeom prst="rect">
            <a:avLst/>
          </a:prstGeom>
          <a:noFill/>
        </p:spPr>
      </p:pic>
      <p:sp>
        <p:nvSpPr>
          <p:cNvPr id="8" name="Text Box 10"/>
          <p:cNvSpPr txBox="1">
            <a:spLocks noChangeArrowheads="1"/>
          </p:cNvSpPr>
          <p:nvPr userDrawn="1"/>
        </p:nvSpPr>
        <p:spPr bwMode="auto">
          <a:xfrm>
            <a:off x="172616" y="6453188"/>
            <a:ext cx="388385" cy="285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426" tIns="43713" rIns="87426" bIns="43713">
            <a:spAutoFit/>
          </a:bodyPr>
          <a:lstStyle/>
          <a:p>
            <a:pPr algn="l">
              <a:lnSpc>
                <a:spcPct val="100000"/>
              </a:lnSpc>
            </a:pPr>
            <a:fld id="{879F46FE-D9B8-46F1-8248-977DBF89A778}" type="slidenum">
              <a:rPr lang="en-US" sz="1300">
                <a:solidFill>
                  <a:srgbClr val="000099"/>
                </a:solidFill>
              </a:rPr>
              <a:pPr algn="l">
                <a:lnSpc>
                  <a:spcPct val="100000"/>
                </a:lnSpc>
              </a:pPr>
              <a:t>‹#›</a:t>
            </a:fld>
            <a:endParaRPr lang="en-US" sz="1300" dirty="0">
              <a:solidFill>
                <a:srgbClr val="0000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3816" rtl="0" eaLnBrk="1" fontAlgn="base" hangingPunct="1">
        <a:lnSpc>
          <a:spcPts val="3155"/>
        </a:lnSpc>
        <a:spcBef>
          <a:spcPct val="0"/>
        </a:spcBef>
        <a:spcAft>
          <a:spcPct val="0"/>
        </a:spcAft>
        <a:defRPr sz="3100" b="1">
          <a:solidFill>
            <a:schemeClr val="folHlink"/>
          </a:solidFill>
          <a:latin typeface="+mj-lt"/>
          <a:ea typeface="+mj-ea"/>
          <a:cs typeface="+mj-cs"/>
        </a:defRPr>
      </a:lvl1pPr>
      <a:lvl2pPr algn="ctr" defTabSz="913816" rtl="0" eaLnBrk="1" fontAlgn="base" hangingPunct="1">
        <a:lnSpc>
          <a:spcPts val="3155"/>
        </a:lnSpc>
        <a:spcBef>
          <a:spcPct val="0"/>
        </a:spcBef>
        <a:spcAft>
          <a:spcPct val="0"/>
        </a:spcAft>
        <a:defRPr sz="3100" b="1">
          <a:solidFill>
            <a:schemeClr val="folHlink"/>
          </a:solidFill>
          <a:latin typeface="Verdana" pitchFamily="34" charset="0"/>
        </a:defRPr>
      </a:lvl2pPr>
      <a:lvl3pPr algn="ctr" defTabSz="913816" rtl="0" eaLnBrk="1" fontAlgn="base" hangingPunct="1">
        <a:lnSpc>
          <a:spcPts val="3155"/>
        </a:lnSpc>
        <a:spcBef>
          <a:spcPct val="0"/>
        </a:spcBef>
        <a:spcAft>
          <a:spcPct val="0"/>
        </a:spcAft>
        <a:defRPr sz="3100" b="1">
          <a:solidFill>
            <a:schemeClr val="folHlink"/>
          </a:solidFill>
          <a:latin typeface="Verdana" pitchFamily="34" charset="0"/>
        </a:defRPr>
      </a:lvl3pPr>
      <a:lvl4pPr algn="ctr" defTabSz="913816" rtl="0" eaLnBrk="1" fontAlgn="base" hangingPunct="1">
        <a:lnSpc>
          <a:spcPts val="3155"/>
        </a:lnSpc>
        <a:spcBef>
          <a:spcPct val="0"/>
        </a:spcBef>
        <a:spcAft>
          <a:spcPct val="0"/>
        </a:spcAft>
        <a:defRPr sz="3100" b="1">
          <a:solidFill>
            <a:schemeClr val="folHlink"/>
          </a:solidFill>
          <a:latin typeface="Verdana" pitchFamily="34" charset="0"/>
        </a:defRPr>
      </a:lvl4pPr>
      <a:lvl5pPr algn="ctr" defTabSz="913816" rtl="0" eaLnBrk="1" fontAlgn="base" hangingPunct="1">
        <a:lnSpc>
          <a:spcPts val="3155"/>
        </a:lnSpc>
        <a:spcBef>
          <a:spcPct val="0"/>
        </a:spcBef>
        <a:spcAft>
          <a:spcPct val="0"/>
        </a:spcAft>
        <a:defRPr sz="3100" b="1">
          <a:solidFill>
            <a:schemeClr val="folHlink"/>
          </a:solidFill>
          <a:latin typeface="Verdana" pitchFamily="34" charset="0"/>
        </a:defRPr>
      </a:lvl5pPr>
      <a:lvl6pPr marL="437175" algn="ctr" defTabSz="913816" rtl="0" eaLnBrk="1" fontAlgn="base" hangingPunct="1">
        <a:lnSpc>
          <a:spcPts val="3155"/>
        </a:lnSpc>
        <a:spcBef>
          <a:spcPct val="0"/>
        </a:spcBef>
        <a:spcAft>
          <a:spcPct val="0"/>
        </a:spcAft>
        <a:defRPr sz="3100" b="1">
          <a:solidFill>
            <a:schemeClr val="folHlink"/>
          </a:solidFill>
          <a:latin typeface="Verdana" pitchFamily="34" charset="0"/>
        </a:defRPr>
      </a:lvl6pPr>
      <a:lvl7pPr marL="874349" algn="ctr" defTabSz="913816" rtl="0" eaLnBrk="1" fontAlgn="base" hangingPunct="1">
        <a:lnSpc>
          <a:spcPts val="3155"/>
        </a:lnSpc>
        <a:spcBef>
          <a:spcPct val="0"/>
        </a:spcBef>
        <a:spcAft>
          <a:spcPct val="0"/>
        </a:spcAft>
        <a:defRPr sz="3100" b="1">
          <a:solidFill>
            <a:schemeClr val="folHlink"/>
          </a:solidFill>
          <a:latin typeface="Verdana" pitchFamily="34" charset="0"/>
        </a:defRPr>
      </a:lvl7pPr>
      <a:lvl8pPr marL="1311524" algn="ctr" defTabSz="913816" rtl="0" eaLnBrk="1" fontAlgn="base" hangingPunct="1">
        <a:lnSpc>
          <a:spcPts val="3155"/>
        </a:lnSpc>
        <a:spcBef>
          <a:spcPct val="0"/>
        </a:spcBef>
        <a:spcAft>
          <a:spcPct val="0"/>
        </a:spcAft>
        <a:defRPr sz="3100" b="1">
          <a:solidFill>
            <a:schemeClr val="folHlink"/>
          </a:solidFill>
          <a:latin typeface="Verdana" pitchFamily="34" charset="0"/>
        </a:defRPr>
      </a:lvl8pPr>
      <a:lvl9pPr marL="1748699" algn="ctr" defTabSz="913816" rtl="0" eaLnBrk="1" fontAlgn="base" hangingPunct="1">
        <a:lnSpc>
          <a:spcPts val="3155"/>
        </a:lnSpc>
        <a:spcBef>
          <a:spcPct val="0"/>
        </a:spcBef>
        <a:spcAft>
          <a:spcPct val="0"/>
        </a:spcAft>
        <a:defRPr sz="3100" b="1">
          <a:solidFill>
            <a:schemeClr val="folHlink"/>
          </a:solidFill>
          <a:latin typeface="Verdana" pitchFamily="34" charset="0"/>
        </a:defRPr>
      </a:lvl9pPr>
    </p:titleStyle>
    <p:bodyStyle>
      <a:lvl1pPr marL="343061" indent="-343061" algn="l" defTabSz="913816" rtl="0" eaLnBrk="1" fontAlgn="base" hangingPunct="1">
        <a:spcBef>
          <a:spcPct val="20000"/>
        </a:spcBef>
        <a:spcAft>
          <a:spcPct val="20000"/>
        </a:spcAft>
        <a:buClr>
          <a:schemeClr val="bg2"/>
        </a:buClr>
        <a:buSzPct val="120000"/>
        <a:buFont typeface="Helvetica" charset="0"/>
        <a:buBlip>
          <a:blip r:embed="rId15"/>
        </a:buBlip>
        <a:defRPr sz="2300" b="1">
          <a:solidFill>
            <a:schemeClr val="accent4"/>
          </a:solidFill>
          <a:latin typeface="+mn-lt"/>
          <a:ea typeface="+mn-ea"/>
          <a:cs typeface="+mn-cs"/>
        </a:defRPr>
      </a:lvl1pPr>
      <a:lvl2pPr marL="707373" indent="-255019" algn="l" defTabSz="913816" rtl="0" eaLnBrk="1" fontAlgn="base" hangingPunct="1">
        <a:spcBef>
          <a:spcPct val="20000"/>
        </a:spcBef>
        <a:spcAft>
          <a:spcPct val="20000"/>
        </a:spcAft>
        <a:buClr>
          <a:schemeClr val="bg2"/>
        </a:buClr>
        <a:buSzPct val="80000"/>
        <a:buFont typeface="Helvetica" charset="0"/>
        <a:buBlip>
          <a:blip r:embed="rId16"/>
        </a:buBlip>
        <a:defRPr sz="1900">
          <a:solidFill>
            <a:schemeClr val="accent4"/>
          </a:solidFill>
          <a:latin typeface="+mn-lt"/>
        </a:defRPr>
      </a:lvl2pPr>
      <a:lvl3pPr marL="1041326" indent="-226178" algn="l" defTabSz="913816" rtl="0" eaLnBrk="1" fontAlgn="base" hangingPunct="1">
        <a:spcBef>
          <a:spcPct val="20000"/>
        </a:spcBef>
        <a:spcAft>
          <a:spcPct val="20000"/>
        </a:spcAft>
        <a:buClr>
          <a:schemeClr val="bg2"/>
        </a:buClr>
        <a:buBlip>
          <a:blip r:embed="rId15"/>
        </a:buBlip>
        <a:defRPr>
          <a:solidFill>
            <a:schemeClr val="accent4"/>
          </a:solidFill>
          <a:latin typeface="+mn-lt"/>
        </a:defRPr>
      </a:lvl3pPr>
      <a:lvl4pPr marL="1366171" indent="-215551" algn="l" defTabSz="913816" rtl="0" eaLnBrk="1" fontAlgn="base" hangingPunct="1">
        <a:spcBef>
          <a:spcPct val="20000"/>
        </a:spcBef>
        <a:spcAft>
          <a:spcPct val="20000"/>
        </a:spcAft>
        <a:buClr>
          <a:schemeClr val="bg2"/>
        </a:buClr>
        <a:buSzPct val="120000"/>
        <a:buFont typeface="Helvetica" charset="0"/>
        <a:buBlip>
          <a:blip r:embed="rId17"/>
        </a:buBlip>
        <a:defRPr>
          <a:solidFill>
            <a:schemeClr val="accent4"/>
          </a:solidFill>
          <a:latin typeface="+mn-lt"/>
        </a:defRPr>
      </a:lvl4pPr>
      <a:lvl5pPr marL="1631816" indent="-156351" algn="l" defTabSz="913816" rtl="0" eaLnBrk="1" fontAlgn="base" hangingPunct="1">
        <a:spcBef>
          <a:spcPct val="20000"/>
        </a:spcBef>
        <a:spcAft>
          <a:spcPct val="20000"/>
        </a:spcAft>
        <a:buClr>
          <a:schemeClr val="bg2"/>
        </a:buClr>
        <a:buSzPct val="100000"/>
        <a:buFont typeface="Helvetica" charset="0"/>
        <a:buChar char="•"/>
        <a:defRPr>
          <a:solidFill>
            <a:schemeClr val="accent4"/>
          </a:solidFill>
          <a:latin typeface="+mn-lt"/>
        </a:defRPr>
      </a:lvl5pPr>
      <a:lvl6pPr marL="2068990" indent="-156351" algn="l" defTabSz="913816" rtl="0" eaLnBrk="1" fontAlgn="base" hangingPunct="1">
        <a:spcBef>
          <a:spcPct val="20000"/>
        </a:spcBef>
        <a:spcAft>
          <a:spcPct val="20000"/>
        </a:spcAft>
        <a:buClr>
          <a:schemeClr val="bg2"/>
        </a:buClr>
        <a:buSzPct val="100000"/>
        <a:buFont typeface="Helvetica" charset="0"/>
        <a:buChar char="•"/>
        <a:defRPr>
          <a:solidFill>
            <a:schemeClr val="tx2"/>
          </a:solidFill>
          <a:latin typeface="+mn-lt"/>
        </a:defRPr>
      </a:lvl6pPr>
      <a:lvl7pPr marL="2506165" indent="-156351" algn="l" defTabSz="913816" rtl="0" eaLnBrk="1" fontAlgn="base" hangingPunct="1">
        <a:spcBef>
          <a:spcPct val="20000"/>
        </a:spcBef>
        <a:spcAft>
          <a:spcPct val="20000"/>
        </a:spcAft>
        <a:buClr>
          <a:schemeClr val="bg2"/>
        </a:buClr>
        <a:buSzPct val="100000"/>
        <a:buFont typeface="Helvetica" charset="0"/>
        <a:buChar char="•"/>
        <a:defRPr>
          <a:solidFill>
            <a:schemeClr val="tx2"/>
          </a:solidFill>
          <a:latin typeface="+mn-lt"/>
        </a:defRPr>
      </a:lvl7pPr>
      <a:lvl8pPr marL="2943339" indent="-156351" algn="l" defTabSz="913816" rtl="0" eaLnBrk="1" fontAlgn="base" hangingPunct="1">
        <a:spcBef>
          <a:spcPct val="20000"/>
        </a:spcBef>
        <a:spcAft>
          <a:spcPct val="20000"/>
        </a:spcAft>
        <a:buClr>
          <a:schemeClr val="bg2"/>
        </a:buClr>
        <a:buSzPct val="100000"/>
        <a:buFont typeface="Helvetica" charset="0"/>
        <a:buChar char="•"/>
        <a:defRPr>
          <a:solidFill>
            <a:schemeClr val="tx2"/>
          </a:solidFill>
          <a:latin typeface="+mn-lt"/>
        </a:defRPr>
      </a:lvl8pPr>
      <a:lvl9pPr marL="3380514" indent="-156351" algn="l" defTabSz="913816" rtl="0" eaLnBrk="1" fontAlgn="base" hangingPunct="1">
        <a:spcBef>
          <a:spcPct val="20000"/>
        </a:spcBef>
        <a:spcAft>
          <a:spcPct val="20000"/>
        </a:spcAft>
        <a:buClr>
          <a:schemeClr val="bg2"/>
        </a:buClr>
        <a:buSzPct val="100000"/>
        <a:buFont typeface="Helvetica" charset="0"/>
        <a:buChar char="•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87434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7175" algn="l" defTabSz="87434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74349" algn="l" defTabSz="87434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11524" algn="l" defTabSz="87434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48699" algn="l" defTabSz="87434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85873" algn="l" defTabSz="87434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23048" algn="l" defTabSz="87434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60222" algn="l" defTabSz="87434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97397" algn="l" defTabSz="87434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ubchem.ncbi.nlm.nih.gov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8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Tunable Machine Vision-Based Strategy for Automated Annotation of Chemical Database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ChemReader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33400" y="4033259"/>
            <a:ext cx="8201026" cy="12245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59" tIns="44436" rIns="90459" bIns="44436" numCol="1" anchor="t" anchorCtr="0" compatLnSpc="1">
            <a:prstTxWarp prst="textNoShape">
              <a:avLst/>
            </a:prstTxWarp>
          </a:bodyPr>
          <a:lstStyle/>
          <a:p>
            <a:pPr lvl="0" algn="ctr" defTabSz="913816" fontAlgn="base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lr>
                <a:schemeClr val="bg2"/>
              </a:buClr>
              <a:buSzPct val="120000"/>
              <a:defRPr/>
            </a:pPr>
            <a:r>
              <a:rPr kumimoji="0" lang="en-US" altLang="ko-KR" i="0" u="none" strike="noStrike" kern="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Jungkap Park,</a:t>
            </a:r>
            <a:r>
              <a:rPr kumimoji="0" lang="en-US" i="0" u="none" strike="noStrike" kern="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Gus R. </a:t>
            </a:r>
            <a:r>
              <a:rPr lang="en-US" kern="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Rosania, and Kazuhiro Saitou</a:t>
            </a:r>
            <a:endParaRPr kumimoji="0" lang="en-US" i="0" u="none" strike="noStrike" kern="0" cap="none" spc="0" normalizeH="0" baseline="0" noProof="0" dirty="0" smtClean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381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lr>
                <a:schemeClr val="bg2"/>
              </a:buClr>
              <a:buSzPct val="120000"/>
              <a:buFont typeface="Helvetica" charset="0"/>
              <a:buNone/>
              <a:tabLst/>
              <a:defRPr/>
            </a:pPr>
            <a:r>
              <a:rPr kumimoji="0" lang="en-US" sz="23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University of Michigan, Ann Arbor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241675" y="157163"/>
            <a:ext cx="5826125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buNone/>
            </a:pPr>
            <a:r>
              <a:rPr lang="en-US" sz="1400" b="1" dirty="0" smtClean="0">
                <a:solidFill>
                  <a:schemeClr val="accent4"/>
                </a:solidFill>
                <a:latin typeface="Helvetica" pitchFamily="34" charset="0"/>
              </a:rPr>
              <a:t>Workshop on Data, Text, Web, and Social Network Mining</a:t>
            </a:r>
          </a:p>
          <a:p>
            <a:pPr algn="r"/>
            <a:r>
              <a:rPr lang="en-US" sz="1400" b="1" dirty="0" smtClean="0">
                <a:solidFill>
                  <a:schemeClr val="accent4"/>
                </a:solidFill>
                <a:latin typeface="Helvetica" pitchFamily="34" charset="0"/>
              </a:rPr>
              <a:t>Apr. 23, 2010, University of Michigan, Ann Arbor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setting</a:t>
            </a:r>
          </a:p>
          <a:p>
            <a:pPr lvl="1"/>
            <a:r>
              <a:rPr lang="en-US" dirty="0" smtClean="0"/>
              <a:t>Total 609 structure diagrams from 121 journal articles</a:t>
            </a:r>
          </a:p>
          <a:p>
            <a:pPr lvl="1"/>
            <a:r>
              <a:rPr lang="en-US" dirty="0" smtClean="0"/>
              <a:t>Manual generation of original connection tables </a:t>
            </a:r>
          </a:p>
          <a:p>
            <a:pPr lvl="1"/>
            <a:r>
              <a:rPr lang="en-US" dirty="0" smtClean="0"/>
              <a:t>Target database</a:t>
            </a:r>
          </a:p>
          <a:p>
            <a:pPr lvl="2"/>
            <a:r>
              <a:rPr lang="en-US" dirty="0" err="1" smtClean="0"/>
              <a:t>PubChem</a:t>
            </a:r>
            <a:r>
              <a:rPr lang="en-US" dirty="0" smtClean="0"/>
              <a:t> database </a:t>
            </a:r>
            <a:r>
              <a:rPr lang="en-US" altLang="ko-KR" dirty="0" smtClean="0"/>
              <a:t>(</a:t>
            </a:r>
            <a:r>
              <a:rPr lang="en-US" altLang="ko-KR" dirty="0" smtClean="0">
                <a:hlinkClick r:id="rId3"/>
              </a:rPr>
              <a:t>http://pubchem.ncbi.nlm.nih.gov/</a:t>
            </a:r>
            <a:r>
              <a:rPr lang="en-US" altLang="ko-KR" dirty="0" smtClean="0"/>
              <a:t>)</a:t>
            </a:r>
          </a:p>
          <a:p>
            <a:pPr lvl="1"/>
            <a:r>
              <a:rPr lang="en-US" dirty="0" smtClean="0"/>
              <a:t>Two cases of a test</a:t>
            </a:r>
          </a:p>
          <a:p>
            <a:pPr lvl="2"/>
            <a:r>
              <a:rPr lang="en-US" dirty="0" smtClean="0"/>
              <a:t>Demonstrate how the Chemical Expert system can be utilized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610741" cy="617637"/>
          </a:xfrm>
        </p:spPr>
        <p:txBody>
          <a:bodyPr/>
          <a:lstStyle/>
          <a:p>
            <a:r>
              <a:rPr lang="en-US" dirty="0" smtClean="0"/>
              <a:t>Annotation Test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66800" y="4580479"/>
          <a:ext cx="7162800" cy="14393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65119"/>
                <a:gridCol w="2117699"/>
                <a:gridCol w="2179982"/>
              </a:tblGrid>
              <a:tr h="2862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Test I</a:t>
                      </a:r>
                      <a:endParaRPr lang="en-US" b="1" dirty="0"/>
                    </a:p>
                  </a:txBody>
                  <a:tcPr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Test II</a:t>
                      </a:r>
                      <a:endParaRPr lang="en-US" b="1" dirty="0"/>
                    </a:p>
                  </a:txBody>
                  <a:tcPr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</a:tr>
              <a:tr h="42996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Filtering condition</a:t>
                      </a:r>
                      <a:endParaRPr lang="en-US" sz="18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Tolerant level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Strict level</a:t>
                      </a:r>
                      <a:endParaRPr lang="en-US" dirty="0"/>
                    </a:p>
                  </a:txBody>
                  <a:tcPr anchor="ctr"/>
                </a:tc>
              </a:tr>
              <a:tr h="65883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Number of survived structures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145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5160" y="967978"/>
            <a:ext cx="8610741" cy="5661422"/>
          </a:xfrm>
        </p:spPr>
        <p:txBody>
          <a:bodyPr/>
          <a:lstStyle/>
          <a:p>
            <a:r>
              <a:rPr lang="en-US" dirty="0" smtClean="0"/>
              <a:t>Result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Expert System Test</a:t>
            </a:r>
            <a:endParaRPr lang="en-US" dirty="0"/>
          </a:p>
        </p:txBody>
      </p:sp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057400"/>
            <a:ext cx="4648200" cy="3456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7918" y="2057400"/>
            <a:ext cx="4611414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981200" y="16764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Test I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48400" y="16764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Test 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Percentages of </a:t>
            </a:r>
            <a:r>
              <a:rPr lang="en-US" u="sng" dirty="0" smtClean="0"/>
              <a:t>structures</a:t>
            </a:r>
            <a:r>
              <a:rPr lang="en-US" dirty="0" smtClean="0"/>
              <a:t> rejected, correct, and wrong</a:t>
            </a:r>
            <a:endParaRPr lang="en-US" u="sng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Expert System Test</a:t>
            </a:r>
            <a:endParaRPr lang="en-US" dirty="0"/>
          </a:p>
        </p:txBody>
      </p:sp>
      <p:pic>
        <p:nvPicPr>
          <p:cNvPr id="553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5486400"/>
            <a:ext cx="42005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" name="Group 17"/>
          <p:cNvGrpSpPr/>
          <p:nvPr/>
        </p:nvGrpSpPr>
        <p:grpSpPr>
          <a:xfrm>
            <a:off x="762000" y="2209800"/>
            <a:ext cx="3362325" cy="3067050"/>
            <a:chOff x="762000" y="2209800"/>
            <a:chExt cx="3362325" cy="3067050"/>
          </a:xfrm>
        </p:grpSpPr>
        <p:pic>
          <p:nvPicPr>
            <p:cNvPr id="55299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2000" y="2209800"/>
              <a:ext cx="3362325" cy="3067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TextBox 11"/>
            <p:cNvSpPr txBox="1"/>
            <p:nvPr/>
          </p:nvSpPr>
          <p:spPr>
            <a:xfrm>
              <a:off x="1914427" y="3535722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4"/>
                  </a:solidFill>
                </a:rPr>
                <a:t>Test I</a:t>
              </a:r>
              <a:endParaRPr lang="en-US" b="1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953000" y="2209800"/>
            <a:ext cx="3201025" cy="3124200"/>
            <a:chOff x="4953000" y="2209800"/>
            <a:chExt cx="3201025" cy="3124200"/>
          </a:xfrm>
        </p:grpSpPr>
        <p:pic>
          <p:nvPicPr>
            <p:cNvPr id="55300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53000" y="2209800"/>
              <a:ext cx="3201025" cy="312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Box 12"/>
            <p:cNvSpPr txBox="1"/>
            <p:nvPr/>
          </p:nvSpPr>
          <p:spPr>
            <a:xfrm>
              <a:off x="6048081" y="3590827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4"/>
                  </a:solidFill>
                </a:rPr>
                <a:t>Test II</a:t>
              </a:r>
              <a:endParaRPr lang="en-US" b="1" dirty="0">
                <a:solidFill>
                  <a:schemeClr val="accent4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324100"/>
            <a:ext cx="34290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2324100"/>
            <a:ext cx="3562350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5410200"/>
            <a:ext cx="8077200" cy="60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305160" y="142876"/>
            <a:ext cx="8610741" cy="617637"/>
          </a:xfrm>
        </p:spPr>
        <p:txBody>
          <a:bodyPr/>
          <a:lstStyle/>
          <a:p>
            <a:r>
              <a:rPr lang="en-US" dirty="0" smtClean="0"/>
              <a:t>Chemical Expert System Test</a:t>
            </a:r>
            <a:endParaRPr lang="en-US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305160" y="928687"/>
            <a:ext cx="8610741" cy="5661422"/>
          </a:xfrm>
        </p:spPr>
        <p:txBody>
          <a:bodyPr/>
          <a:lstStyle/>
          <a:p>
            <a:r>
              <a:rPr lang="en-US" dirty="0" smtClean="0"/>
              <a:t>Percentages of </a:t>
            </a:r>
            <a:r>
              <a:rPr lang="en-US" u="sng" dirty="0" smtClean="0"/>
              <a:t>articles</a:t>
            </a:r>
            <a:r>
              <a:rPr lang="en-US" dirty="0" smtClean="0"/>
              <a:t> contain rejected, wrong or correct structures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57400" y="360025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Test I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19800" y="3640987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Test II</a:t>
            </a:r>
            <a:endParaRPr lang="en-US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PubChem</a:t>
            </a:r>
            <a:r>
              <a:rPr lang="en-US" dirty="0" smtClean="0"/>
              <a:t> Annotation Test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762000" y="1219199"/>
            <a:ext cx="3352800" cy="4572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0478" tIns="44445" rIns="90478" bIns="44445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315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0000"/>
                </a:solidFill>
                <a:latin typeface="Helvetica" charset="0"/>
                <a:ea typeface="Gulim" pitchFamily="34" charset="-127"/>
              </a:rPr>
              <a:t>Filtered output structure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Gulim" pitchFamily="34" charset="-127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724400" y="1219199"/>
            <a:ext cx="3352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0478" tIns="44445" rIns="90478" bIns="44445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315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0000"/>
                </a:solidFill>
                <a:latin typeface="Helvetica" charset="0"/>
                <a:ea typeface="Gulim" pitchFamily="34" charset="-127"/>
              </a:rPr>
              <a:t>Original connection-table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Gulim" pitchFamily="34" charset="-127"/>
            </a:endParaRPr>
          </a:p>
        </p:txBody>
      </p:sp>
      <p:sp>
        <p:nvSpPr>
          <p:cNvPr id="8" name="Can 7"/>
          <p:cNvSpPr/>
          <p:nvPr/>
        </p:nvSpPr>
        <p:spPr>
          <a:xfrm>
            <a:off x="3124200" y="2514599"/>
            <a:ext cx="2667000" cy="1143000"/>
          </a:xfrm>
          <a:prstGeom prst="can">
            <a:avLst/>
          </a:prstGeom>
          <a:solidFill>
            <a:srgbClr val="C0504D">
              <a:lumMod val="75000"/>
            </a:srgbClr>
          </a:solidFill>
          <a:ln w="9525" cap="flat" cmpd="sng" algn="ctr">
            <a:solidFill>
              <a:srgbClr val="C0504D">
                <a:lumMod val="50000"/>
              </a:srgbClr>
            </a:solidFill>
            <a:prstDash val="soli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PubChem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Database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ysClr val="window" lastClr="FFFFFF"/>
                </a:solidFill>
                <a:latin typeface="Calibri"/>
              </a:rPr>
              <a:t>(19 million structures)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19400" y="1828799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90% </a:t>
            </a:r>
            <a:r>
              <a:rPr lang="en-US" dirty="0" err="1" smtClean="0"/>
              <a:t>Tanimoto</a:t>
            </a:r>
            <a:r>
              <a:rPr lang="en-US" dirty="0" smtClean="0"/>
              <a:t> similarity </a:t>
            </a:r>
          </a:p>
          <a:p>
            <a:pPr algn="ctr"/>
            <a:r>
              <a:rPr lang="en-US" dirty="0" smtClean="0"/>
              <a:t>searching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 bwMode="auto">
          <a:xfrm>
            <a:off x="762000" y="3962399"/>
            <a:ext cx="3352800" cy="4572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0478" tIns="44445" rIns="90478" bIns="44445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315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0000"/>
                </a:solidFill>
                <a:latin typeface="Helvetica" charset="0"/>
                <a:ea typeface="Gulim" pitchFamily="34" charset="-127"/>
              </a:rPr>
              <a:t>Linked entries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Gulim" pitchFamily="34" charset="-127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800600" y="3962399"/>
            <a:ext cx="3352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0478" tIns="44445" rIns="90478" bIns="44445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315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0000"/>
                </a:solidFill>
                <a:latin typeface="Helvetica" charset="0"/>
                <a:ea typeface="Gulim" pitchFamily="34" charset="-127"/>
              </a:rPr>
              <a:t>Relevant entries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Gulim" pitchFamily="34" charset="-127"/>
            </a:endParaRPr>
          </a:p>
        </p:txBody>
      </p:sp>
      <p:sp>
        <p:nvSpPr>
          <p:cNvPr id="35" name="Curved Down Arrow 34"/>
          <p:cNvSpPr/>
          <p:nvPr/>
        </p:nvSpPr>
        <p:spPr bwMode="auto">
          <a:xfrm rot="5400000">
            <a:off x="1143000" y="2438399"/>
            <a:ext cx="1981200" cy="7620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0478" tIns="44445" rIns="90478" bIns="44445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315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smtClean="0">
              <a:ln>
                <a:noFill/>
              </a:ln>
              <a:solidFill>
                <a:srgbClr val="CC3300"/>
              </a:solidFill>
              <a:effectLst/>
              <a:latin typeface="Helvetica" charset="0"/>
              <a:ea typeface="Gulim" pitchFamily="34" charset="-127"/>
            </a:endParaRPr>
          </a:p>
        </p:txBody>
      </p:sp>
      <p:sp>
        <p:nvSpPr>
          <p:cNvPr id="37" name="Curved Right Arrow 36"/>
          <p:cNvSpPr/>
          <p:nvPr/>
        </p:nvSpPr>
        <p:spPr bwMode="auto">
          <a:xfrm>
            <a:off x="6400800" y="1828799"/>
            <a:ext cx="609600" cy="1981200"/>
          </a:xfrm>
          <a:prstGeom prst="curved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0478" tIns="44445" rIns="90478" bIns="44445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315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smtClean="0">
              <a:ln>
                <a:noFill/>
              </a:ln>
              <a:solidFill>
                <a:srgbClr val="CC3300"/>
              </a:solidFill>
              <a:effectLst/>
              <a:latin typeface="Helvetica" charset="0"/>
              <a:ea typeface="Gulim" pitchFamily="34" charset="-127"/>
            </a:endParaRPr>
          </a:p>
        </p:txBody>
      </p:sp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1066800" y="4876799"/>
          <a:ext cx="6857999" cy="1371601"/>
        </p:xfrm>
        <a:graphic>
          <a:graphicData uri="http://schemas.openxmlformats.org/drawingml/2006/table">
            <a:tbl>
              <a:tblPr/>
              <a:tblGrid>
                <a:gridCol w="1102180"/>
                <a:gridCol w="823850"/>
                <a:gridCol w="2404901"/>
                <a:gridCol w="2527068"/>
              </a:tblGrid>
              <a:tr h="263335">
                <a:tc rowSpan="2" grid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dirty="0">
                        <a:latin typeface="+mn-lt"/>
                        <a:ea typeface="Batang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latin typeface="+mn-lt"/>
                          <a:ea typeface="Batang"/>
                          <a:cs typeface="Times New Roman"/>
                        </a:rPr>
                        <a:t>Relevant</a:t>
                      </a:r>
                      <a:endParaRPr lang="en-US" sz="1400" dirty="0">
                        <a:latin typeface="+mn-lt"/>
                        <a:ea typeface="Batang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139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+mn-lt"/>
                          <a:ea typeface="Batang"/>
                          <a:cs typeface="Times New Roman"/>
                        </a:rPr>
                        <a:t>Yes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+mn-lt"/>
                          <a:ea typeface="Batang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812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latin typeface="+mn-lt"/>
                          <a:ea typeface="Batang"/>
                          <a:cs typeface="Times New Roman"/>
                        </a:rPr>
                        <a:t>Linked</a:t>
                      </a:r>
                      <a:endParaRPr lang="en-US" sz="1400" dirty="0">
                        <a:latin typeface="+mn-lt"/>
                        <a:ea typeface="Batang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+mn-lt"/>
                          <a:ea typeface="Batang"/>
                          <a:cs typeface="Times New Roman"/>
                        </a:rPr>
                        <a:t>Yes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+mn-lt"/>
                          <a:ea typeface="Batang"/>
                          <a:cs typeface="Times New Roman"/>
                        </a:rPr>
                        <a:t>True Positive (TP)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+mn-lt"/>
                          <a:ea typeface="Batang"/>
                          <a:cs typeface="Times New Roman"/>
                        </a:rPr>
                        <a:t>False Positive (FP)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890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+mn-lt"/>
                          <a:ea typeface="Batang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+mn-lt"/>
                          <a:ea typeface="Batang"/>
                          <a:cs typeface="Times New Roman"/>
                        </a:rPr>
                        <a:t>False Negative (FN)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+mn-lt"/>
                          <a:ea typeface="Batang"/>
                          <a:cs typeface="Times New Roman"/>
                        </a:rPr>
                        <a:t>True Negative (TN)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2" name="Right Brace 41"/>
          <p:cNvSpPr/>
          <p:nvPr/>
        </p:nvSpPr>
        <p:spPr bwMode="auto">
          <a:xfrm rot="5400000">
            <a:off x="4343400" y="3505199"/>
            <a:ext cx="304800" cy="2286000"/>
          </a:xfrm>
          <a:prstGeom prst="rightBrac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0478" tIns="44445" rIns="90478" bIns="44445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315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smtClean="0">
              <a:ln>
                <a:noFill/>
              </a:ln>
              <a:solidFill>
                <a:srgbClr val="CC3300"/>
              </a:solidFill>
              <a:effectLst/>
              <a:latin typeface="Helvetica" charset="0"/>
              <a:ea typeface="Gulim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Result</a:t>
            </a:r>
          </a:p>
          <a:p>
            <a:pPr lvl="1"/>
            <a:r>
              <a:rPr lang="en-US" dirty="0" smtClean="0"/>
              <a:t>Total number of TP, FP and FN links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Averaged recall and precision rates over structures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PubChem</a:t>
            </a:r>
            <a:r>
              <a:rPr lang="en-US" dirty="0" smtClean="0"/>
              <a:t> Annotation Test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2133600"/>
          <a:ext cx="6063488" cy="1350543"/>
        </p:xfrm>
        <a:graphic>
          <a:graphicData uri="http://schemas.openxmlformats.org/drawingml/2006/table">
            <a:tbl>
              <a:tblPr/>
              <a:tblGrid>
                <a:gridCol w="1145652"/>
                <a:gridCol w="1551452"/>
                <a:gridCol w="1623204"/>
                <a:gridCol w="1743180"/>
              </a:tblGrid>
              <a:tr h="3786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Helvetica" pitchFamily="34" charset="0"/>
                          <a:ea typeface="Batang"/>
                          <a:cs typeface="Helvetica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Helvetica" pitchFamily="34" charset="0"/>
                          <a:ea typeface="Batang"/>
                          <a:cs typeface="Helvetica" pitchFamily="34" charset="0"/>
                        </a:rPr>
                        <a:t>TP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Helvetica" pitchFamily="34" charset="0"/>
                          <a:ea typeface="Batang"/>
                          <a:cs typeface="Helvetica" pitchFamily="34" charset="0"/>
                        </a:rPr>
                        <a:t>FP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Helvetica" pitchFamily="34" charset="0"/>
                          <a:ea typeface="Batang"/>
                          <a:cs typeface="Helvetica" pitchFamily="34" charset="0"/>
                        </a:rPr>
                        <a:t>FN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6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Helvetica" pitchFamily="34" charset="0"/>
                          <a:ea typeface="Batang"/>
                          <a:cs typeface="Helvetica" pitchFamily="34" charset="0"/>
                        </a:rPr>
                        <a:t>Test I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Helvetica" pitchFamily="34" charset="0"/>
                          <a:ea typeface="Batang"/>
                          <a:cs typeface="Helvetica" pitchFamily="34" charset="0"/>
                        </a:rPr>
                        <a:t>29,540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Helvetica" pitchFamily="34" charset="0"/>
                          <a:ea typeface="Batang"/>
                          <a:cs typeface="Helvetica" pitchFamily="34" charset="0"/>
                        </a:rPr>
                        <a:t>34,386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Helvetica" pitchFamily="34" charset="0"/>
                          <a:ea typeface="Batang"/>
                          <a:cs typeface="Helvetica" pitchFamily="34" charset="0"/>
                        </a:rPr>
                        <a:t>28,642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932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Helvetica" pitchFamily="34" charset="0"/>
                          <a:ea typeface="Batang"/>
                          <a:cs typeface="Helvetica" pitchFamily="34" charset="0"/>
                        </a:rPr>
                        <a:t>Test II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Helvetica" pitchFamily="34" charset="0"/>
                          <a:ea typeface="Batang"/>
                          <a:cs typeface="Helvetica" pitchFamily="34" charset="0"/>
                        </a:rPr>
                        <a:t>23,277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Helvetica" pitchFamily="34" charset="0"/>
                          <a:ea typeface="Batang"/>
                          <a:cs typeface="Helvetica" pitchFamily="34" charset="0"/>
                        </a:rPr>
                        <a:t>6,845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Helvetica" pitchFamily="34" charset="0"/>
                          <a:ea typeface="Batang"/>
                          <a:cs typeface="Helvetica" pitchFamily="34" charset="0"/>
                        </a:rPr>
                        <a:t>7,874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01187" y="4637448"/>
          <a:ext cx="6042612" cy="1327590"/>
        </p:xfrm>
        <a:graphic>
          <a:graphicData uri="http://schemas.openxmlformats.org/drawingml/2006/table">
            <a:tbl>
              <a:tblPr/>
              <a:tblGrid>
                <a:gridCol w="1832303"/>
                <a:gridCol w="1975698"/>
                <a:gridCol w="2234611"/>
              </a:tblGrid>
              <a:tr h="391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Helvetica" pitchFamily="34" charset="0"/>
                          <a:ea typeface="Batang"/>
                          <a:cs typeface="Helvetica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Helvetica" pitchFamily="34" charset="0"/>
                          <a:ea typeface="Batang"/>
                          <a:cs typeface="Helvetica" pitchFamily="34" charset="0"/>
                        </a:rPr>
                        <a:t>Avg. Recall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Helvetica" pitchFamily="34" charset="0"/>
                          <a:ea typeface="Batang"/>
                          <a:cs typeface="Helvetica" pitchFamily="34" charset="0"/>
                        </a:rPr>
                        <a:t>Avg. Precision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8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Helvetica" pitchFamily="34" charset="0"/>
                          <a:ea typeface="Batang"/>
                          <a:cs typeface="Helvetica" pitchFamily="34" charset="0"/>
                        </a:rPr>
                        <a:t>Test I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Helvetica" pitchFamily="34" charset="0"/>
                          <a:ea typeface="Batang"/>
                          <a:cs typeface="Helvetica" pitchFamily="34" charset="0"/>
                        </a:rPr>
                        <a:t>0.69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Helvetica" pitchFamily="34" charset="0"/>
                          <a:ea typeface="Batang"/>
                          <a:cs typeface="Helvetica" pitchFamily="34" charset="0"/>
                        </a:rPr>
                        <a:t>0.8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419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Helvetica" pitchFamily="34" charset="0"/>
                          <a:ea typeface="Batang"/>
                          <a:cs typeface="Helvetica" pitchFamily="34" charset="0"/>
                        </a:rPr>
                        <a:t>Test II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Helvetica" pitchFamily="34" charset="0"/>
                          <a:ea typeface="Batang"/>
                          <a:cs typeface="Helvetica" pitchFamily="34" charset="0"/>
                        </a:rPr>
                        <a:t>0.8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Helvetica" pitchFamily="34" charset="0"/>
                          <a:ea typeface="Batang"/>
                          <a:cs typeface="Helvetica" pitchFamily="34" charset="0"/>
                        </a:rPr>
                        <a:t>0.88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</a:p>
          <a:p>
            <a:pPr lvl="1"/>
            <a:r>
              <a:rPr lang="en-US" dirty="0" smtClean="0"/>
              <a:t>Distribution of recall and precision rates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r>
              <a:rPr lang="en-US" sz="1700" dirty="0" smtClean="0"/>
              <a:t>The size of sphere is proportional to the number of structures corresponding to recall and precision rates.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PubChem</a:t>
            </a:r>
            <a:r>
              <a:rPr lang="en-US" dirty="0" smtClean="0"/>
              <a:t> Annotation Error Analysis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03346" y="2057400"/>
            <a:ext cx="8712054" cy="3396815"/>
            <a:chOff x="250251" y="3098380"/>
            <a:chExt cx="8712054" cy="3396815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0251" y="3221469"/>
              <a:ext cx="4340225" cy="32249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618181" y="3267363"/>
              <a:ext cx="4344124" cy="3227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 Box 33"/>
            <p:cNvSpPr txBox="1">
              <a:spLocks noChangeArrowheads="1"/>
            </p:cNvSpPr>
            <p:nvPr/>
          </p:nvSpPr>
          <p:spPr bwMode="auto">
            <a:xfrm>
              <a:off x="2197708" y="3133438"/>
              <a:ext cx="1731945" cy="35111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square" lIns="94613" tIns="46476" rIns="94613" bIns="46476">
              <a:spAutoFit/>
            </a:bodyPr>
            <a:lstStyle/>
            <a:p>
              <a:pPr marL="358775" indent="-358775" defTabSz="955675">
                <a:lnSpc>
                  <a:spcPct val="114000"/>
                </a:lnSpc>
                <a:spcBef>
                  <a:spcPct val="50000"/>
                </a:spcBef>
                <a:buNone/>
              </a:pPr>
              <a:r>
                <a:rPr lang="en-US" altLang="ko-KR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  <a:cs typeface="Helvetica" pitchFamily="34" charset="0"/>
                </a:rPr>
                <a:t>Test I</a:t>
              </a:r>
            </a:p>
          </p:txBody>
        </p:sp>
        <p:sp>
          <p:nvSpPr>
            <p:cNvPr id="8" name="Text Box 33"/>
            <p:cNvSpPr txBox="1">
              <a:spLocks noChangeArrowheads="1"/>
            </p:cNvSpPr>
            <p:nvPr/>
          </p:nvSpPr>
          <p:spPr bwMode="auto">
            <a:xfrm>
              <a:off x="6603912" y="3098380"/>
              <a:ext cx="1021126" cy="35111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square" lIns="94613" tIns="46476" rIns="94613" bIns="46476">
              <a:spAutoFit/>
            </a:bodyPr>
            <a:lstStyle/>
            <a:p>
              <a:pPr marL="358775" indent="-358775" defTabSz="955675">
                <a:lnSpc>
                  <a:spcPct val="114000"/>
                </a:lnSpc>
                <a:spcBef>
                  <a:spcPct val="50000"/>
                </a:spcBef>
                <a:buNone/>
              </a:pPr>
              <a:r>
                <a:rPr lang="en-US" altLang="ko-KR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elvetica" pitchFamily="34" charset="0"/>
                  <a:cs typeface="Helvetica" pitchFamily="34" charset="0"/>
                </a:rPr>
                <a:t>Test II</a:t>
              </a:r>
            </a:p>
          </p:txBody>
        </p:sp>
      </p:grpSp>
      <p:sp>
        <p:nvSpPr>
          <p:cNvPr id="9" name="Oval 8"/>
          <p:cNvSpPr/>
          <p:nvPr/>
        </p:nvSpPr>
        <p:spPr bwMode="auto">
          <a:xfrm>
            <a:off x="853698" y="4282698"/>
            <a:ext cx="533400" cy="533400"/>
          </a:xfrm>
          <a:prstGeom prst="ellipse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0478" tIns="44445" rIns="90478" bIns="44445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315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smtClean="0">
              <a:ln>
                <a:noFill/>
              </a:ln>
              <a:solidFill>
                <a:srgbClr val="CC3300"/>
              </a:solidFill>
              <a:effectLst/>
              <a:latin typeface="Helvetica" charset="0"/>
              <a:ea typeface="Gulim" pitchFamily="34" charset="-127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257800" y="4343400"/>
            <a:ext cx="533400" cy="533400"/>
          </a:xfrm>
          <a:prstGeom prst="ellipse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0478" tIns="44445" rIns="90478" bIns="44445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315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smtClean="0">
              <a:ln>
                <a:noFill/>
              </a:ln>
              <a:solidFill>
                <a:srgbClr val="CC3300"/>
              </a:solidFill>
              <a:effectLst/>
              <a:latin typeface="Helvetica" charset="0"/>
              <a:ea typeface="Gulim" pitchFamily="34" charset="-127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3551694" y="4267200"/>
            <a:ext cx="533400" cy="533400"/>
          </a:xfrm>
          <a:prstGeom prst="ellipse">
            <a:avLst/>
          </a:prstGeom>
          <a:noFill/>
          <a:ln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0478" tIns="44445" rIns="90478" bIns="44445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315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smtClean="0">
              <a:ln>
                <a:noFill/>
              </a:ln>
              <a:solidFill>
                <a:srgbClr val="CC3300"/>
              </a:solidFill>
              <a:effectLst/>
              <a:latin typeface="Helvetica" charset="0"/>
              <a:ea typeface="Gulim" pitchFamily="34" charset="-127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7924800" y="4343400"/>
            <a:ext cx="533400" cy="533400"/>
          </a:xfrm>
          <a:prstGeom prst="ellipse">
            <a:avLst/>
          </a:prstGeom>
          <a:noFill/>
          <a:ln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0478" tIns="44445" rIns="90478" bIns="44445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315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smtClean="0">
              <a:ln>
                <a:noFill/>
              </a:ln>
              <a:solidFill>
                <a:srgbClr val="CC3300"/>
              </a:solidFill>
              <a:effectLst/>
              <a:latin typeface="Helvetica" charset="0"/>
              <a:ea typeface="Gulim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5160" y="928687"/>
            <a:ext cx="8686439" cy="5395913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dirty="0" err="1" smtClean="0">
                <a:latin typeface="Calibri" pitchFamily="34" charset="0"/>
              </a:rPr>
              <a:t>ChemReader</a:t>
            </a:r>
            <a:r>
              <a:rPr lang="en-US" dirty="0" smtClean="0">
                <a:latin typeface="Calibri" pitchFamily="34" charset="0"/>
              </a:rPr>
              <a:t> is an developer’s tool for chemical image based annotation of databases</a:t>
            </a:r>
          </a:p>
          <a:p>
            <a:pPr>
              <a:spcAft>
                <a:spcPts val="800"/>
              </a:spcAft>
            </a:pPr>
            <a:r>
              <a:rPr lang="en-US" dirty="0" smtClean="0">
                <a:latin typeface="Calibri" pitchFamily="34" charset="0"/>
              </a:rPr>
              <a:t>Developed a tunable database annotation strategy based on user-defined relevance of hits</a:t>
            </a:r>
          </a:p>
          <a:p>
            <a:pPr>
              <a:spcAft>
                <a:spcPts val="800"/>
              </a:spcAft>
            </a:pPr>
            <a:r>
              <a:rPr lang="en-US" dirty="0" smtClean="0">
                <a:latin typeface="Calibri" pitchFamily="34" charset="0"/>
              </a:rPr>
              <a:t> In the annotation test, as many as 45% of articles have true positive links to </a:t>
            </a:r>
            <a:r>
              <a:rPr lang="en-US" dirty="0" err="1" smtClean="0">
                <a:latin typeface="Calibri" pitchFamily="34" charset="0"/>
              </a:rPr>
              <a:t>PubChem</a:t>
            </a:r>
            <a:r>
              <a:rPr lang="en-US" dirty="0" smtClean="0">
                <a:latin typeface="Calibri" pitchFamily="34" charset="0"/>
              </a:rPr>
              <a:t> entries </a:t>
            </a:r>
          </a:p>
          <a:p>
            <a:pPr>
              <a:spcAft>
                <a:spcPts val="800"/>
              </a:spcAft>
            </a:pPr>
            <a:r>
              <a:rPr lang="en-US" dirty="0" smtClean="0">
                <a:latin typeface="Calibri" pitchFamily="34" charset="0"/>
              </a:rPr>
              <a:t>Precision and recall rates can be improved with further enhancement of recognition algorithm in </a:t>
            </a:r>
            <a:r>
              <a:rPr lang="en-US" dirty="0" err="1" smtClean="0">
                <a:latin typeface="Calibri" pitchFamily="34" charset="0"/>
              </a:rPr>
              <a:t>ChemReader</a:t>
            </a:r>
            <a:endParaRPr lang="en-US" dirty="0" smtClean="0">
              <a:latin typeface="Calibri" pitchFamily="34" charset="0"/>
            </a:endParaRPr>
          </a:p>
          <a:p>
            <a:pPr>
              <a:spcAft>
                <a:spcPts val="800"/>
              </a:spcAft>
            </a:pPr>
            <a:r>
              <a:rPr lang="en-US" dirty="0" smtClean="0">
                <a:latin typeface="Calibri" pitchFamily="34" charset="0"/>
              </a:rPr>
              <a:t>Annotation error analysis allows rational prioritization of future development efforts</a:t>
            </a:r>
          </a:p>
          <a:p>
            <a:pPr>
              <a:spcAft>
                <a:spcPts val="800"/>
              </a:spcAft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&amp; 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124200" y="3048000"/>
            <a:ext cx="2895600" cy="1143000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Thank you!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err="1" smtClean="0"/>
              <a:t>ChemReader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457200" y="1752599"/>
            <a:ext cx="2819400" cy="3886200"/>
          </a:xfrm>
          <a:prstGeom prst="rect">
            <a:avLst/>
          </a:prstGeom>
          <a:ln w="57150">
            <a:solidFill>
              <a:schemeClr val="accent6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0478" tIns="44445" rIns="90478" bIns="44445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315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err="1" smtClean="0">
                <a:solidFill>
                  <a:schemeClr val="accent6">
                    <a:lumMod val="50000"/>
                  </a:schemeClr>
                </a:solidFill>
                <a:ea typeface="Gulim" pitchFamily="34" charset="-127"/>
              </a:rPr>
              <a:t>PubChem</a:t>
            </a:r>
            <a:endParaRPr lang="en-US" sz="2000" b="1" dirty="0" smtClean="0">
              <a:solidFill>
                <a:schemeClr val="accent6">
                  <a:lumMod val="50000"/>
                </a:schemeClr>
              </a:solidFill>
              <a:ea typeface="Gulim" pitchFamily="34" charset="-127"/>
            </a:endParaRPr>
          </a:p>
          <a:p>
            <a:pPr marL="0" marR="0" indent="0" algn="ctr" defTabSz="914400" rtl="0" eaLnBrk="0" fontAlgn="base" latinLnBrk="0" hangingPunct="0">
              <a:lnSpc>
                <a:spcPts val="315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err="1" smtClean="0">
                <a:solidFill>
                  <a:schemeClr val="accent6">
                    <a:lumMod val="50000"/>
                  </a:schemeClr>
                </a:solidFill>
                <a:ea typeface="Gulim" pitchFamily="34" charset="-127"/>
              </a:rPr>
              <a:t>ChemBank</a:t>
            </a:r>
            <a:endParaRPr lang="en-US" sz="2000" b="1" dirty="0" smtClean="0">
              <a:solidFill>
                <a:schemeClr val="accent6">
                  <a:lumMod val="50000"/>
                </a:schemeClr>
              </a:solidFill>
              <a:ea typeface="Gulim" pitchFamily="34" charset="-127"/>
            </a:endParaRPr>
          </a:p>
          <a:p>
            <a:pPr marL="0" marR="0" indent="0" algn="ctr" defTabSz="914400" rtl="0" eaLnBrk="0" fontAlgn="base" latinLnBrk="0" hangingPunct="0">
              <a:lnSpc>
                <a:spcPts val="315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err="1" smtClean="0">
                <a:solidFill>
                  <a:schemeClr val="accent6">
                    <a:lumMod val="50000"/>
                  </a:schemeClr>
                </a:solidFill>
                <a:ea typeface="Gulim" pitchFamily="34" charset="-127"/>
              </a:rPr>
              <a:t>ChemDB</a:t>
            </a:r>
            <a:endParaRPr lang="en-US" sz="2000" b="1" dirty="0" smtClean="0">
              <a:solidFill>
                <a:schemeClr val="accent6">
                  <a:lumMod val="50000"/>
                </a:schemeClr>
              </a:solidFill>
              <a:ea typeface="Gulim" pitchFamily="34" charset="-127"/>
            </a:endParaRPr>
          </a:p>
          <a:p>
            <a:pPr marL="0" marR="0" indent="0" algn="ctr" defTabSz="914400" rtl="0" eaLnBrk="0" fontAlgn="base" latinLnBrk="0" hangingPunct="0">
              <a:lnSpc>
                <a:spcPts val="315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err="1" smtClean="0">
                <a:solidFill>
                  <a:schemeClr val="accent6">
                    <a:lumMod val="50000"/>
                  </a:schemeClr>
                </a:solidFill>
                <a:ea typeface="Gulim" pitchFamily="34" charset="-127"/>
              </a:rPr>
              <a:t>ChemMine</a:t>
            </a:r>
            <a:endParaRPr lang="en-US" sz="2000" b="1" dirty="0" smtClean="0">
              <a:solidFill>
                <a:schemeClr val="accent6">
                  <a:lumMod val="50000"/>
                </a:schemeClr>
              </a:solidFill>
              <a:ea typeface="Gulim" pitchFamily="34" charset="-127"/>
            </a:endParaRPr>
          </a:p>
          <a:p>
            <a:pPr marL="0" marR="0" indent="0" algn="ctr" defTabSz="914400" rtl="0" eaLnBrk="0" fontAlgn="base" latinLnBrk="0" hangingPunct="0">
              <a:lnSpc>
                <a:spcPts val="315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err="1" smtClean="0">
                <a:solidFill>
                  <a:schemeClr val="accent6">
                    <a:lumMod val="50000"/>
                  </a:schemeClr>
                </a:solidFill>
                <a:ea typeface="Gulim" pitchFamily="34" charset="-127"/>
              </a:rPr>
              <a:t>DrugBank</a:t>
            </a:r>
            <a:endParaRPr lang="en-US" sz="2000" b="1" dirty="0" smtClean="0">
              <a:solidFill>
                <a:schemeClr val="accent6">
                  <a:lumMod val="50000"/>
                </a:schemeClr>
              </a:solidFill>
              <a:ea typeface="Gulim" pitchFamily="34" charset="-127"/>
            </a:endParaRPr>
          </a:p>
          <a:p>
            <a:pPr marL="0" marR="0" indent="0" algn="ctr" defTabSz="914400" rtl="0" eaLnBrk="0" fontAlgn="base" latinLnBrk="0" hangingPunct="0">
              <a:lnSpc>
                <a:spcPts val="315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ea typeface="Gulim" pitchFamily="34" charset="-127"/>
              </a:rPr>
              <a:t>GLIDA</a:t>
            </a:r>
          </a:p>
          <a:p>
            <a:pPr marL="0" marR="0" indent="0" algn="ctr" defTabSz="914400" rtl="0" eaLnBrk="0" fontAlgn="base" latinLnBrk="0" hangingPunct="0">
              <a:lnSpc>
                <a:spcPts val="315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Gulim" pitchFamily="34" charset="-127"/>
              </a:rPr>
              <a:t>QueryChem</a:t>
            </a:r>
            <a:endParaRPr lang="en-US" sz="2000" b="1" dirty="0" smtClean="0">
              <a:solidFill>
                <a:schemeClr val="accent6">
                  <a:lumMod val="50000"/>
                </a:schemeClr>
              </a:solidFill>
              <a:ea typeface="Gulim" pitchFamily="34" charset="-127"/>
            </a:endParaRPr>
          </a:p>
          <a:p>
            <a:pPr marL="0" marR="0" indent="0" algn="ctr" defTabSz="914400" rtl="0" eaLnBrk="0" fontAlgn="base" latinLnBrk="0" hangingPunct="0">
              <a:lnSpc>
                <a:spcPts val="315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ea typeface="Gulim" pitchFamily="34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 rot="5400000">
            <a:off x="1602432" y="5103167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…</a:t>
            </a:r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459467"/>
            <a:ext cx="26670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Chemical Database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791200" y="1752599"/>
            <a:ext cx="2819400" cy="3886200"/>
          </a:xfrm>
          <a:prstGeom prst="rect">
            <a:avLst/>
          </a:prstGeom>
          <a:ln w="57150">
            <a:solidFill>
              <a:schemeClr val="accent4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0478" tIns="44445" rIns="90478" bIns="44445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315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accent4">
                    <a:lumMod val="75000"/>
                    <a:lumOff val="25000"/>
                  </a:schemeClr>
                </a:solidFill>
                <a:ea typeface="Gulim" pitchFamily="34" charset="-127"/>
              </a:rPr>
              <a:t>Journals</a:t>
            </a:r>
          </a:p>
          <a:p>
            <a:pPr marL="0" marR="0" indent="0" algn="ctr" defTabSz="914400" rtl="0" eaLnBrk="0" fontAlgn="base" latinLnBrk="0" hangingPunct="0">
              <a:lnSpc>
                <a:spcPts val="315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  <a:lumOff val="25000"/>
                  </a:schemeClr>
                </a:solidFill>
                <a:effectLst/>
                <a:ea typeface="Gulim" pitchFamily="34" charset="-127"/>
              </a:rPr>
              <a:t>Patents</a:t>
            </a:r>
          </a:p>
          <a:p>
            <a:pPr marL="0" marR="0" indent="0" algn="ctr" defTabSz="914400" rtl="0" eaLnBrk="0" fontAlgn="base" latinLnBrk="0" hangingPunct="0">
              <a:lnSpc>
                <a:spcPts val="315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accent4">
                    <a:lumMod val="75000"/>
                    <a:lumOff val="25000"/>
                  </a:schemeClr>
                </a:solidFill>
                <a:ea typeface="Gulim" pitchFamily="34" charset="-127"/>
              </a:rPr>
              <a:t>Books</a:t>
            </a:r>
          </a:p>
          <a:p>
            <a:pPr marL="0" marR="0" indent="0" algn="ctr" defTabSz="914400" rtl="0" eaLnBrk="0" fontAlgn="base" latinLnBrk="0" hangingPunct="0">
              <a:lnSpc>
                <a:spcPts val="315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accent4">
                    <a:lumMod val="75000"/>
                    <a:lumOff val="25000"/>
                  </a:schemeClr>
                </a:solidFill>
                <a:ea typeface="Gulim" pitchFamily="34" charset="-127"/>
              </a:rPr>
              <a:t>Papers</a:t>
            </a:r>
          </a:p>
          <a:p>
            <a:pPr marL="0" marR="0" indent="0" algn="ctr" defTabSz="914400" rtl="0" eaLnBrk="0" fontAlgn="base" latinLnBrk="0" hangingPunct="0">
              <a:lnSpc>
                <a:spcPts val="315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accent4">
                    <a:lumMod val="75000"/>
                    <a:lumOff val="25000"/>
                  </a:schemeClr>
                </a:solidFill>
                <a:ea typeface="Gulim" pitchFamily="34" charset="-127"/>
              </a:rPr>
              <a:t>Project reports</a:t>
            </a:r>
          </a:p>
          <a:p>
            <a:pPr marL="0" marR="0" indent="0" algn="ctr" defTabSz="914400" rtl="0" eaLnBrk="0" fontAlgn="base" latinLnBrk="0" hangingPunct="0">
              <a:lnSpc>
                <a:spcPts val="315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accent4">
                    <a:lumMod val="75000"/>
                    <a:lumOff val="25000"/>
                  </a:schemeClr>
                </a:solidFill>
                <a:ea typeface="Gulim" pitchFamily="34" charset="-127"/>
              </a:rPr>
              <a:t>Websites</a:t>
            </a:r>
          </a:p>
          <a:p>
            <a:pPr marL="0" marR="0" indent="0" algn="ctr" defTabSz="914400" rtl="0" eaLnBrk="0" fontAlgn="base" latinLnBrk="0" hangingPunct="0">
              <a:lnSpc>
                <a:spcPts val="315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accent4">
                    <a:lumMod val="75000"/>
                    <a:lumOff val="25000"/>
                  </a:schemeClr>
                </a:solidFill>
                <a:ea typeface="Gulim" pitchFamily="34" charset="-127"/>
              </a:rPr>
              <a:t>Theses</a:t>
            </a:r>
          </a:p>
          <a:p>
            <a:pPr marL="0" marR="0" indent="0" algn="ctr" defTabSz="914400" rtl="0" eaLnBrk="0" fontAlgn="base" latinLnBrk="0" hangingPunct="0">
              <a:lnSpc>
                <a:spcPts val="315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  <a:lumOff val="25000"/>
                </a:schemeClr>
              </a:solidFill>
              <a:effectLst/>
              <a:ea typeface="Gulim" pitchFamily="34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7008167" y="5026967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…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867400" y="1371599"/>
            <a:ext cx="2667000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Corpus of scientific literature</a:t>
            </a:r>
            <a:endParaRPr lang="en-US" b="1" dirty="0">
              <a:solidFill>
                <a:schemeClr val="accent4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Left-Right Arrow 9"/>
          <p:cNvSpPr/>
          <p:nvPr/>
        </p:nvSpPr>
        <p:spPr bwMode="auto">
          <a:xfrm>
            <a:off x="3810000" y="3124199"/>
            <a:ext cx="1524000" cy="685800"/>
          </a:xfrm>
          <a:prstGeom prst="leftRightArrow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0478" tIns="44445" rIns="90478" bIns="44445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ts val="315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smtClean="0">
              <a:ln>
                <a:noFill/>
              </a:ln>
              <a:solidFill>
                <a:srgbClr val="CC3300"/>
              </a:solidFill>
              <a:effectLst/>
              <a:latin typeface="Helvetica" charset="0"/>
              <a:ea typeface="Gulim" pitchFamily="34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95133" y="3886199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ChemReader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Chemical structure in scientific literature</a:t>
            </a:r>
          </a:p>
          <a:p>
            <a:pPr lvl="1"/>
            <a:r>
              <a:rPr lang="en-US" dirty="0" smtClean="0"/>
              <a:t>Generic name, systematic nomenclature, index number</a:t>
            </a:r>
          </a:p>
          <a:p>
            <a:pPr lvl="1"/>
            <a:r>
              <a:rPr lang="en-US" dirty="0" smtClean="0"/>
              <a:t>2D chemical structure diagram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information</a:t>
            </a:r>
            <a:endParaRPr lang="en-US" dirty="0"/>
          </a:p>
        </p:txBody>
      </p:sp>
      <p:pic>
        <p:nvPicPr>
          <p:cNvPr id="5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590800"/>
            <a:ext cx="2971800" cy="3810000"/>
          </a:xfrm>
          <a:prstGeom prst="rect">
            <a:avLst/>
          </a:prstGeom>
          <a:noFill/>
          <a:ln w="6350">
            <a:noFill/>
          </a:ln>
        </p:spPr>
      </p:pic>
      <p:pic>
        <p:nvPicPr>
          <p:cNvPr id="25" name="Picture 10" descr="document-page1_cut"/>
          <p:cNvPicPr>
            <a:picLocks noChangeArrowheads="1"/>
          </p:cNvPicPr>
          <p:nvPr/>
        </p:nvPicPr>
        <p:blipFill>
          <a:blip r:embed="rId3" cstate="print">
            <a:lum contrast="20000"/>
          </a:blip>
          <a:srcRect/>
          <a:stretch>
            <a:fillRect/>
          </a:stretch>
        </p:blipFill>
        <p:spPr bwMode="auto">
          <a:xfrm>
            <a:off x="4876800" y="2590800"/>
            <a:ext cx="2667000" cy="38100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Chemical OCR</a:t>
            </a:r>
          </a:p>
          <a:p>
            <a:pPr lvl="1"/>
            <a:r>
              <a:rPr lang="en-US" dirty="0" smtClean="0"/>
              <a:t>Extract 2D chemical structure diagram from literature</a:t>
            </a:r>
          </a:p>
          <a:p>
            <a:pPr lvl="1"/>
            <a:r>
              <a:rPr lang="en-US" dirty="0" smtClean="0"/>
              <a:t>Convert them to a standard chemical file format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Chemical OCR Strategy</a:t>
            </a:r>
            <a:endParaRPr lang="en-US" dirty="0"/>
          </a:p>
        </p:txBody>
      </p:sp>
      <p:sp>
        <p:nvSpPr>
          <p:cNvPr id="5" name="Striped Right Arrow 4"/>
          <p:cNvSpPr/>
          <p:nvPr/>
        </p:nvSpPr>
        <p:spPr bwMode="auto">
          <a:xfrm>
            <a:off x="2819400" y="3581400"/>
            <a:ext cx="533400" cy="381000"/>
          </a:xfrm>
          <a:prstGeom prst="stripedRightArrow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4613" tIns="46476" rIns="94613" bIns="46476" numCol="1" rtlCol="0" anchor="t" anchorCtr="0" compatLnSpc="1">
            <a:prstTxWarp prst="textNoShape">
              <a:avLst/>
            </a:prstTxWarp>
          </a:bodyPr>
          <a:lstStyle/>
          <a:p>
            <a:pPr marL="358775" marR="0" indent="-358775" algn="l" defTabSz="955675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Font typeface="Helvetica" pitchFamily="34" charset="0"/>
              <a:buChar char="•"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Helvetica" pitchFamily="34" charset="0"/>
              <a:ea typeface="굴림" charset="-127"/>
            </a:endParaRPr>
          </a:p>
        </p:txBody>
      </p:sp>
      <p:pic>
        <p:nvPicPr>
          <p:cNvPr id="4" name="Picture 25" descr="N0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124200"/>
            <a:ext cx="1971521" cy="137245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477000" y="3429000"/>
            <a:ext cx="21237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CN1CCCC1C2=CN=CC=C2</a:t>
            </a:r>
            <a:endParaRPr lang="en-US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4853226"/>
            <a:ext cx="2362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5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Input</a:t>
            </a:r>
          </a:p>
          <a:p>
            <a:pPr algn="ctr">
              <a:spcAft>
                <a:spcPts val="600"/>
              </a:spcAft>
            </a:pPr>
            <a:r>
              <a:rPr lang="en-US" sz="1500" b="1" dirty="0" smtClean="0"/>
              <a:t>: Image of chemical structure diagram</a:t>
            </a:r>
            <a:endParaRPr lang="en-US" sz="15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629400" y="4876800"/>
            <a:ext cx="18288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5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Output</a:t>
            </a:r>
          </a:p>
          <a:p>
            <a:pPr algn="ctr">
              <a:spcAft>
                <a:spcPts val="600"/>
              </a:spcAft>
            </a:pPr>
            <a:r>
              <a:rPr lang="en-US" sz="1500" b="1" dirty="0" smtClean="0"/>
              <a:t>: SMILE String</a:t>
            </a:r>
            <a:endParaRPr lang="en-US" sz="1500" b="1" dirty="0"/>
          </a:p>
        </p:txBody>
      </p:sp>
      <p:pic>
        <p:nvPicPr>
          <p:cNvPr id="13" name="Picture 53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48744" y="3276600"/>
            <a:ext cx="1981200" cy="1096669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3581400" y="4876800"/>
            <a:ext cx="18288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5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Chemical OCR</a:t>
            </a:r>
          </a:p>
          <a:p>
            <a:pPr algn="ctr">
              <a:spcAft>
                <a:spcPts val="600"/>
              </a:spcAft>
            </a:pPr>
            <a:r>
              <a:rPr lang="en-US" sz="1500" b="1" dirty="0" smtClean="0"/>
              <a:t>: </a:t>
            </a:r>
            <a:r>
              <a:rPr lang="en-US" sz="1500" b="1" dirty="0" err="1" smtClean="0"/>
              <a:t>ChemReader</a:t>
            </a:r>
            <a:endParaRPr lang="en-US" sz="1500" b="1" dirty="0"/>
          </a:p>
        </p:txBody>
      </p:sp>
      <p:sp>
        <p:nvSpPr>
          <p:cNvPr id="18" name="Striped Right Arrow 17"/>
          <p:cNvSpPr/>
          <p:nvPr/>
        </p:nvSpPr>
        <p:spPr bwMode="auto">
          <a:xfrm>
            <a:off x="5715000" y="3581400"/>
            <a:ext cx="533400" cy="381000"/>
          </a:xfrm>
          <a:prstGeom prst="stripedRightArrow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4613" tIns="46476" rIns="94613" bIns="46476" numCol="1" rtlCol="0" anchor="t" anchorCtr="0" compatLnSpc="1">
            <a:prstTxWarp prst="textNoShape">
              <a:avLst/>
            </a:prstTxWarp>
          </a:bodyPr>
          <a:lstStyle/>
          <a:p>
            <a:pPr marL="358775" marR="0" indent="-358775" algn="l" defTabSz="955675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Font typeface="Helvetica" pitchFamily="34" charset="0"/>
              <a:buChar char="•"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Helvetica" pitchFamily="34" charset="0"/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Searching for chemical information</a:t>
            </a:r>
          </a:p>
          <a:p>
            <a:pPr lvl="1"/>
            <a:r>
              <a:rPr lang="en-US" dirty="0" smtClean="0"/>
              <a:t>Many synonyms</a:t>
            </a:r>
          </a:p>
          <a:p>
            <a:pPr lvl="1"/>
            <a:r>
              <a:rPr lang="en-US" dirty="0" smtClean="0"/>
              <a:t>Need to identify related compounds</a:t>
            </a:r>
          </a:p>
          <a:p>
            <a:pPr lvl="1"/>
            <a:r>
              <a:rPr lang="en-US" dirty="0" smtClean="0"/>
              <a:t>Many chemical structures in journals referenced by chemical structure diagrams</a:t>
            </a:r>
          </a:p>
          <a:p>
            <a:r>
              <a:rPr lang="en-US" dirty="0" smtClean="0"/>
              <a:t>Chemical database annotation using Chemical OCR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based annotation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3886200"/>
            <a:ext cx="8991600" cy="238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recognition process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chemical OCR process</a:t>
            </a:r>
            <a:endParaRPr lang="en-US" dirty="0"/>
          </a:p>
        </p:txBody>
      </p:sp>
      <p:grpSp>
        <p:nvGrpSpPr>
          <p:cNvPr id="117" name="Group 116"/>
          <p:cNvGrpSpPr/>
          <p:nvPr/>
        </p:nvGrpSpPr>
        <p:grpSpPr>
          <a:xfrm>
            <a:off x="295616" y="1828837"/>
            <a:ext cx="2295184" cy="1753607"/>
            <a:chOff x="473724" y="2054565"/>
            <a:chExt cx="2295184" cy="1753607"/>
          </a:xfrm>
        </p:grpSpPr>
        <p:pic>
          <p:nvPicPr>
            <p:cNvPr id="118" name="Picture 25" descr="N0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43491" y="2054565"/>
              <a:ext cx="1448155" cy="1008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9" name="TextBox 118"/>
            <p:cNvSpPr txBox="1"/>
            <p:nvPr/>
          </p:nvSpPr>
          <p:spPr>
            <a:xfrm>
              <a:off x="473724" y="3161841"/>
              <a:ext cx="22951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Original digital image</a:t>
              </a:r>
              <a:endParaRPr kumimoji="0" lang="en-US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2871724" y="1755850"/>
            <a:ext cx="2690876" cy="1514707"/>
            <a:chOff x="471888" y="3755297"/>
            <a:chExt cx="2690876" cy="1514707"/>
          </a:xfrm>
        </p:grpSpPr>
        <p:pic>
          <p:nvPicPr>
            <p:cNvPr id="121" name="Picture 46" descr="N0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27490" y="3755297"/>
              <a:ext cx="1457555" cy="1015005"/>
            </a:xfrm>
            <a:prstGeom prst="rect">
              <a:avLst/>
            </a:prstGeom>
            <a:noFill/>
          </p:spPr>
        </p:pic>
        <p:sp>
          <p:nvSpPr>
            <p:cNvPr id="122" name="TextBox 121"/>
            <p:cNvSpPr txBox="1"/>
            <p:nvPr/>
          </p:nvSpPr>
          <p:spPr>
            <a:xfrm>
              <a:off x="471888" y="4900672"/>
              <a:ext cx="26908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Connected components</a:t>
              </a:r>
              <a:endParaRPr kumimoji="0" lang="en-US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5847030" y="1676400"/>
            <a:ext cx="3007911" cy="1600200"/>
            <a:chOff x="6025138" y="1902128"/>
            <a:chExt cx="3007911" cy="1600200"/>
          </a:xfrm>
        </p:grpSpPr>
        <p:pic>
          <p:nvPicPr>
            <p:cNvPr id="124" name="Picture 27" descr="N0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417816" y="1972017"/>
              <a:ext cx="1615233" cy="11248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5" name="Picture 33" descr="N04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025138" y="1902128"/>
              <a:ext cx="1524187" cy="1061406"/>
            </a:xfrm>
            <a:prstGeom prst="rect">
              <a:avLst/>
            </a:prstGeom>
            <a:noFill/>
          </p:spPr>
        </p:pic>
        <p:sp>
          <p:nvSpPr>
            <p:cNvPr id="126" name="TextBox 125"/>
            <p:cNvSpPr txBox="1"/>
            <p:nvPr/>
          </p:nvSpPr>
          <p:spPr>
            <a:xfrm>
              <a:off x="6441192" y="3136133"/>
              <a:ext cx="2499915" cy="3661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Character Separation</a:t>
              </a:r>
              <a:endParaRPr kumimoji="0" lang="en-US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6553200" y="4389059"/>
            <a:ext cx="2362200" cy="1591272"/>
            <a:chOff x="5111100" y="3909708"/>
            <a:chExt cx="2362200" cy="1591272"/>
          </a:xfrm>
        </p:grpSpPr>
        <p:pic>
          <p:nvPicPr>
            <p:cNvPr id="128" name="Picture 3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111100" y="3909708"/>
              <a:ext cx="1939696" cy="876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9" name="TextBox 128"/>
            <p:cNvSpPr txBox="1"/>
            <p:nvPr/>
          </p:nvSpPr>
          <p:spPr>
            <a:xfrm>
              <a:off x="5591576" y="4854649"/>
              <a:ext cx="18817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Character Recognition</a:t>
              </a:r>
              <a:endParaRPr kumimoji="0" lang="en-US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4953000" y="4229297"/>
            <a:ext cx="1787489" cy="1525570"/>
            <a:chOff x="5240357" y="2020295"/>
            <a:chExt cx="1787489" cy="1525570"/>
          </a:xfrm>
        </p:grpSpPr>
        <p:pic>
          <p:nvPicPr>
            <p:cNvPr id="131" name="Picture 36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310358" y="2020295"/>
              <a:ext cx="1583272" cy="1185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2" name="TextBox 131"/>
            <p:cNvSpPr txBox="1"/>
            <p:nvPr/>
          </p:nvSpPr>
          <p:spPr>
            <a:xfrm>
              <a:off x="5240357" y="3176533"/>
              <a:ext cx="17874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Bond detection</a:t>
              </a:r>
              <a:endParaRPr kumimoji="0" lang="en-US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2677097" y="4142419"/>
            <a:ext cx="1971103" cy="1566540"/>
            <a:chOff x="7372120" y="3101208"/>
            <a:chExt cx="1971103" cy="1566540"/>
          </a:xfrm>
        </p:grpSpPr>
        <p:pic>
          <p:nvPicPr>
            <p:cNvPr id="134" name="Picture 37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379944" y="3101208"/>
              <a:ext cx="1544903" cy="1140285"/>
            </a:xfrm>
            <a:prstGeom prst="rect">
              <a:avLst/>
            </a:prstGeom>
            <a:noFill/>
          </p:spPr>
        </p:pic>
        <p:sp>
          <p:nvSpPr>
            <p:cNvPr id="135" name="TextBox 134"/>
            <p:cNvSpPr txBox="1"/>
            <p:nvPr/>
          </p:nvSpPr>
          <p:spPr>
            <a:xfrm>
              <a:off x="7372120" y="4298416"/>
              <a:ext cx="19711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Graph compile</a:t>
              </a:r>
              <a:endParaRPr kumimoji="0" lang="en-US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6" name="Striped Right Arrow 135"/>
          <p:cNvSpPr/>
          <p:nvPr/>
        </p:nvSpPr>
        <p:spPr bwMode="auto">
          <a:xfrm rot="5400000">
            <a:off x="8062721" y="3549987"/>
            <a:ext cx="422475" cy="515073"/>
          </a:xfrm>
          <a:prstGeom prst="stripedRightArrow">
            <a:avLst/>
          </a:prstGeom>
          <a:solidFill>
            <a:srgbClr val="00279F">
              <a:lumMod val="40000"/>
              <a:lumOff val="60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4613" tIns="46476" rIns="94613" bIns="46476" numCol="1" rtlCol="0" anchor="t" anchorCtr="0" compatLnSpc="1">
            <a:prstTxWarp prst="textNoShape">
              <a:avLst/>
            </a:prstTxWarp>
          </a:bodyPr>
          <a:lstStyle/>
          <a:p>
            <a:pPr marL="358775" marR="0" lvl="0" indent="-358775" algn="l" defTabSz="955675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Font typeface="Helvetica" pitchFamily="34" charset="0"/>
              <a:buChar char="•"/>
              <a:tabLst/>
              <a:defRPr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279F"/>
              </a:solidFill>
              <a:effectLst/>
              <a:uLnTx/>
              <a:uFillTx/>
              <a:latin typeface="Arial" pitchFamily="34" charset="0"/>
              <a:ea typeface="굴림" charset="-127"/>
              <a:cs typeface="Arial" pitchFamily="34" charset="0"/>
            </a:endParaRPr>
          </a:p>
        </p:txBody>
      </p:sp>
      <p:sp>
        <p:nvSpPr>
          <p:cNvPr id="137" name="Striped Right Arrow 136"/>
          <p:cNvSpPr/>
          <p:nvPr/>
        </p:nvSpPr>
        <p:spPr bwMode="auto">
          <a:xfrm>
            <a:off x="2409230" y="2093922"/>
            <a:ext cx="422475" cy="515073"/>
          </a:xfrm>
          <a:prstGeom prst="stripedRightArrow">
            <a:avLst/>
          </a:prstGeom>
          <a:solidFill>
            <a:srgbClr val="00279F">
              <a:lumMod val="40000"/>
              <a:lumOff val="60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4613" tIns="46476" rIns="94613" bIns="46476" numCol="1" rtlCol="0" anchor="t" anchorCtr="0" compatLnSpc="1">
            <a:prstTxWarp prst="textNoShape">
              <a:avLst/>
            </a:prstTxWarp>
          </a:bodyPr>
          <a:lstStyle/>
          <a:p>
            <a:pPr marL="358775" marR="0" lvl="0" indent="-358775" algn="l" defTabSz="955675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Font typeface="Helvetica" pitchFamily="34" charset="0"/>
              <a:buChar char="•"/>
              <a:tabLst/>
              <a:defRPr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279F"/>
              </a:solidFill>
              <a:effectLst/>
              <a:uLnTx/>
              <a:uFillTx/>
              <a:latin typeface="Arial" pitchFamily="34" charset="0"/>
              <a:ea typeface="굴림" charset="-127"/>
              <a:cs typeface="Arial" pitchFamily="34" charset="0"/>
            </a:endParaRPr>
          </a:p>
        </p:txBody>
      </p:sp>
      <p:sp>
        <p:nvSpPr>
          <p:cNvPr id="138" name="Striped Right Arrow 137"/>
          <p:cNvSpPr/>
          <p:nvPr/>
        </p:nvSpPr>
        <p:spPr bwMode="auto">
          <a:xfrm>
            <a:off x="5062459" y="2103103"/>
            <a:ext cx="422475" cy="515073"/>
          </a:xfrm>
          <a:prstGeom prst="stripedRightArrow">
            <a:avLst/>
          </a:prstGeom>
          <a:solidFill>
            <a:srgbClr val="00279F">
              <a:lumMod val="40000"/>
              <a:lumOff val="60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4613" tIns="46476" rIns="94613" bIns="46476" numCol="1" rtlCol="0" anchor="t" anchorCtr="0" compatLnSpc="1">
            <a:prstTxWarp prst="textNoShape">
              <a:avLst/>
            </a:prstTxWarp>
          </a:bodyPr>
          <a:lstStyle/>
          <a:p>
            <a:pPr marL="358775" marR="0" lvl="0" indent="-358775" algn="l" defTabSz="955675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Font typeface="Helvetica" pitchFamily="34" charset="0"/>
              <a:buChar char="•"/>
              <a:tabLst/>
              <a:defRPr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279F"/>
              </a:solidFill>
              <a:effectLst/>
              <a:uLnTx/>
              <a:uFillTx/>
              <a:latin typeface="Arial" pitchFamily="34" charset="0"/>
              <a:ea typeface="굴림" charset="-127"/>
              <a:cs typeface="Arial" pitchFamily="34" charset="0"/>
            </a:endParaRPr>
          </a:p>
        </p:txBody>
      </p:sp>
      <p:sp>
        <p:nvSpPr>
          <p:cNvPr id="139" name="Striped Right Arrow 138"/>
          <p:cNvSpPr/>
          <p:nvPr/>
        </p:nvSpPr>
        <p:spPr bwMode="auto">
          <a:xfrm rot="6339600">
            <a:off x="5890563" y="3548152"/>
            <a:ext cx="422475" cy="515073"/>
          </a:xfrm>
          <a:prstGeom prst="stripedRightArrow">
            <a:avLst/>
          </a:prstGeom>
          <a:solidFill>
            <a:srgbClr val="00279F">
              <a:lumMod val="40000"/>
              <a:lumOff val="60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4613" tIns="46476" rIns="94613" bIns="46476" numCol="1" rtlCol="0" anchor="t" anchorCtr="0" compatLnSpc="1">
            <a:prstTxWarp prst="textNoShape">
              <a:avLst/>
            </a:prstTxWarp>
          </a:bodyPr>
          <a:lstStyle/>
          <a:p>
            <a:pPr marL="358775" marR="0" lvl="0" indent="-358775" algn="l" defTabSz="955675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Font typeface="Helvetica" pitchFamily="34" charset="0"/>
              <a:buChar char="•"/>
              <a:tabLst/>
              <a:defRPr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279F"/>
              </a:solidFill>
              <a:effectLst/>
              <a:uLnTx/>
              <a:uFillTx/>
              <a:latin typeface="Arial" pitchFamily="34" charset="0"/>
              <a:ea typeface="굴림" charset="-127"/>
              <a:cs typeface="Arial" pitchFamily="34" charset="0"/>
            </a:endParaRPr>
          </a:p>
        </p:txBody>
      </p:sp>
      <p:sp>
        <p:nvSpPr>
          <p:cNvPr id="140" name="Striped Right Arrow 139"/>
          <p:cNvSpPr/>
          <p:nvPr/>
        </p:nvSpPr>
        <p:spPr bwMode="auto">
          <a:xfrm rot="10800000">
            <a:off x="4401453" y="4471733"/>
            <a:ext cx="422475" cy="515073"/>
          </a:xfrm>
          <a:prstGeom prst="stripedRightArrow">
            <a:avLst/>
          </a:prstGeom>
          <a:solidFill>
            <a:srgbClr val="00279F">
              <a:lumMod val="40000"/>
              <a:lumOff val="60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4613" tIns="46476" rIns="94613" bIns="46476" numCol="1" rtlCol="0" anchor="t" anchorCtr="0" compatLnSpc="1">
            <a:prstTxWarp prst="textNoShape">
              <a:avLst/>
            </a:prstTxWarp>
          </a:bodyPr>
          <a:lstStyle/>
          <a:p>
            <a:pPr marL="358775" marR="0" lvl="0" indent="-358775" algn="l" defTabSz="955675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Font typeface="Helvetica" pitchFamily="34" charset="0"/>
              <a:buChar char="•"/>
              <a:tabLst/>
              <a:defRPr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279F"/>
              </a:solidFill>
              <a:effectLst/>
              <a:uLnTx/>
              <a:uFillTx/>
              <a:latin typeface="Arial" pitchFamily="34" charset="0"/>
              <a:ea typeface="굴림" charset="-127"/>
              <a:cs typeface="Arial" pitchFamily="34" charset="0"/>
            </a:endParaRPr>
          </a:p>
        </p:txBody>
      </p:sp>
      <p:sp>
        <p:nvSpPr>
          <p:cNvPr id="141" name="Striped Right Arrow 140"/>
          <p:cNvSpPr/>
          <p:nvPr/>
        </p:nvSpPr>
        <p:spPr bwMode="auto">
          <a:xfrm rot="10800000">
            <a:off x="2042007" y="4480914"/>
            <a:ext cx="422475" cy="515073"/>
          </a:xfrm>
          <a:prstGeom prst="stripedRightArrow">
            <a:avLst/>
          </a:prstGeom>
          <a:solidFill>
            <a:srgbClr val="00279F">
              <a:lumMod val="40000"/>
              <a:lumOff val="60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4613" tIns="46476" rIns="94613" bIns="46476" numCol="1" rtlCol="0" anchor="t" anchorCtr="0" compatLnSpc="1">
            <a:prstTxWarp prst="textNoShape">
              <a:avLst/>
            </a:prstTxWarp>
          </a:bodyPr>
          <a:lstStyle/>
          <a:p>
            <a:pPr marL="358775" marR="0" lvl="0" indent="-358775" algn="l" defTabSz="955675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50000"/>
              <a:buFont typeface="Helvetica" pitchFamily="34" charset="0"/>
              <a:buChar char="•"/>
              <a:tabLst/>
              <a:defRPr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279F"/>
              </a:solidFill>
              <a:effectLst/>
              <a:uLnTx/>
              <a:uFillTx/>
              <a:latin typeface="Arial" pitchFamily="34" charset="0"/>
              <a:ea typeface="굴림" charset="-127"/>
              <a:cs typeface="Arial" pitchFamily="34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227682" y="4258270"/>
            <a:ext cx="2210718" cy="1724018"/>
            <a:chOff x="227682" y="4258270"/>
            <a:chExt cx="2210718" cy="1724018"/>
          </a:xfrm>
        </p:grpSpPr>
        <p:sp>
          <p:nvSpPr>
            <p:cNvPr id="144" name="TextBox 143"/>
            <p:cNvSpPr txBox="1"/>
            <p:nvPr/>
          </p:nvSpPr>
          <p:spPr>
            <a:xfrm>
              <a:off x="227682" y="5335957"/>
              <a:ext cx="221071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Standard chemical file format</a:t>
              </a:r>
              <a:endParaRPr kumimoji="0" lang="en-US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28600" y="4258270"/>
              <a:ext cx="167640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>
                  <a:solidFill>
                    <a:schemeClr val="bg2">
                      <a:lumMod val="50000"/>
                    </a:schemeClr>
                  </a:solidFill>
                </a:rPr>
                <a:t>CN1CCCC1C2=CN=CC=C2</a:t>
              </a:r>
              <a:endParaRPr lang="en-US" b="1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Robust line &amp; ring structure detection algorithm based on Hough Transformation</a:t>
            </a:r>
          </a:p>
          <a:p>
            <a:r>
              <a:rPr lang="en-US" dirty="0" smtClean="0"/>
              <a:t>Chemical dictionary and chemical spell checking</a:t>
            </a:r>
          </a:p>
          <a:p>
            <a:r>
              <a:rPr lang="en-US" dirty="0" smtClean="0"/>
              <a:t>Pre-processing and post-processing filters to discard non-annotatable images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Novel features of </a:t>
            </a:r>
            <a:r>
              <a:rPr lang="en-US" dirty="0" err="1" smtClean="0"/>
              <a:t>ChemReader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600" y="5889978"/>
            <a:ext cx="7847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200" b="0" dirty="0" smtClean="0">
                <a:solidFill>
                  <a:schemeClr val="accent4"/>
                </a:solidFill>
              </a:rPr>
              <a:t>Park, J.; </a:t>
            </a:r>
            <a:r>
              <a:rPr lang="en-US" sz="1200" b="0" dirty="0" err="1" smtClean="0">
                <a:solidFill>
                  <a:schemeClr val="accent4"/>
                </a:solidFill>
              </a:rPr>
              <a:t>Rosania</a:t>
            </a:r>
            <a:r>
              <a:rPr lang="en-US" sz="1200" b="0" dirty="0" smtClean="0">
                <a:solidFill>
                  <a:schemeClr val="accent4"/>
                </a:solidFill>
              </a:rPr>
              <a:t>, G. R.; </a:t>
            </a:r>
            <a:r>
              <a:rPr lang="en-US" sz="1200" b="0" dirty="0" err="1" smtClean="0">
                <a:solidFill>
                  <a:schemeClr val="accent4"/>
                </a:solidFill>
              </a:rPr>
              <a:t>Shedden</a:t>
            </a:r>
            <a:r>
              <a:rPr lang="en-US" sz="1200" b="0" dirty="0" smtClean="0">
                <a:solidFill>
                  <a:schemeClr val="accent4"/>
                </a:solidFill>
              </a:rPr>
              <a:t>, K. A.; Nguyen, M.; </a:t>
            </a:r>
            <a:r>
              <a:rPr lang="en-US" sz="1200" b="0" dirty="0" err="1" smtClean="0">
                <a:solidFill>
                  <a:schemeClr val="accent4"/>
                </a:solidFill>
              </a:rPr>
              <a:t>Lyu</a:t>
            </a:r>
            <a:r>
              <a:rPr lang="en-US" sz="1200" b="0" dirty="0" smtClean="0">
                <a:solidFill>
                  <a:schemeClr val="accent4"/>
                </a:solidFill>
              </a:rPr>
              <a:t>, N.; Saitou, K. Automated Extraction of Chemical </a:t>
            </a:r>
            <a:r>
              <a:rPr lang="en-US" sz="1200" b="0" dirty="0" err="1" smtClean="0">
                <a:solidFill>
                  <a:schemeClr val="accent4"/>
                </a:solidFill>
              </a:rPr>
              <a:t>Strucuture</a:t>
            </a:r>
            <a:r>
              <a:rPr lang="en-US" sz="1200" b="0" dirty="0" smtClean="0">
                <a:solidFill>
                  <a:schemeClr val="accent4"/>
                </a:solidFill>
              </a:rPr>
              <a:t> Information from Digital Raster Images. Chem. Cent J. </a:t>
            </a:r>
            <a:r>
              <a:rPr lang="en-US" sz="1200" dirty="0" smtClean="0">
                <a:solidFill>
                  <a:schemeClr val="accent4"/>
                </a:solidFill>
              </a:rPr>
              <a:t>2009</a:t>
            </a:r>
            <a:r>
              <a:rPr lang="en-US" sz="1200" b="0" dirty="0" smtClean="0">
                <a:solidFill>
                  <a:schemeClr val="accent4"/>
                </a:solidFill>
              </a:rPr>
              <a:t>, 3, Article 4</a:t>
            </a:r>
            <a:endParaRPr lang="en-US" sz="1200" b="0" dirty="0">
              <a:solidFill>
                <a:schemeClr val="accent4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219200" y="3200400"/>
            <a:ext cx="6399213" cy="2649537"/>
            <a:chOff x="1219200" y="3200400"/>
            <a:chExt cx="6399213" cy="2649537"/>
          </a:xfrm>
        </p:grpSpPr>
        <p:pic>
          <p:nvPicPr>
            <p:cNvPr id="9" name="Picture 5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19200" y="3200400"/>
              <a:ext cx="6399213" cy="2649537"/>
            </a:xfrm>
            <a:prstGeom prst="rect">
              <a:avLst/>
            </a:prstGeom>
            <a:noFill/>
          </p:spPr>
        </p:pic>
        <p:sp>
          <p:nvSpPr>
            <p:cNvPr id="20" name="Text Box 65"/>
            <p:cNvSpPr txBox="1">
              <a:spLocks noChangeAspect="1" noChangeArrowheads="1"/>
            </p:cNvSpPr>
            <p:nvPr/>
          </p:nvSpPr>
          <p:spPr bwMode="auto">
            <a:xfrm>
              <a:off x="1371600" y="5257800"/>
              <a:ext cx="1158875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 dirty="0">
                  <a:latin typeface="Times New Roman" pitchFamily="18" charset="0"/>
                </a:rPr>
                <a:t>Original Image</a:t>
              </a:r>
            </a:p>
          </p:txBody>
        </p:sp>
        <p:sp>
          <p:nvSpPr>
            <p:cNvPr id="21" name="Text Box 66"/>
            <p:cNvSpPr txBox="1">
              <a:spLocks noChangeAspect="1" noChangeArrowheads="1"/>
            </p:cNvSpPr>
            <p:nvPr/>
          </p:nvSpPr>
          <p:spPr bwMode="auto">
            <a:xfrm>
              <a:off x="2590800" y="5257800"/>
              <a:ext cx="1325563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 dirty="0">
                  <a:latin typeface="Times New Roman" pitchFamily="18" charset="0"/>
                </a:rPr>
                <a:t>Analyzing Image</a:t>
              </a:r>
            </a:p>
          </p:txBody>
        </p:sp>
        <p:sp>
          <p:nvSpPr>
            <p:cNvPr id="22" name="Text Box 67"/>
            <p:cNvSpPr txBox="1">
              <a:spLocks noChangeAspect="1" noChangeArrowheads="1"/>
            </p:cNvSpPr>
            <p:nvPr/>
          </p:nvSpPr>
          <p:spPr bwMode="auto">
            <a:xfrm>
              <a:off x="4097338" y="5280378"/>
              <a:ext cx="108426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 dirty="0">
                  <a:latin typeface="Times New Roman" pitchFamily="18" charset="0"/>
                </a:rPr>
                <a:t>Result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381000" y="1524000"/>
            <a:ext cx="5410200" cy="2357674"/>
            <a:chOff x="2514600" y="1709974"/>
            <a:chExt cx="5410200" cy="2357674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14600" y="1709974"/>
              <a:ext cx="3810000" cy="2357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Box 8"/>
            <p:cNvSpPr txBox="1"/>
            <p:nvPr/>
          </p:nvSpPr>
          <p:spPr>
            <a:xfrm>
              <a:off x="4876800" y="1916668"/>
              <a:ext cx="304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Google Image Search</a:t>
              </a:r>
              <a:endParaRPr lang="en-US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90077" y="4067175"/>
            <a:ext cx="3929523" cy="2409825"/>
            <a:chOff x="809625" y="4267200"/>
            <a:chExt cx="3929523" cy="2409825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09625" y="4267200"/>
              <a:ext cx="3381375" cy="2409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Box 9"/>
            <p:cNvSpPr txBox="1"/>
            <p:nvPr/>
          </p:nvSpPr>
          <p:spPr>
            <a:xfrm>
              <a:off x="2681748" y="4492720"/>
              <a:ext cx="2057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GLIDA images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591050" y="4086225"/>
            <a:ext cx="3790950" cy="2390775"/>
            <a:chOff x="4667250" y="4267200"/>
            <a:chExt cx="3790950" cy="2390775"/>
          </a:xfrm>
        </p:grpSpPr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667250" y="4267200"/>
              <a:ext cx="3409950" cy="2390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TextBox 10"/>
            <p:cNvSpPr txBox="1"/>
            <p:nvPr/>
          </p:nvSpPr>
          <p:spPr>
            <a:xfrm>
              <a:off x="6400800" y="4495800"/>
              <a:ext cx="2057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Journal images</a:t>
              </a:r>
              <a:endParaRPr lang="en-US" dirty="0"/>
            </a:p>
          </p:txBody>
        </p:sp>
      </p:grpSp>
      <p:sp>
        <p:nvSpPr>
          <p:cNvPr id="12" name="Title 2"/>
          <p:cNvSpPr>
            <a:spLocks noGrp="1"/>
          </p:cNvSpPr>
          <p:nvPr>
            <p:ph type="title"/>
          </p:nvPr>
        </p:nvSpPr>
        <p:spPr>
          <a:xfrm>
            <a:off x="305160" y="142876"/>
            <a:ext cx="8610741" cy="617637"/>
          </a:xfrm>
        </p:spPr>
        <p:txBody>
          <a:bodyPr/>
          <a:lstStyle/>
          <a:p>
            <a:r>
              <a:rPr lang="en-US" dirty="0" smtClean="0"/>
              <a:t>Recognition Performance</a:t>
            </a:r>
            <a:endParaRPr lang="en-US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1828800"/>
            <a:ext cx="242146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Content Placeholder 1"/>
          <p:cNvSpPr>
            <a:spLocks noGrp="1"/>
          </p:cNvSpPr>
          <p:nvPr>
            <p:ph idx="1"/>
          </p:nvPr>
        </p:nvSpPr>
        <p:spPr>
          <a:xfrm>
            <a:off x="305160" y="928687"/>
            <a:ext cx="8610741" cy="5661422"/>
          </a:xfrm>
        </p:spPr>
        <p:txBody>
          <a:bodyPr/>
          <a:lstStyle/>
          <a:p>
            <a:r>
              <a:rPr lang="en-US" dirty="0" smtClean="0"/>
              <a:t>The fraction of correct outputs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Automated annotation by linking published journal articles to entries in a chemical database</a:t>
            </a:r>
          </a:p>
          <a:p>
            <a:pPr lvl="1">
              <a:spcAft>
                <a:spcPts val="1200"/>
              </a:spcAft>
            </a:pPr>
            <a:endParaRPr lang="en-US" dirty="0" smtClean="0"/>
          </a:p>
          <a:p>
            <a:pPr lvl="1">
              <a:spcAft>
                <a:spcPts val="1200"/>
              </a:spcAft>
            </a:pPr>
            <a:endParaRPr lang="en-US" dirty="0" smtClean="0"/>
          </a:p>
          <a:p>
            <a:pPr lvl="1">
              <a:spcAft>
                <a:spcPts val="1200"/>
              </a:spcAft>
            </a:pPr>
            <a:endParaRPr lang="en-US" dirty="0" smtClean="0"/>
          </a:p>
          <a:p>
            <a:pPr lvl="1">
              <a:spcAft>
                <a:spcPts val="1200"/>
              </a:spcAft>
            </a:pPr>
            <a:endParaRPr lang="en-US" sz="1000" b="1" dirty="0" smtClean="0"/>
          </a:p>
          <a:p>
            <a:pPr lvl="1">
              <a:spcAft>
                <a:spcPts val="1200"/>
              </a:spcAft>
            </a:pPr>
            <a:r>
              <a:rPr lang="en-US" b="1" dirty="0" err="1" smtClean="0"/>
              <a:t>ChemReader</a:t>
            </a:r>
            <a:r>
              <a:rPr lang="en-US" dirty="0" smtClean="0"/>
              <a:t> to extract chemical structure diagram</a:t>
            </a:r>
          </a:p>
          <a:p>
            <a:pPr lvl="1">
              <a:spcAft>
                <a:spcPts val="1200"/>
              </a:spcAft>
            </a:pPr>
            <a:r>
              <a:rPr lang="en-US" b="1" dirty="0" smtClean="0"/>
              <a:t>Chemical expert system</a:t>
            </a:r>
            <a:r>
              <a:rPr lang="en-US" dirty="0" smtClean="0"/>
              <a:t> for screening the converted structures</a:t>
            </a:r>
          </a:p>
          <a:p>
            <a:pPr lvl="1">
              <a:spcAft>
                <a:spcPts val="1200"/>
              </a:spcAft>
            </a:pPr>
            <a:r>
              <a:rPr lang="en-US" b="1" dirty="0" smtClean="0"/>
              <a:t>Similarity-based linking</a:t>
            </a:r>
            <a:r>
              <a:rPr lang="en-US" dirty="0" smtClean="0"/>
              <a:t> to maximize the number of useful links</a:t>
            </a:r>
          </a:p>
          <a:p>
            <a:pPr lvl="1">
              <a:spcAft>
                <a:spcPts val="1200"/>
              </a:spcAft>
            </a:pPr>
            <a:endParaRPr lang="en-US" dirty="0" smtClean="0"/>
          </a:p>
          <a:p>
            <a:pPr lvl="1">
              <a:spcAft>
                <a:spcPts val="1200"/>
              </a:spcAft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Annotation strategy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983022"/>
            <a:ext cx="8305800" cy="152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685800" y="6015335"/>
            <a:ext cx="8077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200" b="0" dirty="0" smtClean="0">
                <a:solidFill>
                  <a:schemeClr val="accent4"/>
                </a:solidFill>
              </a:rPr>
              <a:t>Park, J.; </a:t>
            </a:r>
            <a:r>
              <a:rPr lang="en-US" sz="1200" b="0" dirty="0" err="1" smtClean="0">
                <a:solidFill>
                  <a:schemeClr val="accent4"/>
                </a:solidFill>
              </a:rPr>
              <a:t>Rosania</a:t>
            </a:r>
            <a:r>
              <a:rPr lang="en-US" sz="1200" b="0" dirty="0" smtClean="0">
                <a:solidFill>
                  <a:schemeClr val="accent4"/>
                </a:solidFill>
              </a:rPr>
              <a:t>, G. R.; Saitou, K. Tunable Machine Vision-Based Strategy for Automated Annotation of Chemical Databases. J. Chem. Inf. Model. </a:t>
            </a:r>
            <a:r>
              <a:rPr lang="en-US" sz="1200" b="1" dirty="0" smtClean="0">
                <a:solidFill>
                  <a:schemeClr val="accent4"/>
                </a:solidFill>
              </a:rPr>
              <a:t>2009</a:t>
            </a:r>
            <a:r>
              <a:rPr lang="en-US" sz="1200" b="0" dirty="0" smtClean="0">
                <a:solidFill>
                  <a:schemeClr val="accent4"/>
                </a:solidFill>
              </a:rPr>
              <a:t>, </a:t>
            </a:r>
            <a:r>
              <a:rPr lang="en-US" sz="1200" dirty="0" smtClean="0">
                <a:solidFill>
                  <a:schemeClr val="accent4"/>
                </a:solidFill>
              </a:rPr>
              <a:t>Article ASAP</a:t>
            </a:r>
            <a:endParaRPr lang="en-US" sz="1200" b="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eam-template-00">
  <a:themeElements>
    <a:clrScheme name="">
      <a:dk1>
        <a:srgbClr val="081D58"/>
      </a:dk1>
      <a:lt1>
        <a:srgbClr val="FFFFFF"/>
      </a:lt1>
      <a:dk2>
        <a:srgbClr val="00279F"/>
      </a:dk2>
      <a:lt2>
        <a:srgbClr val="919191"/>
      </a:lt2>
      <a:accent1>
        <a:srgbClr val="00B7A5"/>
      </a:accent1>
      <a:accent2>
        <a:srgbClr val="F39FD1"/>
      </a:accent2>
      <a:accent3>
        <a:srgbClr val="FFFFFF"/>
      </a:accent3>
      <a:accent4>
        <a:srgbClr val="06174A"/>
      </a:accent4>
      <a:accent5>
        <a:srgbClr val="AAD8CF"/>
      </a:accent5>
      <a:accent6>
        <a:srgbClr val="DC90BD"/>
      </a:accent6>
      <a:hlink>
        <a:srgbClr val="7B00E4"/>
      </a:hlink>
      <a:folHlink>
        <a:srgbClr val="3365FB"/>
      </a:folHlink>
    </a:clrScheme>
    <a:fontScheme name="1_meam-template-00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78" tIns="44445" rIns="90478" bIns="44445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ts val="315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1" i="0" u="none" strike="noStrike" cap="none" normalizeH="0" baseline="0" smtClean="0">
            <a:ln>
              <a:noFill/>
            </a:ln>
            <a:solidFill>
              <a:srgbClr val="CC3300"/>
            </a:solidFill>
            <a:effectLst/>
            <a:latin typeface="Helvetica" charset="0"/>
            <a:ea typeface="Gulim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78" tIns="44445" rIns="90478" bIns="44445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ts val="315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1" i="0" u="none" strike="noStrike" cap="none" normalizeH="0" baseline="0" smtClean="0">
            <a:ln>
              <a:noFill/>
            </a:ln>
            <a:solidFill>
              <a:srgbClr val="CC3300"/>
            </a:solidFill>
            <a:effectLst/>
            <a:latin typeface="Helvetica" charset="0"/>
            <a:ea typeface="Gulim" pitchFamily="34" charset="-127"/>
          </a:defRPr>
        </a:defPPr>
      </a:lstStyle>
    </a:lnDef>
  </a:objectDefaults>
  <a:extraClrSchemeLst>
    <a:extraClrScheme>
      <a:clrScheme name="1_meam-template-0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eam-template-00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eam-template-00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eam-template-00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eam-template-00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eam-template-00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eam-template-00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template-plain</Template>
  <TotalTime>2443</TotalTime>
  <Words>685</Words>
  <Application>Microsoft Office PowerPoint</Application>
  <PresentationFormat>On-screen Show (4:3)</PresentationFormat>
  <Paragraphs>201</Paragraphs>
  <Slides>18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1_meam-template-00</vt:lpstr>
      <vt:lpstr>ChemReader</vt:lpstr>
      <vt:lpstr>Why ChemReader?</vt:lpstr>
      <vt:lpstr>Chemical information</vt:lpstr>
      <vt:lpstr>General Chemical OCR Strategy</vt:lpstr>
      <vt:lpstr>Image based annotation</vt:lpstr>
      <vt:lpstr>General chemical OCR process</vt:lpstr>
      <vt:lpstr>Novel features of ChemReader</vt:lpstr>
      <vt:lpstr>Recognition Performance</vt:lpstr>
      <vt:lpstr>Annotation strategy</vt:lpstr>
      <vt:lpstr>Annotation Test</vt:lpstr>
      <vt:lpstr>Chemical Expert System Test</vt:lpstr>
      <vt:lpstr>Chemical Expert System Test</vt:lpstr>
      <vt:lpstr>Chemical Expert System Test</vt:lpstr>
      <vt:lpstr>PubChem Annotation Test</vt:lpstr>
      <vt:lpstr>PubChem Annotation Test</vt:lpstr>
      <vt:lpstr>PubChem Annotation Error Analysis</vt:lpstr>
      <vt:lpstr>Summary &amp; Conclusion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Jungkap</dc:creator>
  <cp:lastModifiedBy>Jungkap</cp:lastModifiedBy>
  <cp:revision>401</cp:revision>
  <dcterms:created xsi:type="dcterms:W3CDTF">2006-08-16T00:00:00Z</dcterms:created>
  <dcterms:modified xsi:type="dcterms:W3CDTF">2010-04-22T17:35:26Z</dcterms:modified>
</cp:coreProperties>
</file>