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266" r:id="rId3"/>
    <p:sldId id="267" r:id="rId4"/>
    <p:sldId id="268" r:id="rId5"/>
    <p:sldId id="269" r:id="rId6"/>
    <p:sldId id="260" r:id="rId7"/>
    <p:sldId id="261" r:id="rId8"/>
    <p:sldId id="259" r:id="rId9"/>
    <p:sldId id="262" r:id="rId10"/>
    <p:sldId id="263" r:id="rId11"/>
    <p:sldId id="264" r:id="rId12"/>
    <p:sldId id="294" r:id="rId13"/>
    <p:sldId id="295" r:id="rId14"/>
    <p:sldId id="296" r:id="rId15"/>
    <p:sldId id="297" r:id="rId16"/>
    <p:sldId id="298" r:id="rId17"/>
    <p:sldId id="282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9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2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53CA9-0767-494D-B63A-029873A9EA1F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8AE38-839E-544D-8916-65B614E23C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0CD46D-8CF2-B841-85AC-1C8D9676B291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302078CF-83AE-604F-88FB-CBB30875E1CC}" type="slidenum">
              <a:rPr lang="en-US" sz="1200"/>
              <a:pPr algn="r" eaLnBrk="0" hangingPunct="0"/>
              <a:t>1</a:t>
            </a:fld>
            <a:endParaRPr lang="en-US" sz="1200" dirty="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8AE38-839E-544D-8916-65B614E23CF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8AE38-839E-544D-8916-65B614E23CF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EFE8-6105-0D46-829E-D94B8326E9DE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8FEB-557B-274F-A517-CDE0FD2AD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EFE8-6105-0D46-829E-D94B8326E9DE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8FEB-557B-274F-A517-CDE0FD2AD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EFE8-6105-0D46-829E-D94B8326E9DE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8FEB-557B-274F-A517-CDE0FD2AD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888C7-FCE9-5F4E-9D9C-5B72DBC98D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EFE8-6105-0D46-829E-D94B8326E9DE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8FEB-557B-274F-A517-CDE0FD2AD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EFE8-6105-0D46-829E-D94B8326E9DE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8FEB-557B-274F-A517-CDE0FD2AD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EFE8-6105-0D46-829E-D94B8326E9DE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8FEB-557B-274F-A517-CDE0FD2AD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EFE8-6105-0D46-829E-D94B8326E9DE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8FEB-557B-274F-A517-CDE0FD2AD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EFE8-6105-0D46-829E-D94B8326E9DE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8FEB-557B-274F-A517-CDE0FD2AD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EFE8-6105-0D46-829E-D94B8326E9DE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8FEB-557B-274F-A517-CDE0FD2AD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EFE8-6105-0D46-829E-D94B8326E9DE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8FEB-557B-274F-A517-CDE0FD2AD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0EFE8-6105-0D46-829E-D94B8326E9DE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8FEB-557B-274F-A517-CDE0FD2AD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0EFE8-6105-0D46-829E-D94B8326E9DE}" type="datetimeFigureOut">
              <a:rPr lang="en-US" smtClean="0"/>
              <a:pPr/>
              <a:t>4/22/10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D8FEB-557B-274F-A517-CDE0FD2AD4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bod@umich.edu" TargetMode="External"/><Relationship Id="rId4" Type="http://schemas.openxmlformats.org/officeDocument/2006/relationships/hyperlink" Target="mailto:ncellis@umich.edu" TargetMode="External"/><Relationship Id="rId5" Type="http://schemas.openxmlformats.org/officeDocument/2006/relationships/hyperlink" Target="http://www.research.att.com/~yifanhu/GALLERY/GRAPHS/GIF_SMALL/Pajek@Wordnet3.html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search.att.com/~yifanhu/GALLERY/GRAPHS/GIF_SMALL/Pajek@Wordnet3.html" TargetMode="External"/><Relationship Id="rId3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search.att.com/~yifanhu/GALLERY/GRAPHS/GIF_SMALL/Pajek@Wordnet3.html" TargetMode="External"/><Relationship Id="rId3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cellis@umich.edu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bod@umich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search.att.com/~yifanhu/GALLERY/GRAPHS/GIF_SMALL/Pajek@Wordnet3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search.att.com/~yifanhu/GALLERY/GRAPHS/GIF_SMALL/Pajek@Wordnet3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research.att.com/~yifanhu/GALLERY/GRAPHS/GIF_SMALL/Pajek@Wordnet3.html" TargetMode="Externa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28862" y="205093"/>
            <a:ext cx="9144000" cy="1497685"/>
          </a:xfrm>
        </p:spPr>
        <p:txBody>
          <a:bodyPr anchor="b">
            <a:noAutofit/>
          </a:bodyPr>
          <a:lstStyle/>
          <a:p>
            <a:pPr>
              <a:lnSpc>
                <a:spcPct val="130000"/>
              </a:lnSpc>
            </a:pPr>
            <a:r>
              <a:rPr lang="en-US" sz="4000" dirty="0" smtClean="0"/>
              <a:t>Extracting </a:t>
            </a:r>
            <a:r>
              <a:rPr lang="en-US" sz="4000" dirty="0" smtClean="0"/>
              <a:t>an Inventory of English Verb Constructions from Language Corpora</a:t>
            </a:r>
            <a:endParaRPr lang="en-US" sz="4000" b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16962" y="1912949"/>
            <a:ext cx="8128000" cy="1197715"/>
          </a:xfrm>
        </p:spPr>
        <p:txBody>
          <a:bodyPr>
            <a:noAutofit/>
          </a:bodyPr>
          <a:lstStyle/>
          <a:p>
            <a:pPr marL="0" indent="0" eaLnBrk="1" hangingPunct="1">
              <a:buFontTx/>
              <a:buNone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Matthew Brook O’Donnell  			Nick C. Ellis  </a:t>
            </a:r>
          </a:p>
          <a:p>
            <a:pPr marL="0" indent="0" eaLnBrk="1" hangingPunct="1">
              <a:buFontTx/>
              <a:buNone/>
            </a:pPr>
            <a:r>
              <a:rPr lang="en-US" sz="2400" i="1" dirty="0">
                <a:ea typeface="ＭＳ Ｐゴシック" charset="-128"/>
                <a:cs typeface="ＭＳ Ｐゴシック" charset="-128"/>
                <a:hlinkClick r:id="rId3"/>
              </a:rPr>
              <a:t>mbod@umich.edu</a:t>
            </a:r>
            <a:r>
              <a:rPr lang="en-US" sz="2400" i="1" dirty="0">
                <a:ea typeface="ＭＳ Ｐゴシック" charset="-128"/>
                <a:cs typeface="ＭＳ Ｐゴシック" charset="-128"/>
              </a:rPr>
              <a:t>			</a:t>
            </a:r>
            <a:r>
              <a:rPr lang="en-US" sz="2400" i="1" dirty="0" smtClean="0">
                <a:ea typeface="ＭＳ Ｐゴシック" charset="-128"/>
                <a:cs typeface="ＭＳ Ｐゴシック" charset="-128"/>
              </a:rPr>
              <a:t>			</a:t>
            </a:r>
            <a:r>
              <a:rPr lang="en-US" sz="2400" i="1" dirty="0" smtClean="0">
                <a:ea typeface="ＭＳ Ｐゴシック" charset="-128"/>
                <a:cs typeface="ＭＳ Ｐゴシック" charset="-128"/>
                <a:hlinkClick r:id="rId4"/>
              </a:rPr>
              <a:t>ncellis</a:t>
            </a:r>
            <a:r>
              <a:rPr lang="en-US" sz="2400" i="1" dirty="0">
                <a:ea typeface="ＭＳ Ｐゴシック" charset="-128"/>
                <a:cs typeface="ＭＳ Ｐゴシック" charset="-128"/>
                <a:hlinkClick r:id="rId4"/>
              </a:rPr>
              <a:t>@umich.edu</a:t>
            </a:r>
            <a:r>
              <a:rPr lang="en-US" sz="2400" i="1" dirty="0" smtClean="0">
                <a:ea typeface="ＭＳ Ｐゴシック" charset="-128"/>
                <a:cs typeface="ＭＳ Ｐゴシック" charset="-128"/>
              </a:rPr>
              <a:t> </a:t>
            </a:r>
            <a:endParaRPr lang="en-US" sz="240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3565525" y="54070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400" dirty="0"/>
          </a:p>
        </p:txBody>
      </p:sp>
      <p:sp>
        <p:nvSpPr>
          <p:cNvPr id="36869" name="Rectangle 11"/>
          <p:cNvSpPr>
            <a:spLocks noChangeArrowheads="1"/>
          </p:cNvSpPr>
          <p:nvPr/>
        </p:nvSpPr>
        <p:spPr bwMode="auto">
          <a:xfrm>
            <a:off x="288925" y="3349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400" dirty="0"/>
          </a:p>
        </p:txBody>
      </p:sp>
      <p:sp>
        <p:nvSpPr>
          <p:cNvPr id="36870" name="Rectangle 15"/>
          <p:cNvSpPr>
            <a:spLocks noChangeArrowheads="1"/>
          </p:cNvSpPr>
          <p:nvPr/>
        </p:nvSpPr>
        <p:spPr bwMode="auto">
          <a:xfrm>
            <a:off x="6511925" y="48482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400" dirty="0"/>
          </a:p>
        </p:txBody>
      </p:sp>
      <p:sp>
        <p:nvSpPr>
          <p:cNvPr id="36871" name="Rectangle 18"/>
          <p:cNvSpPr>
            <a:spLocks noChangeArrowheads="1"/>
          </p:cNvSpPr>
          <p:nvPr/>
        </p:nvSpPr>
        <p:spPr bwMode="auto">
          <a:xfrm>
            <a:off x="2016125" y="57626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400" dirty="0"/>
          </a:p>
        </p:txBody>
      </p:sp>
      <p:pic>
        <p:nvPicPr>
          <p:cNvPr id="36873" name="Picture 10" descr="Pajek/Wordnet3 graph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92264" y="4381360"/>
            <a:ext cx="2280598" cy="249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688" y="4381360"/>
            <a:ext cx="27432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Rectangle 31"/>
          <p:cNvSpPr>
            <a:spLocks noChangeArrowheads="1"/>
          </p:cNvSpPr>
          <p:nvPr/>
        </p:nvSpPr>
        <p:spPr bwMode="auto">
          <a:xfrm>
            <a:off x="2231631" y="3815329"/>
            <a:ext cx="44958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 dirty="0"/>
              <a:t>Presentation</a:t>
            </a:r>
            <a:endParaRPr lang="en-US" sz="2000" dirty="0" smtClean="0"/>
          </a:p>
          <a:p>
            <a:pPr algn="ctr" eaLnBrk="0" hangingPunct="0"/>
            <a:r>
              <a:rPr lang="en-US" sz="2000" dirty="0"/>
              <a:t>University of Michigan Computer Science and Engineering and School of </a:t>
            </a:r>
            <a:r>
              <a:rPr lang="en-US" sz="2000" dirty="0" smtClean="0"/>
              <a:t>Information</a:t>
            </a:r>
          </a:p>
          <a:p>
            <a:pPr algn="ctr" eaLnBrk="0" hangingPunct="0"/>
            <a:endParaRPr lang="en-US" sz="2000" dirty="0" smtClean="0"/>
          </a:p>
          <a:p>
            <a:pPr algn="ctr" eaLnBrk="0" hangingPunct="0"/>
            <a:r>
              <a:rPr lang="en-US" sz="2000" i="1" dirty="0"/>
              <a:t>Workshop on Data, Text, Web, and Social Network Mining</a:t>
            </a:r>
            <a:endParaRPr lang="en-US" sz="2000" i="1" dirty="0" smtClean="0"/>
          </a:p>
          <a:p>
            <a:pPr algn="ctr" eaLnBrk="0" hangingPunct="0"/>
            <a:endParaRPr lang="en-US" sz="2000" dirty="0" smtClean="0"/>
          </a:p>
          <a:p>
            <a:pPr algn="ctr" eaLnBrk="0" hangingPunct="0"/>
            <a:r>
              <a:rPr lang="en-US" sz="2000" dirty="0" smtClean="0"/>
              <a:t>23 April</a:t>
            </a:r>
            <a:r>
              <a:rPr lang="en-US" sz="2000" dirty="0"/>
              <a:t>, 2010</a:t>
            </a:r>
            <a:endParaRPr lang="en-US" sz="24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67643" y="2928488"/>
            <a:ext cx="2162114" cy="76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6164" y="76200"/>
            <a:ext cx="4200525" cy="6629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011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352800" cy="2239962"/>
          </a:xfrm>
          <a:noFill/>
        </p:spPr>
        <p:txBody>
          <a:bodyPr/>
          <a:lstStyle/>
          <a:p>
            <a:pPr algn="l" eaLnBrk="1" hangingPunct="1"/>
            <a:r>
              <a:rPr lang="en-US" sz="4000" u="sng" dirty="0">
                <a:ea typeface="ＭＳ Ｐゴシック" charset="-128"/>
                <a:cs typeface="ＭＳ Ｐゴシック" charset="-128"/>
              </a:rPr>
              <a:t>Results</a:t>
            </a:r>
            <a:r>
              <a:rPr lang="en-US" sz="4000" dirty="0">
                <a:ea typeface="ＭＳ Ｐゴシック" charset="-128"/>
                <a:cs typeface="ＭＳ Ｐゴシック" charset="-128"/>
              </a:rPr>
              <a:t>: </a:t>
            </a:r>
            <a:br>
              <a:rPr lang="en-US" sz="4000" dirty="0">
                <a:ea typeface="ＭＳ Ｐゴシック" charset="-128"/>
                <a:cs typeface="ＭＳ Ｐゴシック" charset="-128"/>
              </a:rPr>
            </a:br>
            <a:r>
              <a:rPr lang="en-US" sz="4000" dirty="0">
                <a:ea typeface="ＭＳ Ｐゴシック" charset="-128"/>
                <a:cs typeface="ＭＳ Ｐゴシック" charset="-128"/>
              </a:rPr>
              <a:t>V </a:t>
            </a:r>
            <a:r>
              <a:rPr lang="en-US" sz="4000" dirty="0" err="1">
                <a:ea typeface="ＭＳ Ｐゴシック" charset="-128"/>
                <a:cs typeface="ＭＳ Ｐゴシック" charset="-128"/>
              </a:rPr>
              <a:t>Obj</a:t>
            </a:r>
            <a:r>
              <a:rPr lang="en-US" sz="400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sz="4000" dirty="0" err="1">
                <a:ea typeface="ＭＳ Ｐゴシック" charset="-128"/>
                <a:cs typeface="ＭＳ Ｐゴシック" charset="-128"/>
              </a:rPr>
              <a:t>Obj</a:t>
            </a:r>
            <a:r>
              <a:rPr lang="en-US" sz="4000" dirty="0">
                <a:ea typeface="ＭＳ Ｐゴシック" charset="-128"/>
                <a:cs typeface="ＭＳ Ｐゴシック" charset="-128"/>
              </a:rPr>
              <a:t> distribution</a:t>
            </a:r>
          </a:p>
        </p:txBody>
      </p:sp>
      <p:graphicFrame>
        <p:nvGraphicFramePr>
          <p:cNvPr id="5" name="Group 53"/>
          <p:cNvGraphicFramePr>
            <a:graphicFrameLocks/>
          </p:cNvGraphicFramePr>
          <p:nvPr/>
        </p:nvGraphicFramePr>
        <p:xfrm>
          <a:off x="590178" y="3352800"/>
          <a:ext cx="3200402" cy="1428376"/>
        </p:xfrm>
        <a:graphic>
          <a:graphicData uri="http://schemas.openxmlformats.org/drawingml/2006/table">
            <a:tbl>
              <a:tblPr/>
              <a:tblGrid>
                <a:gridCol w="1088233"/>
                <a:gridCol w="1083468"/>
                <a:gridCol w="1028701"/>
              </a:tblGrid>
              <a:tr h="71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Tokens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Types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TTR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9183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663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7.22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Selecting a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set of characteristic verbs 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Select top 20 types from the distribution of verbs using four measures: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/>
              <a:t>Random sample of 20 items from the top 200 types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/>
              <a:t>Faithfulness – measures proportion of all of a types occurrences in specific construction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Char char="–"/>
            </a:pPr>
            <a:r>
              <a:rPr lang="en-US" dirty="0">
                <a:ea typeface="ＭＳ Ｐゴシック" charset="-128"/>
              </a:rPr>
              <a:t>e.g. </a:t>
            </a:r>
            <a:r>
              <a:rPr lang="en-US" i="1" dirty="0">
                <a:ea typeface="ＭＳ Ｐゴシック" charset="-128"/>
              </a:rPr>
              <a:t>scud</a:t>
            </a:r>
            <a:r>
              <a:rPr lang="en-US" dirty="0">
                <a:ea typeface="ＭＳ Ｐゴシック" charset="-128"/>
              </a:rPr>
              <a:t> occurs 34 times as a verb in BNC and 10 times in V </a:t>
            </a:r>
            <a:r>
              <a:rPr lang="en-US" i="1" dirty="0">
                <a:ea typeface="ＭＳ Ｐゴシック" charset="-128"/>
              </a:rPr>
              <a:t>across </a:t>
            </a:r>
            <a:r>
              <a:rPr lang="en-US" dirty="0" err="1">
                <a:ea typeface="ＭＳ Ｐゴシック" charset="-128"/>
              </a:rPr>
              <a:t>n</a:t>
            </a:r>
            <a:r>
              <a:rPr lang="en-US" dirty="0">
                <a:ea typeface="ＭＳ Ｐゴシック" charset="-128"/>
              </a:rPr>
              <a:t>: </a:t>
            </a:r>
            <a:br>
              <a:rPr lang="en-US" dirty="0">
                <a:ea typeface="ＭＳ Ｐゴシック" charset="-128"/>
              </a:rPr>
            </a:br>
            <a:r>
              <a:rPr lang="en-US" dirty="0">
                <a:ea typeface="ＭＳ Ｐゴシック" charset="-128"/>
              </a:rPr>
              <a:t>		faithfulness = 10/34= 0.29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/>
              <a:t>Token frequency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/>
              <a:t>Combination of #2 and #3</a:t>
            </a:r>
          </a:p>
        </p:txBody>
      </p:sp>
      <p:pic>
        <p:nvPicPr>
          <p:cNvPr id="4" name="Picture 10" descr="Pajek/Wordnet3 grap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9" y="5867400"/>
            <a:ext cx="9064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178" name="Group 2"/>
          <p:cNvGraphicFramePr>
            <a:graphicFrameLocks noGrp="1"/>
          </p:cNvGraphicFramePr>
          <p:nvPr/>
        </p:nvGraphicFramePr>
        <p:xfrm>
          <a:off x="304800" y="733425"/>
          <a:ext cx="8305800" cy="6003296"/>
        </p:xfrm>
        <a:graphic>
          <a:graphicData uri="http://schemas.openxmlformats.org/drawingml/2006/table">
            <a:tbl>
              <a:tblPr/>
              <a:tblGrid>
                <a:gridCol w="692150"/>
                <a:gridCol w="2000250"/>
                <a:gridCol w="2032000"/>
                <a:gridCol w="1752600"/>
                <a:gridCol w="18288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TYPES</a:t>
                      </a: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 (sample)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FAITHFULNESS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TOKENS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TOKENS + FAITH.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scuttle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scud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come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spread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ride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skitter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walk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scud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paddle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sprawl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cut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sprawl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communicate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flit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run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cut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rise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emblazon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spread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walk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stare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slant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move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come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drift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splay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look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stride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stride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scuttle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go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lean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face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skid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lie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flit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10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dart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waft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lean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stretch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11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flee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scrawl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stretch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run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12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skid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stride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fall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scatter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13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print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sling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get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skitter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14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shout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sprint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pass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flicker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15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use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diffuse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reach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slant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16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stamp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spread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travel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scuttle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17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look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flicker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fly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stumble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18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splash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drape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stride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sling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19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conduct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scurry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scatter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skid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20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scud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skim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sweep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flash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364" name="Rectangle 158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411163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ea typeface="ＭＳ Ｐゴシック" charset="-128"/>
                <a:cs typeface="ＭＳ Ｐゴシック" charset="-128"/>
              </a:rPr>
              <a:t>V </a:t>
            </a:r>
            <a:r>
              <a:rPr lang="en-US" sz="4000" i="1">
                <a:ea typeface="ＭＳ Ｐゴシック" charset="-128"/>
                <a:cs typeface="ＭＳ Ｐゴシック" charset="-128"/>
              </a:rPr>
              <a:t>across</a:t>
            </a:r>
            <a:r>
              <a:rPr lang="en-US" sz="4000">
                <a:ea typeface="ＭＳ Ｐゴシック" charset="-128"/>
                <a:cs typeface="ＭＳ Ｐゴシック" charset="-128"/>
              </a:rPr>
              <a:t> 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Measuring semantic similarity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85750" indent="-285750" eaLnBrk="1" hangingPunct="1">
              <a:lnSpc>
                <a:spcPct val="80000"/>
              </a:lnSpc>
            </a:pPr>
            <a:r>
              <a:rPr lang="en-US" sz="2800">
                <a:ea typeface="ＭＳ Ｐゴシック" charset="-128"/>
                <a:cs typeface="ＭＳ Ｐゴシック" charset="-128"/>
              </a:rPr>
              <a:t>We want to quantify the semantic coherence or ‘clumpiness’ of the verbs extracted in the previous steps </a:t>
            </a:r>
          </a:p>
          <a:p>
            <a:pPr marL="285750" indent="-285750" eaLnBrk="1" hangingPunct="1">
              <a:lnSpc>
                <a:spcPct val="80000"/>
              </a:lnSpc>
            </a:pPr>
            <a:r>
              <a:rPr lang="en-US" sz="2800">
                <a:ea typeface="ＭＳ Ｐゴシック" charset="-128"/>
                <a:cs typeface="ＭＳ Ｐゴシック" charset="-128"/>
              </a:rPr>
              <a:t>The semantic sources must not be based on distributional language analysis</a:t>
            </a:r>
          </a:p>
          <a:p>
            <a:pPr marL="285750" indent="-285750" eaLnBrk="1" hangingPunct="1">
              <a:lnSpc>
                <a:spcPct val="80000"/>
              </a:lnSpc>
            </a:pPr>
            <a:r>
              <a:rPr lang="en-US" sz="2800">
                <a:ea typeface="ＭＳ Ｐゴシック" charset="-128"/>
                <a:cs typeface="ＭＳ Ｐゴシック" charset="-128"/>
              </a:rPr>
              <a:t>Use WordNet and Roget’s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Pedersen </a:t>
            </a:r>
            <a:r>
              <a:rPr lang="en-US" sz="2400" i="1"/>
              <a:t>et al</a:t>
            </a:r>
            <a:r>
              <a:rPr lang="en-US" sz="2400"/>
              <a:t>. (2004) WordNet similarity measures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>
                <a:ea typeface="ＭＳ Ｐゴシック" charset="-128"/>
              </a:rPr>
              <a:t>three (</a:t>
            </a:r>
            <a:r>
              <a:rPr lang="en-US" sz="2000" i="1">
                <a:ea typeface="ＭＳ Ｐゴシック" charset="-128"/>
              </a:rPr>
              <a:t>path,</a:t>
            </a:r>
            <a:r>
              <a:rPr lang="en-US" sz="2000">
                <a:ea typeface="ＭＳ Ｐゴシック" charset="-128"/>
              </a:rPr>
              <a:t> </a:t>
            </a:r>
            <a:r>
              <a:rPr lang="en-US" sz="2000" i="1">
                <a:ea typeface="ＭＳ Ｐゴシック" charset="-128"/>
              </a:rPr>
              <a:t>lch</a:t>
            </a:r>
            <a:r>
              <a:rPr lang="en-US" sz="2000">
                <a:ea typeface="ＭＳ Ｐゴシック" charset="-128"/>
              </a:rPr>
              <a:t> and</a:t>
            </a:r>
            <a:r>
              <a:rPr lang="en-US" sz="2000" i="1">
                <a:ea typeface="ＭＳ Ｐゴシック" charset="-128"/>
              </a:rPr>
              <a:t> wup</a:t>
            </a:r>
            <a:r>
              <a:rPr lang="en-US" sz="2000">
                <a:ea typeface="ＭＳ Ｐゴシック" charset="-128"/>
              </a:rPr>
              <a:t>) based on the path length between concepts in WordNet Synsets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>
                <a:ea typeface="ＭＳ Ｐゴシック" charset="-128"/>
              </a:rPr>
              <a:t>three (</a:t>
            </a:r>
            <a:r>
              <a:rPr lang="en-US" sz="2000" i="1">
                <a:ea typeface="ＭＳ Ｐゴシック" charset="-128"/>
              </a:rPr>
              <a:t>res</a:t>
            </a:r>
            <a:r>
              <a:rPr lang="en-US" sz="2000">
                <a:ea typeface="ＭＳ Ｐゴシック" charset="-128"/>
              </a:rPr>
              <a:t>, </a:t>
            </a:r>
            <a:r>
              <a:rPr lang="en-US" sz="2000" i="1">
                <a:ea typeface="ＭＳ Ｐゴシック" charset="-128"/>
              </a:rPr>
              <a:t>jcn</a:t>
            </a:r>
            <a:r>
              <a:rPr lang="en-US" sz="2000">
                <a:ea typeface="ＭＳ Ｐゴシック" charset="-128"/>
              </a:rPr>
              <a:t> and </a:t>
            </a:r>
            <a:r>
              <a:rPr lang="en-US" sz="2000" i="1">
                <a:ea typeface="ＭＳ Ｐゴシック" charset="-128"/>
              </a:rPr>
              <a:t>lin</a:t>
            </a:r>
            <a:r>
              <a:rPr lang="en-US" sz="2000">
                <a:ea typeface="ＭＳ Ｐゴシック" charset="-128"/>
              </a:rPr>
              <a:t>) that incorporate a  measure called ‘information content’ related to concept specificity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/>
              <a:t>Kennedy, A. (2009). The Open Roget's Project: Electronic lexical knowledge base.  </a:t>
            </a:r>
          </a:p>
        </p:txBody>
      </p:sp>
      <p:pic>
        <p:nvPicPr>
          <p:cNvPr id="4" name="Picture 10" descr="Pajek/Wordnet3 grap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7538" y="0"/>
            <a:ext cx="9064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4" descr="wordnet netwo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7781925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162800" cy="838200"/>
          </a:xfrm>
          <a:solidFill>
            <a:srgbClr val="FFFFFF"/>
          </a:solidFill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WordNet Network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404" y="-26492"/>
            <a:ext cx="7242696" cy="7106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16" y="0"/>
            <a:ext cx="7061947" cy="6939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5025" y="3192390"/>
            <a:ext cx="5273758" cy="308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9634" y="274638"/>
            <a:ext cx="6479997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Implications for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learning (human &amp; machine!)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Our initial analysis </a:t>
            </a:r>
            <a:r>
              <a:rPr lang="en-US" dirty="0">
                <a:ea typeface="ＭＳ Ｐゴシック" charset="-128"/>
                <a:cs typeface="ＭＳ Ｐゴシック" charset="-128"/>
              </a:rPr>
              <a:t>suggest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that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moving </a:t>
            </a:r>
            <a:r>
              <a:rPr lang="en-US" dirty="0">
                <a:ea typeface="ＭＳ Ｐゴシック" charset="-128"/>
                <a:cs typeface="ＭＳ Ｐゴシック" charset="-128"/>
              </a:rPr>
              <a:t>from a flat list of verb types occupying each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construction  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to th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inclusion of </a:t>
            </a:r>
            <a:r>
              <a:rPr lang="en-US" dirty="0">
                <a:ea typeface="ＭＳ Ｐゴシック" charset="-128"/>
                <a:cs typeface="ＭＳ Ｐゴシック" charset="-128"/>
              </a:rPr>
              <a:t>aspects of faithfulness and type-token distributions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results </a:t>
            </a:r>
            <a:r>
              <a:rPr lang="en-US" dirty="0">
                <a:ea typeface="ＭＳ Ｐゴシック" charset="-128"/>
                <a:cs typeface="ＭＳ Ｐゴシック" charset="-128"/>
              </a:rPr>
              <a:t>in </a:t>
            </a:r>
            <a:r>
              <a:rPr lang="en-US" b="1" i="1" dirty="0">
                <a:ea typeface="ＭＳ Ｐゴシック" charset="-128"/>
                <a:cs typeface="ＭＳ Ｐゴシック" charset="-128"/>
              </a:rPr>
              <a:t>increasing semantic coherence</a:t>
            </a:r>
            <a:r>
              <a:rPr lang="en-US" dirty="0">
                <a:ea typeface="ＭＳ Ｐゴシック" charset="-128"/>
                <a:cs typeface="ＭＳ Ｐゴシック" charset="-128"/>
              </a:rPr>
              <a:t> of the VAC as a whole.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A combination of frequency and contingency gives better candidates for learning/training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632" y="0"/>
            <a:ext cx="1284368" cy="1284368"/>
          </a:xfrm>
          <a:prstGeom prst="rect">
            <a:avLst/>
          </a:prstGeom>
        </p:spPr>
      </p:pic>
      <p:pic>
        <p:nvPicPr>
          <p:cNvPr id="5" name="Picture 5" descr="listening_speaking_and_literacy_3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066"/>
            <a:ext cx="1882718" cy="106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7838"/>
            <a:ext cx="8229600" cy="854316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charset="-128"/>
                <a:cs typeface="ＭＳ Ｐゴシック" charset="-128"/>
              </a:rPr>
              <a:t>Next steps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2679"/>
            <a:ext cx="8229600" cy="229850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Exploring better measures of semantic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coherence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Make use of word sense disambiguation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Exploring ways of better integrating faithfulness and token frequency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>
                <a:ea typeface="ＭＳ Ｐゴシック" charset="-128"/>
                <a:cs typeface="ＭＳ Ｐゴシック" charset="-128"/>
              </a:rPr>
              <a:t>Carry out for all </a:t>
            </a:r>
            <a:r>
              <a:rPr lang="en-US" sz="2800" dirty="0" err="1">
                <a:ea typeface="ＭＳ Ｐゴシック" charset="-128"/>
                <a:cs typeface="ＭＳ Ｐゴシック" charset="-128"/>
              </a:rPr>
              <a:t>VACs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 of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English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6098261"/>
            <a:ext cx="631555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200" dirty="0">
                <a:hlinkClick r:id="rId2"/>
              </a:rPr>
              <a:t>mbod@</a:t>
            </a:r>
            <a:r>
              <a:rPr lang="en-US" sz="2200" dirty="0" smtClean="0">
                <a:hlinkClick r:id="rId2"/>
              </a:rPr>
              <a:t>umich.edu</a:t>
            </a:r>
            <a:r>
              <a:rPr lang="en-US" sz="2200" dirty="0" smtClean="0"/>
              <a:t>				</a:t>
            </a:r>
            <a:r>
              <a:rPr lang="en-US" sz="2200" dirty="0" smtClean="0">
                <a:hlinkClick r:id="rId3"/>
              </a:rPr>
              <a:t>ncellis</a:t>
            </a:r>
            <a:r>
              <a:rPr lang="en-US" sz="2200" dirty="0">
                <a:hlinkClick r:id="rId3"/>
              </a:rPr>
              <a:t>@umich.edu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441522" y="3575021"/>
            <a:ext cx="8229600" cy="21749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GOAL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is to produce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:</a:t>
            </a:r>
          </a:p>
          <a:p>
            <a:pPr>
              <a:lnSpc>
                <a:spcPct val="80000"/>
              </a:lnSpc>
            </a:pPr>
            <a:endParaRPr lang="en-US" sz="2800" dirty="0" smtClean="0">
              <a:ea typeface="ＭＳ Ｐゴシック" charset="-128"/>
              <a:cs typeface="ＭＳ Ｐゴシック" charset="-128"/>
            </a:endParaRPr>
          </a:p>
          <a:p>
            <a:pPr lvl="1">
              <a:lnSpc>
                <a:spcPct val="80000"/>
              </a:lnSpc>
            </a:pPr>
            <a:r>
              <a:rPr lang="en-US" sz="2800" dirty="0" smtClean="0">
                <a:ea typeface="ＭＳ Ｐゴシック" charset="-128"/>
                <a:cs typeface="ＭＳ Ｐゴシック" charset="-128"/>
              </a:rPr>
              <a:t>An open access web-based grammar of English that is informed by linguistic form, psychological meaning, their contingency, and their quantitative patterns of usage.  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1886" y="6098261"/>
            <a:ext cx="2162114" cy="76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5" descr="listening_speaking_and_literacy_3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993" y="0"/>
            <a:ext cx="2381007" cy="134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4718" y="72618"/>
            <a:ext cx="7815507" cy="1269404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556" dirty="0" smtClean="0">
                <a:ea typeface="ＭＳ Ｐゴシック" charset="-128"/>
                <a:cs typeface="ＭＳ Ｐゴシック" charset="-128"/>
              </a:rPr>
              <a:t>Learning meaning in language</a:t>
            </a:r>
            <a:r>
              <a:rPr lang="en-US" sz="32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3200" dirty="0" smtClean="0">
                <a:ea typeface="ＭＳ Ｐゴシック" charset="-128"/>
                <a:cs typeface="ＭＳ Ｐゴシック" charset="-128"/>
              </a:rPr>
            </a:br>
            <a:r>
              <a:rPr lang="en-US" sz="3200" i="1" dirty="0" smtClean="0">
                <a:ea typeface="ＭＳ Ｐゴシック" charset="-128"/>
                <a:cs typeface="ＭＳ Ｐゴシック" charset="-128"/>
              </a:rPr>
              <a:t>Constructions </a:t>
            </a:r>
            <a:r>
              <a:rPr lang="en-US" sz="3200" i="1" dirty="0" smtClean="0">
                <a:ea typeface="ＭＳ Ｐゴシック" charset="-128"/>
                <a:cs typeface="ＭＳ Ｐゴシック" charset="-128"/>
              </a:rPr>
              <a:t>in </a:t>
            </a:r>
            <a:r>
              <a:rPr lang="en-US" sz="3200" i="1" dirty="0">
                <a:ea typeface="ＭＳ Ｐゴシック" charset="-128"/>
                <a:cs typeface="ＭＳ Ｐゴシック" charset="-128"/>
              </a:rPr>
              <a:t>language acquisition</a:t>
            </a:r>
            <a:r>
              <a:rPr lang="en-US" sz="3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3200" dirty="0">
                <a:ea typeface="ＭＳ Ｐゴシック" charset="-128"/>
                <a:cs typeface="ＭＳ Ｐゴシック" charset="-128"/>
              </a:rPr>
            </a:br>
            <a:endParaRPr lang="en-US" sz="32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600" y="4505360"/>
            <a:ext cx="8625019" cy="2026579"/>
          </a:xfrm>
        </p:spPr>
        <p:txBody>
          <a:bodyPr>
            <a:normAutofit fontScale="85000" lnSpcReduction="10000"/>
          </a:bodyPr>
          <a:lstStyle/>
          <a:p>
            <a:pPr marL="514350" indent="-514350"/>
            <a:r>
              <a:rPr lang="en-US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each </a:t>
            </a:r>
            <a:r>
              <a:rPr lang="en-US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word contributes</a:t>
            </a:r>
            <a:r>
              <a:rPr lang="en-US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 individual </a:t>
            </a:r>
            <a:r>
              <a:rPr lang="en-US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meaning</a:t>
            </a:r>
            <a:endParaRPr lang="en-US" dirty="0" smtClean="0">
              <a:solidFill>
                <a:srgbClr val="000090"/>
              </a:solidFill>
              <a:ea typeface="ＭＳ Ｐゴシック" charset="-128"/>
              <a:cs typeface="ＭＳ Ｐゴシック" charset="-128"/>
            </a:endParaRPr>
          </a:p>
          <a:p>
            <a:pPr marL="514350" indent="-514350"/>
            <a:r>
              <a:rPr lang="en-US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verb meaning central</a:t>
            </a:r>
            <a:r>
              <a:rPr lang="en-US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; yet verbs are highly </a:t>
            </a:r>
            <a:r>
              <a:rPr lang="en-US" dirty="0" err="1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polysemous</a:t>
            </a:r>
            <a:endParaRPr lang="en-US" dirty="0" smtClean="0">
              <a:solidFill>
                <a:srgbClr val="000090"/>
              </a:solidFill>
              <a:ea typeface="ＭＳ Ｐゴシック" charset="-128"/>
              <a:cs typeface="ＭＳ Ｐゴシック" charset="-128"/>
            </a:endParaRPr>
          </a:p>
          <a:p>
            <a:pPr marL="514350" indent="-514350"/>
            <a:r>
              <a:rPr lang="en-US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larger </a:t>
            </a:r>
            <a:r>
              <a:rPr lang="en-US" i="1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configuration</a:t>
            </a:r>
            <a:r>
              <a:rPr lang="en-US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 of words carries meaning;</a:t>
            </a:r>
            <a:r>
              <a:rPr lang="en-US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 </a:t>
            </a:r>
            <a:br>
              <a:rPr lang="en-US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these </a:t>
            </a:r>
            <a:r>
              <a:rPr lang="en-US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we call </a:t>
            </a:r>
            <a:r>
              <a:rPr lang="en-US" b="1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CONSTRUCTIONS</a:t>
            </a:r>
            <a:r>
              <a:rPr lang="en-US" dirty="0" smtClean="0">
                <a:solidFill>
                  <a:srgbClr val="000090"/>
                </a:solidFill>
                <a:ea typeface="ＭＳ Ｐゴシック" charset="-128"/>
                <a:cs typeface="ＭＳ Ｐゴシック" charset="-128"/>
              </a:rPr>
              <a:t>  </a:t>
            </a:r>
          </a:p>
          <a:p>
            <a:pPr marL="514350" indent="-514350" eaLnBrk="1" hangingPunct="1">
              <a:buFont typeface="+mj-ea"/>
              <a:buAutoNum type="circleNumDbPlain"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marL="514350" indent="-514350" eaLnBrk="1" hangingPunct="1">
              <a:buFont typeface="+mj-ea"/>
              <a:buAutoNum type="circleNumDbPlain"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marL="514350" indent="-514350" eaLnBrk="1" hangingPunct="1">
              <a:buFont typeface="+mj-ea"/>
              <a:buAutoNum type="circleNumDbPlain" startAt="2"/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690" y="5573632"/>
            <a:ext cx="1284368" cy="1284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423" y="1241012"/>
            <a:ext cx="849017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rgbClr val="604A7B"/>
                </a:solidFill>
              </a:rPr>
              <a:t>How are we able to learn what novel words mean? </a:t>
            </a:r>
            <a:endParaRPr lang="en-US" sz="3100" b="1" dirty="0">
              <a:solidFill>
                <a:srgbClr val="604A7B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6434" y="2091766"/>
            <a:ext cx="2381007" cy="6771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V </a:t>
            </a:r>
            <a:r>
              <a:rPr lang="en-US" sz="3800" i="1" dirty="0" smtClean="0"/>
              <a:t>across</a:t>
            </a:r>
            <a:r>
              <a:rPr lang="en-US" sz="3800" dirty="0" smtClean="0"/>
              <a:t> </a:t>
            </a:r>
            <a:r>
              <a:rPr lang="en-US" sz="3800" dirty="0" err="1" smtClean="0"/>
              <a:t>n</a:t>
            </a:r>
            <a:endParaRPr lang="en-US" sz="3800" dirty="0"/>
          </a:p>
        </p:txBody>
      </p:sp>
      <p:sp>
        <p:nvSpPr>
          <p:cNvPr id="14" name="Rectangle 13"/>
          <p:cNvSpPr/>
          <p:nvPr/>
        </p:nvSpPr>
        <p:spPr>
          <a:xfrm>
            <a:off x="111363" y="1697676"/>
            <a:ext cx="77902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ea"/>
              <a:buAutoNum type="circleNumDbPlain"/>
            </a:pPr>
            <a:endParaRPr lang="en-US" sz="3000" dirty="0" smtClean="0">
              <a:ea typeface="ＭＳ Ｐゴシック" charset="-128"/>
              <a:cs typeface="ＭＳ Ｐゴシック" charset="-128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The 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ball </a:t>
            </a:r>
            <a:r>
              <a:rPr lang="en-US" sz="3000" i="1" dirty="0" err="1" smtClean="0">
                <a:solidFill>
                  <a:schemeClr val="folHlink"/>
                </a:solidFill>
                <a:ea typeface="ＭＳ Ｐゴシック" charset="-128"/>
                <a:cs typeface="ＭＳ Ｐゴシック" charset="-128"/>
              </a:rPr>
              <a:t>mandoozed</a:t>
            </a:r>
            <a:r>
              <a:rPr lang="en-US" sz="3000" i="1" dirty="0" smtClean="0">
                <a:solidFill>
                  <a:schemeClr val="folHlink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across 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the 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ground</a:t>
            </a:r>
          </a:p>
          <a:p>
            <a:pPr marL="514350" indent="-514350">
              <a:buFont typeface="+mj-ea"/>
              <a:buAutoNum type="circleNumDbPlain"/>
            </a:pPr>
            <a:endParaRPr lang="en-US" sz="3000" dirty="0" smtClean="0">
              <a:ea typeface="ＭＳ Ｐゴシック" charset="-128"/>
              <a:cs typeface="ＭＳ Ｐゴシック" charset="-128"/>
            </a:endParaRPr>
          </a:p>
          <a:p>
            <a:pPr marL="514350" indent="-514350">
              <a:buFont typeface="+mj-ea"/>
              <a:buAutoNum type="circleNumDbPlain"/>
            </a:pPr>
            <a:r>
              <a:rPr lang="en-US" sz="3000" dirty="0" smtClean="0">
                <a:ea typeface="ＭＳ Ｐゴシック" charset="-128"/>
                <a:cs typeface="ＭＳ Ｐゴシック" charset="-128"/>
              </a:rPr>
              <a:t>The 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teacher </a:t>
            </a:r>
            <a:r>
              <a:rPr lang="en-US" sz="3000" i="1" dirty="0" err="1" smtClean="0">
                <a:solidFill>
                  <a:srgbClr val="FF9900"/>
                </a:solidFill>
                <a:ea typeface="ＭＳ Ｐゴシック" charset="-128"/>
                <a:cs typeface="ＭＳ Ｐゴシック" charset="-128"/>
              </a:rPr>
              <a:t>spugged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 him the book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2884398" y="1912472"/>
            <a:ext cx="4078984" cy="359382"/>
            <a:chOff x="2884398" y="1912472"/>
            <a:chExt cx="4078984" cy="359382"/>
          </a:xfrm>
        </p:grpSpPr>
        <p:cxnSp>
          <p:nvCxnSpPr>
            <p:cNvPr id="13" name="Straight Arrow Connector 12"/>
            <p:cNvCxnSpPr/>
            <p:nvPr/>
          </p:nvCxnSpPr>
          <p:spPr>
            <a:xfrm rot="10800000" flipV="1">
              <a:off x="2884398" y="1912472"/>
              <a:ext cx="378008" cy="358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262406" y="1912472"/>
              <a:ext cx="3700182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6784088" y="2092560"/>
              <a:ext cx="3570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5327650" y="2667456"/>
            <a:ext cx="3335056" cy="307430"/>
            <a:chOff x="5327650" y="2667456"/>
            <a:chExt cx="3335056" cy="307430"/>
          </a:xfrm>
        </p:grpSpPr>
        <p:cxnSp>
          <p:nvCxnSpPr>
            <p:cNvPr id="45" name="Straight Arrow Connector 44"/>
            <p:cNvCxnSpPr/>
            <p:nvPr/>
          </p:nvCxnSpPr>
          <p:spPr>
            <a:xfrm rot="10800000">
              <a:off x="5327650" y="2667456"/>
              <a:ext cx="768350" cy="3058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096000" y="2973298"/>
              <a:ext cx="256511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8508197" y="2820377"/>
              <a:ext cx="30743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/>
          <p:cNvSpPr txBox="1"/>
          <p:nvPr/>
        </p:nvSpPr>
        <p:spPr>
          <a:xfrm>
            <a:off x="6695078" y="3289643"/>
            <a:ext cx="2381007" cy="6771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dirty="0" smtClean="0"/>
              <a:t>V</a:t>
            </a:r>
            <a:r>
              <a:rPr lang="en-US" sz="3800" dirty="0" smtClean="0"/>
              <a:t> </a:t>
            </a:r>
            <a:r>
              <a:rPr lang="en-US" sz="3800" dirty="0" err="1" smtClean="0"/>
              <a:t>Obj</a:t>
            </a:r>
            <a:r>
              <a:rPr lang="en-US" sz="3800" dirty="0" smtClean="0"/>
              <a:t> </a:t>
            </a:r>
            <a:r>
              <a:rPr lang="en-US" sz="3800" dirty="0" err="1" smtClean="0"/>
              <a:t>Obj</a:t>
            </a:r>
            <a:endParaRPr lang="en-US" sz="3800" dirty="0"/>
          </a:p>
        </p:txBody>
      </p:sp>
      <p:grpSp>
        <p:nvGrpSpPr>
          <p:cNvPr id="83" name="Group 82"/>
          <p:cNvGrpSpPr/>
          <p:nvPr/>
        </p:nvGrpSpPr>
        <p:grpSpPr>
          <a:xfrm>
            <a:off x="3348574" y="3619736"/>
            <a:ext cx="3414419" cy="191852"/>
            <a:chOff x="3348574" y="3619736"/>
            <a:chExt cx="3414419" cy="191852"/>
          </a:xfrm>
        </p:grpSpPr>
        <p:cxnSp>
          <p:nvCxnSpPr>
            <p:cNvPr id="16" name="Straight Arrow Connector 15"/>
            <p:cNvCxnSpPr/>
            <p:nvPr/>
          </p:nvCxnSpPr>
          <p:spPr>
            <a:xfrm rot="16200000" flipV="1">
              <a:off x="3253443" y="3714867"/>
              <a:ext cx="190264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3348574" y="3810000"/>
              <a:ext cx="341441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5283200" y="3619739"/>
            <a:ext cx="3041916" cy="656722"/>
            <a:chOff x="5283200" y="3619739"/>
            <a:chExt cx="3041916" cy="656722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4955236" y="3947703"/>
              <a:ext cx="655929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283200" y="4274080"/>
              <a:ext cx="3039533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8130313" y="4081659"/>
              <a:ext cx="388017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4326465" y="3619737"/>
            <a:ext cx="3303590" cy="423221"/>
            <a:chOff x="4326465" y="3619737"/>
            <a:chExt cx="3303590" cy="423221"/>
          </a:xfrm>
        </p:grpSpPr>
        <p:cxnSp>
          <p:nvCxnSpPr>
            <p:cNvPr id="21" name="Straight Arrow Connector 20"/>
            <p:cNvCxnSpPr/>
            <p:nvPr/>
          </p:nvCxnSpPr>
          <p:spPr>
            <a:xfrm rot="16200000" flipV="1">
              <a:off x="4114857" y="3831345"/>
              <a:ext cx="423218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326465" y="4041366"/>
              <a:ext cx="3302002" cy="15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7550814" y="3963716"/>
              <a:ext cx="156894" cy="158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Oval 85"/>
          <p:cNvSpPr/>
          <p:nvPr/>
        </p:nvSpPr>
        <p:spPr>
          <a:xfrm>
            <a:off x="4907110" y="2271060"/>
            <a:ext cx="1787968" cy="396395"/>
          </a:xfrm>
          <a:prstGeom prst="ellipse">
            <a:avLst/>
          </a:prstGeom>
          <a:solidFill>
            <a:schemeClr val="accent3">
              <a:lumMod val="20000"/>
              <a:lumOff val="80000"/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4670182" y="3176300"/>
            <a:ext cx="1472852" cy="396395"/>
          </a:xfrm>
          <a:prstGeom prst="ellipse">
            <a:avLst/>
          </a:prstGeom>
          <a:solidFill>
            <a:schemeClr val="accent2">
              <a:lumMod val="20000"/>
              <a:lumOff val="80000"/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958547" y="3176300"/>
            <a:ext cx="711635" cy="396395"/>
          </a:xfrm>
          <a:prstGeom prst="ellipse">
            <a:avLst/>
          </a:prstGeom>
          <a:solidFill>
            <a:schemeClr val="accent5">
              <a:lumMod val="20000"/>
              <a:lumOff val="80000"/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  <p:bldP spid="8" grpId="0" animBg="1"/>
      <p:bldP spid="14" grpId="0" build="p"/>
      <p:bldP spid="62" grpId="0" animBg="1"/>
      <p:bldP spid="86" grpId="0" animBg="1"/>
      <p:bldP spid="87" grpId="0" animBg="1"/>
      <p:bldP spid="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400" y="1943100"/>
            <a:ext cx="8662894" cy="4597400"/>
          </a:xfrm>
        </p:spPr>
        <p:txBody>
          <a:bodyPr>
            <a:normAutofit/>
          </a:bodyPr>
          <a:lstStyle/>
          <a:p>
            <a:r>
              <a:rPr lang="en-US" dirty="0" smtClean="0"/>
              <a:t>We learn </a:t>
            </a:r>
            <a:r>
              <a:rPr lang="en-US" b="1" dirty="0" smtClean="0"/>
              <a:t>CONSTRUCTIONS</a:t>
            </a:r>
          </a:p>
          <a:p>
            <a:pPr lvl="1"/>
            <a:r>
              <a:rPr lang="en-US" dirty="0" smtClean="0"/>
              <a:t>formal patterns (V </a:t>
            </a:r>
            <a:r>
              <a:rPr lang="en-US" i="1" dirty="0" smtClean="0"/>
              <a:t>across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dirty="0" smtClean="0"/>
              <a:t>) with specific semantics</a:t>
            </a:r>
          </a:p>
          <a:p>
            <a:r>
              <a:rPr lang="en-US" dirty="0" smtClean="0"/>
              <a:t>Associated factors with learning constructions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specific words (types) that fill the open slots (here the verbs)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token frequency distribution of these types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type-to-construction contingencies (i.e. the degree of attraction of a type to construction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vice-</a:t>
            </a:r>
            <a:r>
              <a:rPr lang="en-US" dirty="0" smtClean="0"/>
              <a:t>versa)</a:t>
            </a:r>
            <a:endParaRPr lang="en-US" dirty="0"/>
          </a:p>
        </p:txBody>
      </p:sp>
      <p:pic>
        <p:nvPicPr>
          <p:cNvPr id="60420" name="Picture 5" descr="listening_speaking_and_literacy_3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2993" y="0"/>
            <a:ext cx="2381007" cy="134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" y="72618"/>
            <a:ext cx="7815507" cy="1269404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4556" dirty="0" smtClean="0">
                <a:ea typeface="ＭＳ Ｐゴシック" charset="-128"/>
                <a:cs typeface="ＭＳ Ｐゴシック" charset="-128"/>
              </a:rPr>
              <a:t>Learning meaning in language</a:t>
            </a:r>
            <a:r>
              <a:rPr lang="en-US" sz="32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en-US" sz="3200" dirty="0" smtClean="0">
                <a:ea typeface="ＭＳ Ｐゴシック" charset="-128"/>
                <a:cs typeface="ＭＳ Ｐゴシック" charset="-128"/>
              </a:rPr>
            </a:br>
            <a:r>
              <a:rPr lang="en-US" sz="3200" i="1" dirty="0" smtClean="0">
                <a:ea typeface="ＭＳ Ｐゴシック" charset="-128"/>
                <a:cs typeface="ＭＳ Ｐゴシック" charset="-128"/>
              </a:rPr>
              <a:t>Constructions </a:t>
            </a:r>
            <a:r>
              <a:rPr lang="en-US" sz="3200" i="1" dirty="0" smtClean="0">
                <a:ea typeface="ＭＳ Ｐゴシック" charset="-128"/>
                <a:cs typeface="ＭＳ Ｐゴシック" charset="-128"/>
              </a:rPr>
              <a:t>in </a:t>
            </a:r>
            <a:r>
              <a:rPr lang="en-US" sz="3200" i="1" dirty="0">
                <a:ea typeface="ＭＳ Ｐゴシック" charset="-128"/>
                <a:cs typeface="ＭＳ Ｐゴシック" charset="-128"/>
              </a:rPr>
              <a:t>language acquisition</a:t>
            </a:r>
            <a:r>
              <a:rPr lang="en-US" sz="32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3200" dirty="0">
                <a:ea typeface="ＭＳ Ｐゴシック" charset="-128"/>
                <a:cs typeface="ＭＳ Ｐゴシック" charset="-128"/>
              </a:rPr>
            </a:br>
            <a:endParaRPr lang="en-US" sz="32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690" y="5573632"/>
            <a:ext cx="1284368" cy="12843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423" y="1241012"/>
            <a:ext cx="8490175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b="1" dirty="0" smtClean="0">
                <a:solidFill>
                  <a:schemeClr val="accent4">
                    <a:lumMod val="75000"/>
                  </a:schemeClr>
                </a:solidFill>
              </a:rPr>
              <a:t>How are we able to learn what novel words mean? </a:t>
            </a:r>
            <a:endParaRPr lang="en-US" sz="31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511175" y="279401"/>
            <a:ext cx="8001000" cy="711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500" dirty="0" smtClean="0">
                <a:ea typeface="ＭＳ Ｐゴシック" charset="-128"/>
                <a:cs typeface="ＭＳ Ｐゴシック" charset="-128"/>
              </a:rPr>
              <a:t>Pilot Research Project</a:t>
            </a:r>
            <a:endParaRPr lang="en-US" sz="45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56B126-4E7C-7542-98DA-9E6CE05D21F6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9636" name="Rectangle 3"/>
          <p:cNvSpPr txBox="1">
            <a:spLocks noChangeArrowheads="1"/>
          </p:cNvSpPr>
          <p:nvPr/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charset="2"/>
              <a:buChar char="o"/>
            </a:pPr>
            <a:endParaRPr lang="en-US"/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charset="2"/>
              <a:buChar char="o"/>
            </a:pPr>
            <a:endParaRPr lang="en-US"/>
          </a:p>
        </p:txBody>
      </p:sp>
      <p:sp>
        <p:nvSpPr>
          <p:cNvPr id="69637" name="Content Placeholder 7"/>
          <p:cNvSpPr>
            <a:spLocks noGrp="1"/>
          </p:cNvSpPr>
          <p:nvPr>
            <p:ph idx="1"/>
          </p:nvPr>
        </p:nvSpPr>
        <p:spPr>
          <a:xfrm>
            <a:off x="317500" y="1143000"/>
            <a:ext cx="8229600" cy="5511800"/>
          </a:xfrm>
        </p:spPr>
        <p:txBody>
          <a:bodyPr>
            <a:normAutofit/>
          </a:bodyPr>
          <a:lstStyle/>
          <a:p>
            <a:pPr lvl="2" eaLnBrk="1" hangingPunct="1">
              <a:buFontTx/>
              <a:buNone/>
            </a:pPr>
            <a:endParaRPr lang="en-US" sz="18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Mine 100+ different Verb Argument Constructions (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VACs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) from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large corpus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For each examine resulting distribution in terms of: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</a:p>
          <a:p>
            <a:pPr marL="1090613" lvl="1" indent="-284163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Verb Types</a:t>
            </a:r>
            <a:endParaRPr lang="en-US" dirty="0" smtClean="0">
              <a:ea typeface="ＭＳ Ｐゴシック" charset="-128"/>
            </a:endParaRPr>
          </a:p>
          <a:p>
            <a:pPr marL="1090613" lvl="1" indent="-284163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Verb Frequency </a:t>
            </a:r>
            <a:r>
              <a:rPr lang="en-US" dirty="0">
                <a:ea typeface="ＭＳ Ｐゴシック" charset="-128"/>
              </a:rPr>
              <a:t>(</a:t>
            </a:r>
            <a:r>
              <a:rPr lang="en-US" dirty="0" err="1">
                <a:ea typeface="ＭＳ Ｐゴシック" charset="-128"/>
              </a:rPr>
              <a:t>Zipf</a:t>
            </a:r>
            <a:r>
              <a:rPr lang="en-US" dirty="0" smtClean="0">
                <a:ea typeface="ＭＳ Ｐゴシック" charset="-128"/>
              </a:rPr>
              <a:t>)</a:t>
            </a:r>
          </a:p>
          <a:p>
            <a:pPr marL="1090613" lvl="1" indent="-284163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Contingency</a:t>
            </a:r>
            <a:endParaRPr lang="en-US" dirty="0" smtClean="0">
              <a:ea typeface="ＭＳ Ｐゴシック" charset="-128"/>
            </a:endParaRPr>
          </a:p>
          <a:p>
            <a:pPr marL="1090613" lvl="1" indent="-284163">
              <a:lnSpc>
                <a:spcPct val="90000"/>
              </a:lnSpc>
            </a:pPr>
            <a:r>
              <a:rPr lang="en-US" dirty="0" smtClean="0">
                <a:ea typeface="ＭＳ Ｐゴシック" charset="-128"/>
              </a:rPr>
              <a:t>Semantics </a:t>
            </a:r>
            <a:r>
              <a:rPr lang="en-US" dirty="0" err="1" smtClean="0">
                <a:ea typeface="ＭＳ Ｐゴシック" charset="-128"/>
              </a:rPr>
              <a:t>prototypicality</a:t>
            </a:r>
            <a:r>
              <a:rPr lang="en-US" dirty="0" smtClean="0">
                <a:ea typeface="ＭＳ Ｐゴシック" charset="-128"/>
              </a:rPr>
              <a:t> of meaning &amp; radial structure</a:t>
            </a:r>
            <a:endParaRPr lang="en-US" dirty="0" smtClean="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sz="2571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9638" name="Picture 10" descr="Pajek/Wordnet3 grap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7538" y="0"/>
            <a:ext cx="9064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1181101" cy="104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lternate Process 34"/>
          <p:cNvSpPr/>
          <p:nvPr/>
        </p:nvSpPr>
        <p:spPr>
          <a:xfrm>
            <a:off x="630376" y="3273749"/>
            <a:ext cx="1937912" cy="652094"/>
          </a:xfrm>
          <a:prstGeom prst="flowChartAlternateProcess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511175" y="159873"/>
            <a:ext cx="8001000" cy="7112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charset="-128"/>
                <a:cs typeface="ＭＳ Ｐゴシック" charset="-128"/>
              </a:rPr>
              <a:t>Method &amp; System Components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56B126-4E7C-7542-98DA-9E6CE05D21F6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9636" name="Rectangle 3"/>
          <p:cNvSpPr txBox="1">
            <a:spLocks noChangeArrowheads="1"/>
          </p:cNvSpPr>
          <p:nvPr/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charset="2"/>
              <a:buChar char="o"/>
            </a:pPr>
            <a:endParaRPr lang="en-US"/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charset="2"/>
              <a:buChar char="o"/>
            </a:pPr>
            <a:endParaRPr lang="en-US"/>
          </a:p>
        </p:txBody>
      </p:sp>
      <p:pic>
        <p:nvPicPr>
          <p:cNvPr id="69638" name="Picture 10" descr="Pajek/Wordnet3 grap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7538" y="0"/>
            <a:ext cx="9064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0"/>
            <a:ext cx="1181101" cy="104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2166469" y="1558367"/>
            <a:ext cx="1592580" cy="1289248"/>
            <a:chOff x="1964166" y="2000053"/>
            <a:chExt cx="1592580" cy="1289248"/>
          </a:xfrm>
        </p:grpSpPr>
        <p:sp>
          <p:nvSpPr>
            <p:cNvPr id="15" name="Process 14"/>
            <p:cNvSpPr/>
            <p:nvPr/>
          </p:nvSpPr>
          <p:spPr>
            <a:xfrm>
              <a:off x="2106705" y="2000053"/>
              <a:ext cx="1299882" cy="1280459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964166" y="2088972"/>
              <a:ext cx="159258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POS </a:t>
              </a:r>
              <a:r>
                <a:rPr lang="en-US" b="1" dirty="0" smtClean="0"/>
                <a:t>tagging </a:t>
              </a:r>
              <a:br>
                <a:rPr lang="en-US" b="1" dirty="0" smtClean="0"/>
              </a:br>
              <a:r>
                <a:rPr lang="en-US" b="1" dirty="0" smtClean="0"/>
                <a:t>&amp;</a:t>
              </a:r>
            </a:p>
            <a:p>
              <a:pPr algn="ctr"/>
              <a:r>
                <a:rPr lang="en-US" b="1" dirty="0" smtClean="0"/>
                <a:t>Dependency Parsing</a:t>
              </a:r>
              <a:endParaRPr lang="en-US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16941" y="2787851"/>
            <a:ext cx="3805705" cy="1690132"/>
            <a:chOff x="3436469" y="2983753"/>
            <a:chExt cx="3805705" cy="169013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32300" y="2983753"/>
              <a:ext cx="2120900" cy="13208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436469" y="4304553"/>
              <a:ext cx="38057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/>
                <a:t>CouchDB</a:t>
              </a:r>
              <a:r>
                <a:rPr lang="en-US" b="1" dirty="0" smtClean="0"/>
                <a:t> document database</a:t>
              </a:r>
              <a:endParaRPr lang="en-US" b="1" dirty="0"/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1598705" y="2115017"/>
            <a:ext cx="627528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281192" y="4700673"/>
            <a:ext cx="1799816" cy="2030808"/>
            <a:chOff x="698797" y="4393764"/>
            <a:chExt cx="1799816" cy="2030808"/>
          </a:xfrm>
        </p:grpSpPr>
        <p:grpSp>
          <p:nvGrpSpPr>
            <p:cNvPr id="27" name="Group 26"/>
            <p:cNvGrpSpPr/>
            <p:nvPr/>
          </p:nvGrpSpPr>
          <p:grpSpPr>
            <a:xfrm>
              <a:off x="925324" y="4393764"/>
              <a:ext cx="1354462" cy="1403597"/>
              <a:chOff x="436115" y="4109261"/>
              <a:chExt cx="1354462" cy="1403597"/>
            </a:xfrm>
          </p:grpSpPr>
          <p:sp>
            <p:nvSpPr>
              <p:cNvPr id="25" name="Folded Corner 24"/>
              <p:cNvSpPr/>
              <p:nvPr/>
            </p:nvSpPr>
            <p:spPr>
              <a:xfrm>
                <a:off x="436115" y="4109261"/>
                <a:ext cx="1300909" cy="1403597"/>
              </a:xfrm>
              <a:prstGeom prst="foldedCorner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89668" y="4363882"/>
                <a:ext cx="130090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COBUILD Verb Patterns</a:t>
                </a:r>
                <a:endParaRPr lang="en-US" dirty="0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698797" y="5778241"/>
              <a:ext cx="17998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Construction Descriptions</a:t>
              </a:r>
              <a:endParaRPr lang="en-US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3367" y="1189035"/>
            <a:ext cx="1195574" cy="1658579"/>
            <a:chOff x="343367" y="1189035"/>
            <a:chExt cx="1195574" cy="1658579"/>
          </a:xfrm>
        </p:grpSpPr>
        <p:sp>
          <p:nvSpPr>
            <p:cNvPr id="10" name="Can 9"/>
            <p:cNvSpPr/>
            <p:nvPr/>
          </p:nvSpPr>
          <p:spPr>
            <a:xfrm>
              <a:off x="343367" y="1603189"/>
              <a:ext cx="1195574" cy="1244425"/>
            </a:xfrm>
            <a:prstGeom prst="ca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3131" y="1189035"/>
              <a:ext cx="1061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CORPUS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58308" y="1861020"/>
              <a:ext cx="113581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BNC 100 mill. words</a:t>
              </a:r>
              <a:endParaRPr lang="en-US" dirty="0"/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776" y="3289718"/>
            <a:ext cx="1937912" cy="652094"/>
          </a:xfrm>
          <a:prstGeom prst="rect">
            <a:avLst/>
          </a:prstGeom>
        </p:spPr>
      </p:pic>
      <p:cxnSp>
        <p:nvCxnSpPr>
          <p:cNvPr id="37" name="Straight Arrow Connector 36"/>
          <p:cNvCxnSpPr/>
          <p:nvPr/>
        </p:nvCxnSpPr>
        <p:spPr>
          <a:xfrm>
            <a:off x="2990378" y="3570942"/>
            <a:ext cx="1103506" cy="1494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1217148" y="4216962"/>
            <a:ext cx="494179" cy="1588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H="1">
            <a:off x="758616" y="3060816"/>
            <a:ext cx="324265" cy="1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90896" y="2489484"/>
            <a:ext cx="1076842" cy="818400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3759049" y="990600"/>
            <a:ext cx="1972086" cy="1067361"/>
            <a:chOff x="1964166" y="2000053"/>
            <a:chExt cx="1592580" cy="1280459"/>
          </a:xfrm>
        </p:grpSpPr>
        <p:sp>
          <p:nvSpPr>
            <p:cNvPr id="56" name="Process 55"/>
            <p:cNvSpPr/>
            <p:nvPr/>
          </p:nvSpPr>
          <p:spPr>
            <a:xfrm>
              <a:off x="2106705" y="2000053"/>
              <a:ext cx="1299882" cy="1280459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964166" y="2088973"/>
              <a:ext cx="1592580" cy="7753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/>
                <a:t>Word Sense Disambiguation</a:t>
              </a:r>
            </a:p>
          </p:txBody>
        </p:sp>
      </p:grpSp>
      <p:cxnSp>
        <p:nvCxnSpPr>
          <p:cNvPr id="58" name="Straight Arrow Connector 57"/>
          <p:cNvCxnSpPr/>
          <p:nvPr/>
        </p:nvCxnSpPr>
        <p:spPr>
          <a:xfrm rot="5400000">
            <a:off x="4343425" y="2396667"/>
            <a:ext cx="487033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417407" y="3401747"/>
            <a:ext cx="1444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Statistical analysis of distributions</a:t>
            </a:r>
            <a:endParaRPr lang="en-US" b="1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3032" y="5025767"/>
            <a:ext cx="2443256" cy="1705714"/>
          </a:xfrm>
          <a:prstGeom prst="rect">
            <a:avLst/>
          </a:prstGeom>
        </p:spPr>
      </p:pic>
      <p:cxnSp>
        <p:nvCxnSpPr>
          <p:cNvPr id="64" name="Straight Arrow Connector 63"/>
          <p:cNvCxnSpPr/>
          <p:nvPr/>
        </p:nvCxnSpPr>
        <p:spPr>
          <a:xfrm rot="5400000">
            <a:off x="5138994" y="4702113"/>
            <a:ext cx="504775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9899" y="4679264"/>
            <a:ext cx="1485900" cy="5207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545194" y="5232293"/>
            <a:ext cx="1444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Web application</a:t>
            </a:r>
            <a:endParaRPr lang="en-US" b="1" dirty="0"/>
          </a:p>
        </p:txBody>
      </p:sp>
      <p:cxnSp>
        <p:nvCxnSpPr>
          <p:cNvPr id="68" name="Straight Arrow Connector 67"/>
          <p:cNvCxnSpPr/>
          <p:nvPr/>
        </p:nvCxnSpPr>
        <p:spPr>
          <a:xfrm rot="10800000">
            <a:off x="6553202" y="3401747"/>
            <a:ext cx="937694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0147" y="6178995"/>
            <a:ext cx="3526118" cy="542480"/>
          </a:xfrm>
          <a:prstGeom prst="rect">
            <a:avLst/>
          </a:prstGeom>
        </p:spPr>
      </p:pic>
      <p:sp>
        <p:nvSpPr>
          <p:cNvPr id="76" name="Direct Access Storage 75"/>
          <p:cNvSpPr/>
          <p:nvPr/>
        </p:nvSpPr>
        <p:spPr>
          <a:xfrm>
            <a:off x="6252849" y="1227298"/>
            <a:ext cx="1554630" cy="720447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5590917" y="1601601"/>
            <a:ext cx="627528" cy="1588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252849" y="1383268"/>
            <a:ext cx="136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WordNet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417407" y="5215644"/>
            <a:ext cx="1444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Network Analysis &amp; Visualization</a:t>
            </a:r>
            <a:endParaRPr lang="en-US" b="1" dirty="0"/>
          </a:p>
        </p:txBody>
      </p:sp>
      <p:cxnSp>
        <p:nvCxnSpPr>
          <p:cNvPr id="84" name="Straight Arrow Connector 83"/>
          <p:cNvCxnSpPr/>
          <p:nvPr/>
        </p:nvCxnSpPr>
        <p:spPr>
          <a:xfrm rot="10800000">
            <a:off x="7122648" y="2115018"/>
            <a:ext cx="447165" cy="374467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 rot="5400000" flipH="1" flipV="1">
            <a:off x="6122844" y="2210621"/>
            <a:ext cx="525961" cy="334754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7871325" y="1278435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Semantic </a:t>
            </a:r>
            <a:br>
              <a:rPr lang="en-US" b="1" dirty="0" smtClean="0"/>
            </a:br>
            <a:r>
              <a:rPr lang="en-US" b="1" dirty="0" smtClean="0"/>
              <a:t>Dictionary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4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z="4000" u="sng" dirty="0">
                <a:ea typeface="ＭＳ Ｐゴシック" charset="-128"/>
                <a:cs typeface="ＭＳ Ｐゴシック" charset="-128"/>
              </a:rPr>
              <a:t>Results</a:t>
            </a:r>
            <a:r>
              <a:rPr lang="en-US" sz="4000" dirty="0">
                <a:ea typeface="ＭＳ Ｐゴシック" charset="-128"/>
                <a:cs typeface="ＭＳ Ｐゴシック" charset="-128"/>
              </a:rPr>
              <a:t>: V </a:t>
            </a:r>
            <a:r>
              <a:rPr lang="en-US" sz="4000" i="1" dirty="0">
                <a:ea typeface="ＭＳ Ｐゴシック" charset="-128"/>
                <a:cs typeface="ＭＳ Ｐゴシック" charset="-128"/>
              </a:rPr>
              <a:t>across</a:t>
            </a:r>
            <a:r>
              <a:rPr lang="en-US" sz="400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sz="4000" dirty="0" err="1">
                <a:ea typeface="ＭＳ Ｐゴシック" charset="-128"/>
                <a:cs typeface="ＭＳ Ｐゴシック" charset="-128"/>
              </a:rPr>
              <a:t>n</a:t>
            </a:r>
            <a:r>
              <a:rPr lang="en-US" sz="4000" dirty="0">
                <a:ea typeface="ＭＳ Ｐゴシック" charset="-128"/>
                <a:cs typeface="ＭＳ Ｐゴシック" charset="-128"/>
              </a:rPr>
              <a:t> distribution</a:t>
            </a:r>
          </a:p>
        </p:txBody>
      </p:sp>
      <p:graphicFrame>
        <p:nvGraphicFramePr>
          <p:cNvPr id="8350" name="Group 158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8229600" cy="4800605"/>
        </p:xfrm>
        <a:graphic>
          <a:graphicData uri="http://schemas.openxmlformats.org/drawingml/2006/table">
            <a:tbl>
              <a:tblPr/>
              <a:tblGrid>
                <a:gridCol w="1487488"/>
                <a:gridCol w="1400175"/>
                <a:gridCol w="1682750"/>
                <a:gridCol w="915987"/>
                <a:gridCol w="1998663"/>
                <a:gridCol w="744537"/>
              </a:tblGrid>
              <a:tr h="436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come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483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walk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203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cut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199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...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run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175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veer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4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spread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146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whirl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4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...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slice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4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shine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4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...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clamber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4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discharge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1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...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navigate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1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scythe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1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scroll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Times New Roman" pitchFamily="-109" charset="0"/>
                          <a:cs typeface="Times New Roman" pitchFamily="-109" charset="0"/>
                        </a:rPr>
                        <a:t>1</a:t>
                      </a: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7110" name="Picture 10" descr="Pajek/Wordnet3 graph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37538" y="0"/>
            <a:ext cx="90646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95794"/>
          </a:xfrm>
        </p:spPr>
        <p:txBody>
          <a:bodyPr/>
          <a:lstStyle/>
          <a:p>
            <a:pPr eaLnBrk="1" hangingPunct="1"/>
            <a:r>
              <a:rPr lang="en-US" dirty="0" err="1" smtClean="0">
                <a:ea typeface="ＭＳ Ｐゴシック" charset="-128"/>
                <a:cs typeface="ＭＳ Ｐゴシック" charset="-128"/>
              </a:rPr>
              <a:t>Zipfian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Distributions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err="1">
                <a:ea typeface="ＭＳ Ｐゴシック" charset="-128"/>
                <a:cs typeface="ＭＳ Ｐゴシック" charset="-128"/>
              </a:rPr>
              <a:t>Zipf’s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 law: in human 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language</a:t>
            </a:r>
          </a:p>
          <a:p>
            <a:pPr lvl="1"/>
            <a:r>
              <a:rPr lang="en-US" sz="2000" dirty="0" smtClean="0">
                <a:ea typeface="ＭＳ Ｐゴシック" charset="-128"/>
                <a:cs typeface="ＭＳ Ｐゴシック" charset="-128"/>
              </a:rPr>
              <a:t>the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frequency of words decreases as a power function of their rank in the frequency</a:t>
            </a:r>
            <a:endParaRPr lang="en-US" sz="2000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sz="2400" dirty="0" smtClean="0">
                <a:ea typeface="ＭＳ Ｐゴシック" charset="-128"/>
                <a:cs typeface="ＭＳ Ｐゴシック" charset="-128"/>
              </a:rPr>
              <a:t>Construction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grammar - Determinants of </a:t>
            </a:r>
            <a:r>
              <a:rPr lang="en-US" sz="2400" dirty="0" err="1">
                <a:ea typeface="ＭＳ Ｐゴシック" charset="-128"/>
                <a:cs typeface="ＭＳ Ｐゴシック" charset="-128"/>
              </a:rPr>
              <a:t>learnability</a:t>
            </a:r>
            <a:endParaRPr lang="en-US" sz="2400" dirty="0">
              <a:solidFill>
                <a:srgbClr val="FF9900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8068" name="Picture 8" descr="Zipfplots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877" y="3177990"/>
            <a:ext cx="82042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917_zip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608" y="0"/>
            <a:ext cx="850392" cy="1170432"/>
          </a:xfrm>
          <a:prstGeom prst="ellipse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534828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8763" y="1460500"/>
            <a:ext cx="2065337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24475" y="2709863"/>
            <a:ext cx="213042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62825" y="1452563"/>
            <a:ext cx="17811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83413" y="3617913"/>
            <a:ext cx="216058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08600" y="4772025"/>
            <a:ext cx="26035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TextBox 8"/>
          <p:cNvSpPr txBox="1">
            <a:spLocks noChangeArrowheads="1"/>
          </p:cNvSpPr>
          <p:nvPr/>
        </p:nvSpPr>
        <p:spPr bwMode="auto">
          <a:xfrm>
            <a:off x="5118100" y="189008"/>
            <a:ext cx="39243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Universals of</a:t>
            </a:r>
          </a:p>
          <a:p>
            <a:r>
              <a:rPr lang="en-US" sz="3600" dirty="0"/>
              <a:t>Complex Systems</a:t>
            </a:r>
          </a:p>
          <a:p>
            <a:endParaRPr lang="en-US" sz="3600" dirty="0"/>
          </a:p>
        </p:txBody>
      </p:sp>
      <p:pic>
        <p:nvPicPr>
          <p:cNvPr id="10" name="Picture 9" descr="1917_zipf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93608" y="0"/>
            <a:ext cx="850392" cy="1170432"/>
          </a:xfrm>
          <a:prstGeom prst="ellipse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7205" y="0"/>
            <a:ext cx="4252912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909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124200" cy="2316162"/>
          </a:xfrm>
          <a:noFill/>
        </p:spPr>
        <p:txBody>
          <a:bodyPr/>
          <a:lstStyle/>
          <a:p>
            <a:pPr algn="l" eaLnBrk="1" hangingPunct="1"/>
            <a:r>
              <a:rPr lang="en-US" sz="4000" u="sng" dirty="0">
                <a:ea typeface="ＭＳ Ｐゴシック" charset="-128"/>
                <a:cs typeface="ＭＳ Ｐゴシック" charset="-128"/>
              </a:rPr>
              <a:t>Results</a:t>
            </a:r>
            <a:r>
              <a:rPr lang="en-US" sz="4000" dirty="0">
                <a:ea typeface="ＭＳ Ｐゴシック" charset="-128"/>
                <a:cs typeface="ＭＳ Ｐゴシック" charset="-128"/>
              </a:rPr>
              <a:t>: </a:t>
            </a:r>
            <a:br>
              <a:rPr lang="en-US" sz="4000" dirty="0">
                <a:ea typeface="ＭＳ Ｐゴシック" charset="-128"/>
                <a:cs typeface="ＭＳ Ｐゴシック" charset="-128"/>
              </a:rPr>
            </a:br>
            <a:r>
              <a:rPr lang="en-US" sz="4000" dirty="0">
                <a:ea typeface="ＭＳ Ｐゴシック" charset="-128"/>
                <a:cs typeface="ＭＳ Ｐゴシック" charset="-128"/>
              </a:rPr>
              <a:t>V </a:t>
            </a:r>
            <a:r>
              <a:rPr lang="en-US" sz="4000" i="1" dirty="0">
                <a:ea typeface="ＭＳ Ｐゴシック" charset="-128"/>
                <a:cs typeface="ＭＳ Ｐゴシック" charset="-128"/>
              </a:rPr>
              <a:t>across</a:t>
            </a:r>
            <a:r>
              <a:rPr lang="en-US" sz="400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sz="4000" dirty="0" err="1">
                <a:ea typeface="ＭＳ Ｐゴシック" charset="-128"/>
                <a:cs typeface="ＭＳ Ｐゴシック" charset="-128"/>
              </a:rPr>
              <a:t>n</a:t>
            </a:r>
            <a:r>
              <a:rPr lang="en-US" sz="4000" dirty="0">
                <a:ea typeface="ＭＳ Ｐゴシック" charset="-128"/>
                <a:cs typeface="ＭＳ Ｐゴシック" charset="-128"/>
              </a:rPr>
              <a:t> distribution</a:t>
            </a:r>
          </a:p>
        </p:txBody>
      </p:sp>
      <p:graphicFrame>
        <p:nvGraphicFramePr>
          <p:cNvPr id="10293" name="Group 53"/>
          <p:cNvGraphicFramePr>
            <a:graphicFrameLocks noGrp="1"/>
          </p:cNvGraphicFramePr>
          <p:nvPr>
            <p:ph idx="1"/>
          </p:nvPr>
        </p:nvGraphicFramePr>
        <p:xfrm>
          <a:off x="500526" y="3352800"/>
          <a:ext cx="3200402" cy="1428376"/>
        </p:xfrm>
        <a:graphic>
          <a:graphicData uri="http://schemas.openxmlformats.org/drawingml/2006/table">
            <a:tbl>
              <a:tblPr/>
              <a:tblGrid>
                <a:gridCol w="1088233"/>
                <a:gridCol w="1083468"/>
                <a:gridCol w="1028701"/>
              </a:tblGrid>
              <a:tr h="71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Tokens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Types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TTR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4395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802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16.65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1318</TotalTime>
  <Words>839</Words>
  <Application>Microsoft Macintosh PowerPoint</Application>
  <PresentationFormat>On-screen Show (4:3)</PresentationFormat>
  <Paragraphs>246</Paragraphs>
  <Slides>18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Extracting an Inventory of English Verb Constructions from Language Corpora</vt:lpstr>
      <vt:lpstr>Learning meaning in language Constructions in language acquisition </vt:lpstr>
      <vt:lpstr>Learning meaning in language Constructions in language acquisition </vt:lpstr>
      <vt:lpstr>Pilot Research Project</vt:lpstr>
      <vt:lpstr>Method &amp; System Components</vt:lpstr>
      <vt:lpstr>Results: V across n distribution</vt:lpstr>
      <vt:lpstr>Zipfian Distributions</vt:lpstr>
      <vt:lpstr>Slide 8</vt:lpstr>
      <vt:lpstr>Results:  V across n distribution</vt:lpstr>
      <vt:lpstr>Results:  V Obj Obj distribution</vt:lpstr>
      <vt:lpstr>Selecting a set of characteristic verbs </vt:lpstr>
      <vt:lpstr>V across n</vt:lpstr>
      <vt:lpstr>Measuring semantic similarity</vt:lpstr>
      <vt:lpstr>WordNet Network Analysis</vt:lpstr>
      <vt:lpstr>Slide 15</vt:lpstr>
      <vt:lpstr>Slide 16</vt:lpstr>
      <vt:lpstr>Implications for learning (human &amp; machine!)</vt:lpstr>
      <vt:lpstr>Next steps</vt:lpstr>
    </vt:vector>
  </TitlesOfParts>
  <Company>University of Michigan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an Inventory of English Verb Constructions</dc:title>
  <dc:creator>Matthew O'Donnell</dc:creator>
  <cp:lastModifiedBy>Matthew O'Donnell</cp:lastModifiedBy>
  <cp:revision>10</cp:revision>
  <dcterms:created xsi:type="dcterms:W3CDTF">2010-04-22T18:55:34Z</dcterms:created>
  <dcterms:modified xsi:type="dcterms:W3CDTF">2010-04-22T22:17:15Z</dcterms:modified>
</cp:coreProperties>
</file>