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61" r:id="rId3"/>
    <p:sldId id="384" r:id="rId4"/>
    <p:sldId id="709" r:id="rId5"/>
    <p:sldId id="689" r:id="rId6"/>
    <p:sldId id="595" r:id="rId7"/>
    <p:sldId id="376" r:id="rId8"/>
    <p:sldId id="377" r:id="rId9"/>
    <p:sldId id="596" r:id="rId10"/>
    <p:sldId id="711" r:id="rId11"/>
    <p:sldId id="712" r:id="rId12"/>
    <p:sldId id="287" r:id="rId13"/>
    <p:sldId id="713" r:id="rId14"/>
    <p:sldId id="714" r:id="rId15"/>
    <p:sldId id="715" r:id="rId16"/>
    <p:sldId id="716" r:id="rId17"/>
    <p:sldId id="710" r:id="rId18"/>
    <p:sldId id="633" r:id="rId19"/>
    <p:sldId id="700" r:id="rId20"/>
    <p:sldId id="717" r:id="rId21"/>
    <p:sldId id="703" r:id="rId22"/>
    <p:sldId id="404" r:id="rId23"/>
    <p:sldId id="366" r:id="rId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C15"/>
    <a:srgbClr val="000000"/>
    <a:srgbClr val="385D8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7" autoAdjust="0"/>
    <p:restoredTop sz="84204" autoAdjust="0"/>
  </p:normalViewPr>
  <p:slideViewPr>
    <p:cSldViewPr>
      <p:cViewPr>
        <p:scale>
          <a:sx n="202" d="100"/>
          <a:sy n="202" d="100"/>
        </p:scale>
        <p:origin x="2340" y="2118"/>
      </p:cViewPr>
      <p:guideLst>
        <p:guide orient="horz" pos="2160"/>
        <p:guide pos="2880"/>
      </p:guideLst>
    </p:cSldViewPr>
  </p:slideViewPr>
  <p:outlineViewPr>
    <p:cViewPr>
      <p:scale>
        <a:sx n="33" d="100"/>
        <a:sy n="33" d="100"/>
      </p:scale>
      <p:origin x="0" y="1881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91750-A84F-497F-93C8-BCB1D2206184}" type="doc">
      <dgm:prSet loTypeId="urn:microsoft.com/office/officeart/2005/8/layout/process1" loCatId="process" qsTypeId="urn:microsoft.com/office/officeart/2005/8/quickstyle/simple1" qsCatId="simple" csTypeId="urn:microsoft.com/office/officeart/2005/8/colors/accent1_2" csCatId="accent1" phldr="1"/>
      <dgm:spPr/>
    </dgm:pt>
    <dgm:pt modelId="{1F1D372F-EDB0-4194-89BC-EE1F19D09EA8}">
      <dgm:prSet phldrT="[Text]"/>
      <dgm:spPr>
        <a:ln>
          <a:noFill/>
        </a:ln>
        <a:effectLst>
          <a:outerShdw blurRad="50800" dist="38100" dir="2700000" algn="tl" rotWithShape="0">
            <a:prstClr val="black">
              <a:alpha val="40000"/>
            </a:prstClr>
          </a:outerShdw>
        </a:effectLst>
      </dgm:spPr>
      <dgm:t>
        <a:bodyPr/>
        <a:lstStyle/>
        <a:p>
          <a:r>
            <a:rPr lang="en-US" dirty="0" smtClean="0"/>
            <a:t>O</a:t>
          </a:r>
          <a:r>
            <a:rPr lang="en-US" baseline="-25000" dirty="0" smtClean="0"/>
            <a:t>1</a:t>
          </a:r>
          <a:endParaRPr lang="en-US" baseline="-25000" dirty="0"/>
        </a:p>
      </dgm:t>
    </dgm:pt>
    <dgm:pt modelId="{8C8D97DE-24FB-4F70-A514-B78D1A7200C8}" type="parTrans" cxnId="{05B980D9-5676-4C66-8475-CEECA89BDCF7}">
      <dgm:prSet/>
      <dgm:spPr/>
      <dgm:t>
        <a:bodyPr/>
        <a:lstStyle/>
        <a:p>
          <a:endParaRPr lang="en-US"/>
        </a:p>
      </dgm:t>
    </dgm:pt>
    <dgm:pt modelId="{28CED8CC-D7D3-48CF-B60B-D0389DA59CB5}" type="sibTrans" cxnId="{05B980D9-5676-4C66-8475-CEECA89BDCF7}">
      <dgm:prSet/>
      <dgm:spPr>
        <a:solidFill>
          <a:schemeClr val="tx1"/>
        </a:solidFill>
      </dgm:spPr>
      <dgm:t>
        <a:bodyPr/>
        <a:lstStyle/>
        <a:p>
          <a:endParaRPr lang="en-US"/>
        </a:p>
      </dgm:t>
    </dgm:pt>
    <dgm:pt modelId="{F8361EDD-AEAE-4937-B940-3546626B07FA}">
      <dgm:prSet phldrT="[Text]"/>
      <dgm:spPr>
        <a:ln>
          <a:noFill/>
        </a:ln>
        <a:effectLst>
          <a:outerShdw blurRad="50800" dist="38100" dir="2700000" algn="tl" rotWithShape="0">
            <a:prstClr val="black">
              <a:alpha val="40000"/>
            </a:prstClr>
          </a:outerShdw>
        </a:effectLst>
      </dgm:spPr>
      <dgm:t>
        <a:bodyPr/>
        <a:lstStyle/>
        <a:p>
          <a:r>
            <a:rPr lang="en-US" dirty="0" smtClean="0"/>
            <a:t>O</a:t>
          </a:r>
          <a:r>
            <a:rPr lang="en-US" baseline="-25000" dirty="0" smtClean="0"/>
            <a:t>2</a:t>
          </a:r>
          <a:endParaRPr lang="en-US" baseline="-25000" dirty="0"/>
        </a:p>
      </dgm:t>
    </dgm:pt>
    <dgm:pt modelId="{CC4F5654-7111-4E36-8FE0-77B87770C3CE}" type="parTrans" cxnId="{D93292A7-0634-489E-9F97-05AB229D707A}">
      <dgm:prSet/>
      <dgm:spPr/>
      <dgm:t>
        <a:bodyPr/>
        <a:lstStyle/>
        <a:p>
          <a:endParaRPr lang="en-US"/>
        </a:p>
      </dgm:t>
    </dgm:pt>
    <dgm:pt modelId="{512C98D5-1497-4A55-8FEB-C00DCDA14657}" type="sibTrans" cxnId="{D93292A7-0634-489E-9F97-05AB229D707A}">
      <dgm:prSet/>
      <dgm:spPr>
        <a:solidFill>
          <a:schemeClr val="tx1"/>
        </a:solidFill>
      </dgm:spPr>
      <dgm:t>
        <a:bodyPr/>
        <a:lstStyle/>
        <a:p>
          <a:endParaRPr lang="en-US"/>
        </a:p>
      </dgm:t>
    </dgm:pt>
    <dgm:pt modelId="{EA542C57-7280-448A-AA44-32C102E7484B}">
      <dgm:prSet phldrT="[Text]"/>
      <dgm:spPr>
        <a:ln>
          <a:noFill/>
        </a:ln>
        <a:effectLst>
          <a:outerShdw blurRad="50800" dist="38100" dir="2700000" algn="tl" rotWithShape="0">
            <a:prstClr val="black">
              <a:alpha val="40000"/>
            </a:prstClr>
          </a:outerShdw>
        </a:effectLst>
      </dgm:spPr>
      <dgm:t>
        <a:bodyPr/>
        <a:lstStyle/>
        <a:p>
          <a:r>
            <a:rPr lang="en-US" dirty="0" smtClean="0"/>
            <a:t>O</a:t>
          </a:r>
          <a:r>
            <a:rPr lang="en-US" baseline="-25000" dirty="0" smtClean="0"/>
            <a:t>3</a:t>
          </a:r>
          <a:endParaRPr lang="en-US" dirty="0"/>
        </a:p>
      </dgm:t>
    </dgm:pt>
    <dgm:pt modelId="{9EB4C506-B8AE-46D9-BE78-D4ACD1729354}" type="parTrans" cxnId="{C79F9A90-9B0B-4742-AD1B-A8D354C775F9}">
      <dgm:prSet/>
      <dgm:spPr/>
      <dgm:t>
        <a:bodyPr/>
        <a:lstStyle/>
        <a:p>
          <a:endParaRPr lang="en-US"/>
        </a:p>
      </dgm:t>
    </dgm:pt>
    <dgm:pt modelId="{60FC2DE7-AB47-4E7B-88F7-05FA7AD2A6F1}" type="sibTrans" cxnId="{C79F9A90-9B0B-4742-AD1B-A8D354C775F9}">
      <dgm:prSet/>
      <dgm:spPr/>
      <dgm:t>
        <a:bodyPr/>
        <a:lstStyle/>
        <a:p>
          <a:endParaRPr lang="en-US"/>
        </a:p>
      </dgm:t>
    </dgm:pt>
    <dgm:pt modelId="{676E26B9-5402-4389-BBD4-88E244E27CB8}" type="pres">
      <dgm:prSet presAssocID="{B8191750-A84F-497F-93C8-BCB1D2206184}" presName="Name0" presStyleCnt="0">
        <dgm:presLayoutVars>
          <dgm:dir/>
          <dgm:resizeHandles val="exact"/>
        </dgm:presLayoutVars>
      </dgm:prSet>
      <dgm:spPr/>
    </dgm:pt>
    <dgm:pt modelId="{523F0640-46CA-40EB-A78A-8C1F77A5706F}" type="pres">
      <dgm:prSet presAssocID="{1F1D372F-EDB0-4194-89BC-EE1F19D09EA8}" presName="node" presStyleLbl="node1" presStyleIdx="0" presStyleCnt="3">
        <dgm:presLayoutVars>
          <dgm:bulletEnabled val="1"/>
        </dgm:presLayoutVars>
      </dgm:prSet>
      <dgm:spPr/>
      <dgm:t>
        <a:bodyPr/>
        <a:lstStyle/>
        <a:p>
          <a:endParaRPr lang="en-US"/>
        </a:p>
      </dgm:t>
    </dgm:pt>
    <dgm:pt modelId="{600F6B71-EF84-4DDC-9D1F-64C7089FB677}" type="pres">
      <dgm:prSet presAssocID="{28CED8CC-D7D3-48CF-B60B-D0389DA59CB5}" presName="sibTrans" presStyleLbl="sibTrans2D1" presStyleIdx="0" presStyleCnt="2"/>
      <dgm:spPr/>
      <dgm:t>
        <a:bodyPr/>
        <a:lstStyle/>
        <a:p>
          <a:endParaRPr lang="en-US"/>
        </a:p>
      </dgm:t>
    </dgm:pt>
    <dgm:pt modelId="{25BFAB8B-DC36-4C44-905B-7D4A66B5AD5A}" type="pres">
      <dgm:prSet presAssocID="{28CED8CC-D7D3-48CF-B60B-D0389DA59CB5}" presName="connectorText" presStyleLbl="sibTrans2D1" presStyleIdx="0" presStyleCnt="2"/>
      <dgm:spPr/>
      <dgm:t>
        <a:bodyPr/>
        <a:lstStyle/>
        <a:p>
          <a:endParaRPr lang="en-US"/>
        </a:p>
      </dgm:t>
    </dgm:pt>
    <dgm:pt modelId="{4692044F-8924-4D6F-AAFE-8CA0C2AD6339}" type="pres">
      <dgm:prSet presAssocID="{F8361EDD-AEAE-4937-B940-3546626B07FA}" presName="node" presStyleLbl="node1" presStyleIdx="1" presStyleCnt="3">
        <dgm:presLayoutVars>
          <dgm:bulletEnabled val="1"/>
        </dgm:presLayoutVars>
      </dgm:prSet>
      <dgm:spPr/>
      <dgm:t>
        <a:bodyPr/>
        <a:lstStyle/>
        <a:p>
          <a:endParaRPr lang="en-US"/>
        </a:p>
      </dgm:t>
    </dgm:pt>
    <dgm:pt modelId="{62E3D15F-5C11-431F-8AF5-E78E1200BAD4}" type="pres">
      <dgm:prSet presAssocID="{512C98D5-1497-4A55-8FEB-C00DCDA14657}" presName="sibTrans" presStyleLbl="sibTrans2D1" presStyleIdx="1" presStyleCnt="2"/>
      <dgm:spPr/>
      <dgm:t>
        <a:bodyPr/>
        <a:lstStyle/>
        <a:p>
          <a:endParaRPr lang="en-US"/>
        </a:p>
      </dgm:t>
    </dgm:pt>
    <dgm:pt modelId="{726D8EA4-515C-4E42-AD29-4ED50A9A9BBA}" type="pres">
      <dgm:prSet presAssocID="{512C98D5-1497-4A55-8FEB-C00DCDA14657}" presName="connectorText" presStyleLbl="sibTrans2D1" presStyleIdx="1" presStyleCnt="2"/>
      <dgm:spPr/>
      <dgm:t>
        <a:bodyPr/>
        <a:lstStyle/>
        <a:p>
          <a:endParaRPr lang="en-US"/>
        </a:p>
      </dgm:t>
    </dgm:pt>
    <dgm:pt modelId="{FBAC8DFF-0848-4726-9B0E-5D725CA8A2E1}" type="pres">
      <dgm:prSet presAssocID="{EA542C57-7280-448A-AA44-32C102E7484B}" presName="node" presStyleLbl="node1" presStyleIdx="2" presStyleCnt="3">
        <dgm:presLayoutVars>
          <dgm:bulletEnabled val="1"/>
        </dgm:presLayoutVars>
      </dgm:prSet>
      <dgm:spPr/>
      <dgm:t>
        <a:bodyPr/>
        <a:lstStyle/>
        <a:p>
          <a:endParaRPr lang="en-US"/>
        </a:p>
      </dgm:t>
    </dgm:pt>
  </dgm:ptLst>
  <dgm:cxnLst>
    <dgm:cxn modelId="{E02F55C5-1D94-4A4A-910A-53C7A6A6E6B2}" type="presOf" srcId="{B8191750-A84F-497F-93C8-BCB1D2206184}" destId="{676E26B9-5402-4389-BBD4-88E244E27CB8}" srcOrd="0" destOrd="0" presId="urn:microsoft.com/office/officeart/2005/8/layout/process1"/>
    <dgm:cxn modelId="{8CB02150-5967-4D3D-8624-4B970F786680}" type="presOf" srcId="{F8361EDD-AEAE-4937-B940-3546626B07FA}" destId="{4692044F-8924-4D6F-AAFE-8CA0C2AD6339}" srcOrd="0" destOrd="0" presId="urn:microsoft.com/office/officeart/2005/8/layout/process1"/>
    <dgm:cxn modelId="{C79F9A90-9B0B-4742-AD1B-A8D354C775F9}" srcId="{B8191750-A84F-497F-93C8-BCB1D2206184}" destId="{EA542C57-7280-448A-AA44-32C102E7484B}" srcOrd="2" destOrd="0" parTransId="{9EB4C506-B8AE-46D9-BE78-D4ACD1729354}" sibTransId="{60FC2DE7-AB47-4E7B-88F7-05FA7AD2A6F1}"/>
    <dgm:cxn modelId="{B0DA5618-B07F-4FE5-AB60-9F054252AB38}" type="presOf" srcId="{EA542C57-7280-448A-AA44-32C102E7484B}" destId="{FBAC8DFF-0848-4726-9B0E-5D725CA8A2E1}" srcOrd="0" destOrd="0" presId="urn:microsoft.com/office/officeart/2005/8/layout/process1"/>
    <dgm:cxn modelId="{98A605EB-D8ED-489A-A575-11FEBF8B9741}" type="presOf" srcId="{512C98D5-1497-4A55-8FEB-C00DCDA14657}" destId="{726D8EA4-515C-4E42-AD29-4ED50A9A9BBA}" srcOrd="1" destOrd="0" presId="urn:microsoft.com/office/officeart/2005/8/layout/process1"/>
    <dgm:cxn modelId="{43B29BF8-5F98-474F-80EC-2543582D7C2F}" type="presOf" srcId="{1F1D372F-EDB0-4194-89BC-EE1F19D09EA8}" destId="{523F0640-46CA-40EB-A78A-8C1F77A5706F}" srcOrd="0" destOrd="0" presId="urn:microsoft.com/office/officeart/2005/8/layout/process1"/>
    <dgm:cxn modelId="{397DAA37-1DCD-4E50-9F94-701EAB8BBC76}" type="presOf" srcId="{28CED8CC-D7D3-48CF-B60B-D0389DA59CB5}" destId="{600F6B71-EF84-4DDC-9D1F-64C7089FB677}" srcOrd="0" destOrd="0" presId="urn:microsoft.com/office/officeart/2005/8/layout/process1"/>
    <dgm:cxn modelId="{05B980D9-5676-4C66-8475-CEECA89BDCF7}" srcId="{B8191750-A84F-497F-93C8-BCB1D2206184}" destId="{1F1D372F-EDB0-4194-89BC-EE1F19D09EA8}" srcOrd="0" destOrd="0" parTransId="{8C8D97DE-24FB-4F70-A514-B78D1A7200C8}" sibTransId="{28CED8CC-D7D3-48CF-B60B-D0389DA59CB5}"/>
    <dgm:cxn modelId="{D93292A7-0634-489E-9F97-05AB229D707A}" srcId="{B8191750-A84F-497F-93C8-BCB1D2206184}" destId="{F8361EDD-AEAE-4937-B940-3546626B07FA}" srcOrd="1" destOrd="0" parTransId="{CC4F5654-7111-4E36-8FE0-77B87770C3CE}" sibTransId="{512C98D5-1497-4A55-8FEB-C00DCDA14657}"/>
    <dgm:cxn modelId="{AADF98E5-8880-4E58-A611-22674DE1B2FB}" type="presOf" srcId="{28CED8CC-D7D3-48CF-B60B-D0389DA59CB5}" destId="{25BFAB8B-DC36-4C44-905B-7D4A66B5AD5A}" srcOrd="1" destOrd="0" presId="urn:microsoft.com/office/officeart/2005/8/layout/process1"/>
    <dgm:cxn modelId="{2D092ED6-DDEA-4A3D-BB90-276EDCCF382A}" type="presOf" srcId="{512C98D5-1497-4A55-8FEB-C00DCDA14657}" destId="{62E3D15F-5C11-431F-8AF5-E78E1200BAD4}" srcOrd="0" destOrd="0" presId="urn:microsoft.com/office/officeart/2005/8/layout/process1"/>
    <dgm:cxn modelId="{7F7D2A0C-BD81-41BC-9079-A41BB86BB4F1}" type="presParOf" srcId="{676E26B9-5402-4389-BBD4-88E244E27CB8}" destId="{523F0640-46CA-40EB-A78A-8C1F77A5706F}" srcOrd="0" destOrd="0" presId="urn:microsoft.com/office/officeart/2005/8/layout/process1"/>
    <dgm:cxn modelId="{28E47FDE-8C6B-427A-A40F-6867E77EDA46}" type="presParOf" srcId="{676E26B9-5402-4389-BBD4-88E244E27CB8}" destId="{600F6B71-EF84-4DDC-9D1F-64C7089FB677}" srcOrd="1" destOrd="0" presId="urn:microsoft.com/office/officeart/2005/8/layout/process1"/>
    <dgm:cxn modelId="{64E8CFB1-21F7-4D5F-A174-354016F6725D}" type="presParOf" srcId="{600F6B71-EF84-4DDC-9D1F-64C7089FB677}" destId="{25BFAB8B-DC36-4C44-905B-7D4A66B5AD5A}" srcOrd="0" destOrd="0" presId="urn:microsoft.com/office/officeart/2005/8/layout/process1"/>
    <dgm:cxn modelId="{B963F833-231B-4B46-AB97-D505CD0278D7}" type="presParOf" srcId="{676E26B9-5402-4389-BBD4-88E244E27CB8}" destId="{4692044F-8924-4D6F-AAFE-8CA0C2AD6339}" srcOrd="2" destOrd="0" presId="urn:microsoft.com/office/officeart/2005/8/layout/process1"/>
    <dgm:cxn modelId="{35995265-F5E0-4C2C-8DA4-52B0BBF71857}" type="presParOf" srcId="{676E26B9-5402-4389-BBD4-88E244E27CB8}" destId="{62E3D15F-5C11-431F-8AF5-E78E1200BAD4}" srcOrd="3" destOrd="0" presId="urn:microsoft.com/office/officeart/2005/8/layout/process1"/>
    <dgm:cxn modelId="{75E8C295-B1E8-49D7-A3B2-691828EFB1B6}" type="presParOf" srcId="{62E3D15F-5C11-431F-8AF5-E78E1200BAD4}" destId="{726D8EA4-515C-4E42-AD29-4ED50A9A9BBA}" srcOrd="0" destOrd="0" presId="urn:microsoft.com/office/officeart/2005/8/layout/process1"/>
    <dgm:cxn modelId="{B7344E90-0223-4B4E-8512-726C17CC5D6B}" type="presParOf" srcId="{676E26B9-5402-4389-BBD4-88E244E27CB8}" destId="{FBAC8DFF-0848-4726-9B0E-5D725CA8A2E1}"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3F0640-46CA-40EB-A78A-8C1F77A5706F}">
      <dsp:nvSpPr>
        <dsp:cNvPr id="0" name=""/>
        <dsp:cNvSpPr/>
      </dsp:nvSpPr>
      <dsp:spPr>
        <a:xfrm>
          <a:off x="1138" y="257930"/>
          <a:ext cx="340295" cy="347739"/>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a:t>
          </a:r>
          <a:r>
            <a:rPr lang="en-US" sz="1500" kern="1200" baseline="-25000" dirty="0" smtClean="0"/>
            <a:t>1</a:t>
          </a:r>
          <a:endParaRPr lang="en-US" sz="1500" kern="1200" baseline="-25000" dirty="0"/>
        </a:p>
      </dsp:txBody>
      <dsp:txXfrm>
        <a:off x="1138" y="257930"/>
        <a:ext cx="340295" cy="347739"/>
      </dsp:txXfrm>
    </dsp:sp>
    <dsp:sp modelId="{600F6B71-EF84-4DDC-9D1F-64C7089FB677}">
      <dsp:nvSpPr>
        <dsp:cNvPr id="0" name=""/>
        <dsp:cNvSpPr/>
      </dsp:nvSpPr>
      <dsp:spPr>
        <a:xfrm>
          <a:off x="375463" y="389603"/>
          <a:ext cx="72142" cy="843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75463" y="389603"/>
        <a:ext cx="72142" cy="84393"/>
      </dsp:txXfrm>
    </dsp:sp>
    <dsp:sp modelId="{4692044F-8924-4D6F-AAFE-8CA0C2AD6339}">
      <dsp:nvSpPr>
        <dsp:cNvPr id="0" name=""/>
        <dsp:cNvSpPr/>
      </dsp:nvSpPr>
      <dsp:spPr>
        <a:xfrm>
          <a:off x="477552" y="257930"/>
          <a:ext cx="340295" cy="347739"/>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a:t>
          </a:r>
          <a:r>
            <a:rPr lang="en-US" sz="1500" kern="1200" baseline="-25000" dirty="0" smtClean="0"/>
            <a:t>2</a:t>
          </a:r>
          <a:endParaRPr lang="en-US" sz="1500" kern="1200" baseline="-25000" dirty="0"/>
        </a:p>
      </dsp:txBody>
      <dsp:txXfrm>
        <a:off x="477552" y="257930"/>
        <a:ext cx="340295" cy="347739"/>
      </dsp:txXfrm>
    </dsp:sp>
    <dsp:sp modelId="{62E3D15F-5C11-431F-8AF5-E78E1200BAD4}">
      <dsp:nvSpPr>
        <dsp:cNvPr id="0" name=""/>
        <dsp:cNvSpPr/>
      </dsp:nvSpPr>
      <dsp:spPr>
        <a:xfrm>
          <a:off x="851877" y="389603"/>
          <a:ext cx="72142" cy="843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51877" y="389603"/>
        <a:ext cx="72142" cy="84393"/>
      </dsp:txXfrm>
    </dsp:sp>
    <dsp:sp modelId="{FBAC8DFF-0848-4726-9B0E-5D725CA8A2E1}">
      <dsp:nvSpPr>
        <dsp:cNvPr id="0" name=""/>
        <dsp:cNvSpPr/>
      </dsp:nvSpPr>
      <dsp:spPr>
        <a:xfrm>
          <a:off x="953965" y="257930"/>
          <a:ext cx="340295" cy="347739"/>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a:t>
          </a:r>
          <a:r>
            <a:rPr lang="en-US" sz="1500" kern="1200" baseline="-25000" dirty="0" smtClean="0"/>
            <a:t>3</a:t>
          </a:r>
          <a:endParaRPr lang="en-US" sz="1500" kern="1200" dirty="0"/>
        </a:p>
      </dsp:txBody>
      <dsp:txXfrm>
        <a:off x="953965" y="257930"/>
        <a:ext cx="340295" cy="3477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27" tIns="46514" rIns="93027" bIns="4651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3027" tIns="46514" rIns="93027" bIns="46514" rtlCol="0"/>
          <a:lstStyle>
            <a:lvl1pPr algn="r" fontAlgn="auto">
              <a:spcBef>
                <a:spcPts val="0"/>
              </a:spcBef>
              <a:spcAft>
                <a:spcPts val="0"/>
              </a:spcAft>
              <a:defRPr sz="1300" smtClean="0">
                <a:latin typeface="+mn-lt"/>
                <a:cs typeface="+mn-cs"/>
              </a:defRPr>
            </a:lvl1pPr>
          </a:lstStyle>
          <a:p>
            <a:pPr>
              <a:defRPr/>
            </a:pPr>
            <a:fld id="{E2C6BC16-319E-4679-9292-2F8E0E747A4A}" type="datetimeFigureOut">
              <a:rPr lang="en-US"/>
              <a:pPr>
                <a:defRPr/>
              </a:pPr>
              <a:t>4/22/2010</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3027" tIns="46514" rIns="93027" bIns="46514"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3027" tIns="46514" rIns="93027" bIns="46514" rtlCol="0" anchor="b"/>
          <a:lstStyle>
            <a:lvl1pPr algn="r" fontAlgn="auto">
              <a:spcBef>
                <a:spcPts val="0"/>
              </a:spcBef>
              <a:spcAft>
                <a:spcPts val="0"/>
              </a:spcAft>
              <a:defRPr sz="1300" smtClean="0">
                <a:latin typeface="+mn-lt"/>
                <a:cs typeface="+mn-cs"/>
              </a:defRPr>
            </a:lvl1pPr>
          </a:lstStyle>
          <a:p>
            <a:pPr>
              <a:defRPr/>
            </a:pPr>
            <a:fld id="{349C2D37-C1E8-4C56-AF45-0C17A893A5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27" tIns="46514" rIns="93027" bIns="4651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27" tIns="46514" rIns="93027" bIns="46514" rtlCol="0"/>
          <a:lstStyle>
            <a:lvl1pPr algn="r" fontAlgn="auto">
              <a:spcBef>
                <a:spcPts val="0"/>
              </a:spcBef>
              <a:spcAft>
                <a:spcPts val="0"/>
              </a:spcAft>
              <a:defRPr sz="1300" smtClean="0">
                <a:latin typeface="+mn-lt"/>
                <a:cs typeface="+mn-cs"/>
              </a:defRPr>
            </a:lvl1pPr>
          </a:lstStyle>
          <a:p>
            <a:pPr>
              <a:defRPr/>
            </a:pPr>
            <a:fld id="{FD8350CE-5E6F-4C67-8DD3-87C5A92CDEA1}" type="datetimeFigureOut">
              <a:rPr lang="en-US"/>
              <a:pPr>
                <a:defRPr/>
              </a:pPr>
              <a:t>4/22/2010</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27" tIns="46514" rIns="93027" bIns="46514" rtlCol="0" anchor="ct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27" tIns="46514" rIns="93027" bIns="465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32125" cy="463550"/>
          </a:xfrm>
          <a:prstGeom prst="rect">
            <a:avLst/>
          </a:prstGeom>
        </p:spPr>
        <p:txBody>
          <a:bodyPr vert="horz" lIns="93027" tIns="46514" rIns="93027" bIns="4651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27" tIns="46514" rIns="93027" bIns="46514" rtlCol="0" anchor="b"/>
          <a:lstStyle>
            <a:lvl1pPr algn="r" fontAlgn="auto">
              <a:spcBef>
                <a:spcPts val="0"/>
              </a:spcBef>
              <a:spcAft>
                <a:spcPts val="0"/>
              </a:spcAft>
              <a:defRPr sz="1300" smtClean="0">
                <a:latin typeface="+mn-lt"/>
                <a:cs typeface="+mn-cs"/>
              </a:defRPr>
            </a:lvl1pPr>
          </a:lstStyle>
          <a:p>
            <a:pPr>
              <a:defRPr/>
            </a:pPr>
            <a:fld id="{CA7B2FFF-3009-4E88-800E-E5292402F9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Wouldn’t it be nicer to have</a:t>
            </a:r>
            <a:r>
              <a:rPr lang="en-US" baseline="0" dirty="0" smtClean="0"/>
              <a:t> a system that would have let us specify our information needs using the current data.  So we could select the current temperate and find out historical data, select the current traffic conditions and get historical ones and then combine them?</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it’s easier to show this before getting into the details so let me quickly pull up a demo.</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system is composed of X</a:t>
            </a:r>
          </a:p>
          <a:p>
            <a:endParaRPr lang="en-US" dirty="0" smtClean="0"/>
          </a:p>
          <a:p>
            <a:r>
              <a:rPr lang="en-US" dirty="0" smtClean="0"/>
              <a:t>Now let me just quickly cove</a:t>
            </a:r>
            <a:r>
              <a:rPr lang="en-US" baseline="0" dirty="0" smtClean="0"/>
              <a:t>r some details of Zoetrope’s construction and what it offers</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user may not always want to see every past instant of their selection so we provide a set of filters that define constraints on what gets extracted.  For example, on the left the user specified the keyword Iran and we see little blue bars above the slider that indicate where Iran stories are and only lets the slider move to those locations.  Users can also filter based on time, so if we only want to see bridge traffic at 6pm every day we can define a filter based on time.</a:t>
            </a:r>
            <a:endParaRPr lang="en-US" dirty="0"/>
          </a:p>
        </p:txBody>
      </p:sp>
      <p:sp>
        <p:nvSpPr>
          <p:cNvPr id="4" name="Slide Number Placeholder 3"/>
          <p:cNvSpPr>
            <a:spLocks noGrp="1"/>
          </p:cNvSpPr>
          <p:nvPr>
            <p:ph type="sldNum" sz="quarter" idx="10"/>
          </p:nvPr>
        </p:nvSpPr>
        <p:spPr/>
        <p:txBody>
          <a:bodyPr/>
          <a:lstStyle/>
          <a:p>
            <a:fld id="{8E32D50C-CD4A-4072-94B6-F35FD86596FB}"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Zoetrope offers three different lens types to select different</a:t>
            </a:r>
            <a:r>
              <a:rPr lang="en-US" baseline="0" dirty="0" smtClean="0"/>
              <a:t> kinds of information on the page.  The first is a visual lens which assumes that what you want to extract is visually stable.  So always at the same coordinate.</a:t>
            </a:r>
            <a:endParaRPr lang="en-US" dirty="0"/>
          </a:p>
        </p:txBody>
      </p:sp>
      <p:sp>
        <p:nvSpPr>
          <p:cNvPr id="4" name="Slide Number Placeholder 3"/>
          <p:cNvSpPr>
            <a:spLocks noGrp="1"/>
          </p:cNvSpPr>
          <p:nvPr>
            <p:ph type="sldNum" sz="quarter" idx="10"/>
          </p:nvPr>
        </p:nvSpPr>
        <p:spPr/>
        <p:txBody>
          <a:bodyPr/>
          <a:lstStyle/>
          <a:p>
            <a:fld id="{8E32D50C-CD4A-4072-94B6-F35FD86596F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with the different rates of development can be seen in this example.  We might have the </a:t>
            </a:r>
            <a:r>
              <a:rPr lang="en-US" baseline="0" dirty="0" err="1" smtClean="0"/>
              <a:t>french</a:t>
            </a:r>
            <a:r>
              <a:rPr lang="en-US" baseline="0" dirty="0" smtClean="0"/>
              <a:t> page for Emmanuelle </a:t>
            </a:r>
            <a:r>
              <a:rPr lang="en-US" baseline="0" dirty="0" err="1" smtClean="0"/>
              <a:t>Beart</a:t>
            </a:r>
            <a:r>
              <a:rPr lang="en-US" baseline="0" dirty="0" smtClean="0"/>
              <a:t>, a </a:t>
            </a:r>
            <a:r>
              <a:rPr lang="en-US" baseline="0" dirty="0" err="1" smtClean="0"/>
              <a:t>french</a:t>
            </a:r>
            <a:r>
              <a:rPr lang="en-US" baseline="0" dirty="0" smtClean="0"/>
              <a:t> actress which is updated fairly frequently, and the </a:t>
            </a:r>
            <a:r>
              <a:rPr lang="en-US" baseline="0" dirty="0" err="1" smtClean="0"/>
              <a:t>english</a:t>
            </a:r>
            <a:r>
              <a:rPr lang="en-US" baseline="0" dirty="0" smtClean="0"/>
              <a:t> page which is updated less frequently.  If a user were to visit at this time.  They would find factual differences between the two articles due to lags in updates.  So for example, the </a:t>
            </a:r>
            <a:r>
              <a:rPr lang="en-US" baseline="0" dirty="0" err="1" smtClean="0"/>
              <a:t>french</a:t>
            </a:r>
            <a:r>
              <a:rPr lang="en-US" baseline="0" dirty="0" smtClean="0"/>
              <a:t> page correctly notes that she had remarried and now has 2 children.</a:t>
            </a:r>
          </a:p>
          <a:p>
            <a:r>
              <a:rPr lang="en-US" baseline="0" dirty="0" smtClean="0"/>
              <a:t>Our idea is that one should be able to leverage the work in one language domain to update the other domains.</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7DDB65-B682-48C7-913C-11D5CBAFF9E2}"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we have is based</a:t>
            </a:r>
            <a:r>
              <a:rPr lang="en-US" baseline="0" dirty="0" smtClean="0"/>
              <a:t> on the following observations.  First, pages are revisited at different rates.  Pages themselves, for example, this blog, also change at different rates.  For example, we might have some static navigation content which changes rarely, and advertising and “latest post” information which changes quickly, and some more real content that changes somewhere in between.  One thing we might expect to find is that users will synchronize their revisitation behavior to the rate of the change rate of the content that they care about.  Using this we might very well be able to pull out the actual content of </a:t>
            </a:r>
            <a:r>
              <a:rPr lang="en-US" baseline="0" dirty="0" err="1" smtClean="0"/>
              <a:t>interst</a:t>
            </a:r>
            <a:r>
              <a:rPr lang="en-US" baseline="0" dirty="0" smtClean="0"/>
              <a:t> on the page.</a:t>
            </a:r>
          </a:p>
        </p:txBody>
      </p:sp>
      <p:sp>
        <p:nvSpPr>
          <p:cNvPr id="4" name="Slide Number Placeholder 3"/>
          <p:cNvSpPr>
            <a:spLocks noGrp="1"/>
          </p:cNvSpPr>
          <p:nvPr>
            <p:ph type="sldNum" sz="quarter" idx="10"/>
          </p:nvPr>
        </p:nvSpPr>
        <p:spPr/>
        <p:txBody>
          <a:bodyPr/>
          <a:lstStyle/>
          <a:p>
            <a:fld id="{A4AC0F12-1806-481A-9778-A60F1F0D7D2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if we calculate the frequency distribution for a given page based on the number of elements that are changing at every frequency, we can then take the revisitation curve and use that as a </a:t>
            </a:r>
            <a:r>
              <a:rPr lang="en-US" baseline="0" dirty="0" err="1" smtClean="0"/>
              <a:t>bandpass</a:t>
            </a:r>
            <a:r>
              <a:rPr lang="en-US" baseline="0" dirty="0" smtClean="0"/>
              <a:t> filter on the content so that elements that are changing faster or slower than the revisitation peak are hidden.</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Applying this idea</a:t>
            </a:r>
            <a:r>
              <a:rPr lang="en-US" baseline="0" dirty="0" smtClean="0"/>
              <a:t> to our sample pages we can see that the NY Times page now primarily displays highly dynamic information like stock prices and breaking news (and unfortunately some ads).  For </a:t>
            </a:r>
            <a:r>
              <a:rPr lang="en-US" baseline="0" dirty="0" err="1" smtClean="0"/>
              <a:t>costco</a:t>
            </a:r>
            <a:r>
              <a:rPr lang="en-US" baseline="0" dirty="0" smtClean="0"/>
              <a:t> all the rapidly changing ads vanish and we’re left primarily with navigation information and search.  And perhaps the nicest example is </a:t>
            </a:r>
            <a:r>
              <a:rPr lang="en-US" baseline="0" dirty="0" err="1" smtClean="0"/>
              <a:t>Woot</a:t>
            </a:r>
            <a:r>
              <a:rPr lang="en-US" baseline="0" dirty="0" smtClean="0"/>
              <a:t> where we block out all navigation information, fast changing ads and discussion and are left with just the main </a:t>
            </a:r>
            <a:r>
              <a:rPr lang="en-US" baseline="0" dirty="0" err="1" smtClean="0"/>
              <a:t>ad.</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can do this, it would have applications to things like mobile</a:t>
            </a:r>
            <a:r>
              <a:rPr lang="en-US" baseline="0" dirty="0" smtClean="0"/>
              <a:t> browsers where instead of showing a very large page on a small screen, we can just pick the content of interest.  Or in the case of a search engine where the snippet is generic, we might be able to provide one that is based on what users are actually going to care about.</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work through an example to see what the problem is</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Wouldn’t it be nicer to have</a:t>
            </a:r>
            <a:r>
              <a:rPr lang="en-US" baseline="0" dirty="0" smtClean="0"/>
              <a:t> a system that would have let us specify our information needs using the current data.  So we could select the current temperate and find out historical data, select the current traffic conditions and get historical ones and then combine them?</a:t>
            </a:r>
            <a:endParaRPr lang="en-US" dirty="0"/>
          </a:p>
        </p:txBody>
      </p:sp>
      <p:sp>
        <p:nvSpPr>
          <p:cNvPr id="4" name="Slide Number Placeholder 3"/>
          <p:cNvSpPr>
            <a:spLocks noGrp="1"/>
          </p:cNvSpPr>
          <p:nvPr>
            <p:ph type="sldNum" sz="quarter" idx="10"/>
          </p:nvPr>
        </p:nvSpPr>
        <p:spPr/>
        <p:txBody>
          <a:bodyPr/>
          <a:lstStyle/>
          <a:p>
            <a:pPr>
              <a:defRPr/>
            </a:pPr>
            <a:fld id="{CA7B2FFF-3009-4E88-800E-E5292402F9DA}"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990600"/>
            <a:ext cx="9144000" cy="586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0D496BF-A9F3-42AC-9253-3B4DCC6BC518}"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F60BB8-842A-4ACD-9F2D-BA3537B23CD2}" type="datetimeFigureOut">
              <a:rPr lang="en-US"/>
              <a:pPr>
                <a:defRPr/>
              </a:pPr>
              <a:t>4/22/2010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686754-CFE8-4F4C-B8E9-8520CBDB5478}" type="datetimeFigureOut">
              <a:rPr lang="en-US"/>
              <a:pPr>
                <a:defRPr/>
              </a:pPr>
              <a:t>4/22/2010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Rectangle 2"/>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CE349F9-55D2-4137-ABD7-E1C9F3390D64}" type="datetimeFigureOut">
              <a:rPr lang="en-US"/>
              <a:pPr>
                <a:defRPr/>
              </a:pPr>
              <a:t>4/22/2010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70BCE3-5298-4152-9B11-9E8692BF43D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AC4FEEB-8360-4AB7-A48D-FB2636970930}" type="datetimeFigureOut">
              <a:rPr lang="en-US"/>
              <a:pPr>
                <a:defRPr/>
              </a:pPr>
              <a:t>4/22/2010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3C21DA-0C1D-4948-BA60-B1167460C64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D76720-C50A-43A3-806A-1677E0D7B691}"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393C82-0E7E-4E4C-A1F2-31DCADBDAC2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E1E2A6-0381-4354-8CBD-5A764A4239F4}"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3E3B1E6-9644-404D-BD7B-E20076BEE71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26278F-227C-43DD-A5D7-D98BBC2EBFD8}"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3CF21B-405D-4DEC-9024-5E7347A1D6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447800"/>
            <a:ext cx="91440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9AB7DE-F0DF-44C6-A471-6249D2DB0D30}"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7C0C8A-EA2F-4279-B9D4-A7B9E6B2EA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1066800"/>
            <a:ext cx="9144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739999-8F7E-47DA-A6A9-952A69C2D94D}"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03E5DB-01AA-4D45-BA8E-D2AB49ABAA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C8DCD18-D623-47DA-8D41-1B15D96D1E07}"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893B39E-F81F-4E49-B231-06C9DA821334}" type="datetimeFigureOut">
              <a:rPr lang="en-US"/>
              <a:pPr>
                <a:defRPr/>
              </a:pPr>
              <a:t>4/22/2010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C06E43-21D5-4676-AF44-0C0F897ACF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381000" y="3048000"/>
            <a:ext cx="8229600" cy="1143000"/>
          </a:xfrm>
        </p:spPr>
        <p:txBody>
          <a:bodyPr/>
          <a:lstStyle>
            <a:lvl1pPr>
              <a:defRPr>
                <a:solidFill>
                  <a:schemeClr val="accent1">
                    <a:lumMod val="40000"/>
                    <a:lumOff val="60000"/>
                  </a:schemeClr>
                </a:solidFill>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893B39E-F81F-4E49-B231-06C9DA821334}" type="datetimeFigureOut">
              <a:rPr lang="en-US"/>
              <a:pPr>
                <a:defRPr/>
              </a:pPr>
              <a:t>4/22/2010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C06E43-21D5-4676-AF44-0C0F897ACF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0DF71-16DA-4975-B21C-FB6A59CA6912}"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447800"/>
            <a:ext cx="91440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12BF2A3-3101-4750-B605-A778DF94EC42}" type="datetimeFigureOut">
              <a:rPr lang="en-US"/>
              <a:pPr>
                <a:defRPr/>
              </a:pPr>
              <a:t>4/22/2010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3972E1-914D-4B51-9A01-D0F8E9C972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D1F06AB-5C40-4D19-A0BA-1D15C5B20E00}" type="datetimeFigureOut">
              <a:rPr lang="en-US"/>
              <a:pPr>
                <a:defRPr/>
              </a:pPr>
              <a:t>4/22/2010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6D518A-0416-45E6-B0C3-F5A6A50EB8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userDrawn="1"/>
        </p:nvSpPr>
        <p:spPr>
          <a:xfrm>
            <a:off x="0" y="434340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7672F856-DCC9-4355-B0D2-41074DB778F7}" type="datetimeFigureOut">
              <a:rPr lang="en-US"/>
              <a:pPr>
                <a:defRPr/>
              </a:pPr>
              <a:t>4/22/2010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4" r:id="rId6"/>
    <p:sldLayoutId id="2147483678" r:id="rId7"/>
    <p:sldLayoutId id="2147483686" r:id="rId8"/>
    <p:sldLayoutId id="2147483687" r:id="rId9"/>
    <p:sldLayoutId id="2147483679" r:id="rId10"/>
    <p:sldLayoutId id="2147483680" r:id="rId11"/>
    <p:sldLayoutId id="2147483688" r:id="rId12"/>
    <p:sldLayoutId id="2147483689" r:id="rId13"/>
    <p:sldLayoutId id="2147483690" r:id="rId14"/>
    <p:sldLayoutId id="2147483691" r:id="rId15"/>
    <p:sldLayoutId id="2147483692" r:id="rId16"/>
    <p:sldLayoutId id="2147483693" r:id="rId17"/>
  </p:sldLayoutIdLst>
  <p:timing>
    <p:tnLst>
      <p:par>
        <p:cTn id="1" dur="indefinite" restart="never" nodeType="tmRoot"/>
      </p:par>
    </p:tnLst>
  </p:timing>
  <p:txStyles>
    <p:titleStyle>
      <a:lvl1pPr algn="l" rtl="0" fontAlgn="base">
        <a:spcBef>
          <a:spcPct val="0"/>
        </a:spcBef>
        <a:spcAft>
          <a:spcPct val="0"/>
        </a:spcAft>
        <a:defRPr sz="4400" kern="1200">
          <a:solidFill>
            <a:schemeClr val="bg1"/>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localhost\Users\presentation\Desktop\presentations\jobtalk\movie.mov"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8915400" cy="1828800"/>
          </a:xfrm>
        </p:spPr>
        <p:txBody>
          <a:bodyPr rtlCol="0">
            <a:normAutofit/>
          </a:bodyPr>
          <a:lstStyle/>
          <a:p>
            <a:pPr fontAlgn="auto">
              <a:spcAft>
                <a:spcPts val="0"/>
              </a:spcAft>
              <a:defRPr/>
            </a:pPr>
            <a:r>
              <a:rPr lang="en-US" cap="small" dirty="0" smtClean="0"/>
              <a:t/>
            </a:r>
            <a:br>
              <a:rPr lang="en-US" cap="small" dirty="0" smtClean="0"/>
            </a:br>
            <a:r>
              <a:rPr lang="en-US" cap="small" dirty="0" smtClean="0"/>
              <a:t>Temporal-Informatics Research</a:t>
            </a:r>
            <a:endParaRPr lang="en-US" sz="3200" cap="small" dirty="0"/>
          </a:p>
        </p:txBody>
      </p:sp>
      <p:sp>
        <p:nvSpPr>
          <p:cNvPr id="3" name="Subtitle 2"/>
          <p:cNvSpPr>
            <a:spLocks noGrp="1"/>
          </p:cNvSpPr>
          <p:nvPr>
            <p:ph type="body" idx="1"/>
          </p:nvPr>
        </p:nvSpPr>
        <p:spPr>
          <a:xfrm>
            <a:off x="228600" y="5181600"/>
            <a:ext cx="5257800" cy="1500188"/>
          </a:xfrm>
        </p:spPr>
        <p:txBody>
          <a:bodyPr rtlCol="0">
            <a:normAutofit fontScale="92500" lnSpcReduction="10000"/>
          </a:bodyPr>
          <a:lstStyle/>
          <a:p>
            <a:pPr fontAlgn="auto">
              <a:spcAft>
                <a:spcPts val="0"/>
              </a:spcAft>
              <a:buFont typeface="Arial" pitchFamily="34" charset="0"/>
              <a:buNone/>
              <a:defRPr/>
            </a:pPr>
            <a:r>
              <a:rPr lang="en-US" sz="3200" b="1" dirty="0" smtClean="0">
                <a:solidFill>
                  <a:schemeClr val="accent3">
                    <a:lumMod val="20000"/>
                    <a:lumOff val="80000"/>
                  </a:schemeClr>
                </a:solidFill>
              </a:rPr>
              <a:t>Eytan Adar</a:t>
            </a:r>
          </a:p>
          <a:p>
            <a:pPr fontAlgn="auto">
              <a:spcAft>
                <a:spcPts val="0"/>
              </a:spcAft>
              <a:buFont typeface="Arial" pitchFamily="34" charset="0"/>
              <a:buNone/>
              <a:defRPr/>
            </a:pPr>
            <a:r>
              <a:rPr lang="en-US" dirty="0" smtClean="0">
                <a:solidFill>
                  <a:schemeClr val="accent3">
                    <a:lumMod val="20000"/>
                    <a:lumOff val="80000"/>
                  </a:schemeClr>
                </a:solidFill>
              </a:rPr>
              <a:t>University of Michigan, School of Information and Computer Science &amp; Engineering</a:t>
            </a:r>
          </a:p>
          <a:p>
            <a:pPr fontAlgn="auto">
              <a:spcAft>
                <a:spcPts val="0"/>
              </a:spcAft>
              <a:buFont typeface="Arial" pitchFamily="34" charset="0"/>
              <a:buNone/>
              <a:defRPr/>
            </a:pPr>
            <a:r>
              <a:rPr lang="en-US" dirty="0" smtClean="0">
                <a:solidFill>
                  <a:schemeClr val="accent3">
                    <a:lumMod val="20000"/>
                    <a:lumOff val="80000"/>
                  </a:schemeClr>
                </a:solidFill>
              </a:rPr>
              <a:t>April </a:t>
            </a:r>
            <a:r>
              <a:rPr lang="en-US" dirty="0" smtClean="0">
                <a:solidFill>
                  <a:schemeClr val="accent3">
                    <a:lumMod val="20000"/>
                    <a:lumOff val="80000"/>
                  </a:schemeClr>
                </a:solidFill>
              </a:rPr>
              <a:t>23, </a:t>
            </a:r>
            <a:r>
              <a:rPr lang="en-US" dirty="0" smtClean="0">
                <a:solidFill>
                  <a:schemeClr val="accent3">
                    <a:lumMod val="20000"/>
                    <a:lumOff val="80000"/>
                  </a:schemeClr>
                </a:solidFill>
              </a:rPr>
              <a:t>2010</a:t>
            </a:r>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04800" y="685800"/>
            <a:ext cx="10515600" cy="1295400"/>
          </a:xfrm>
        </p:spPr>
        <p:txBody>
          <a:bodyPr/>
          <a:lstStyle/>
          <a:p>
            <a:pPr>
              <a:buFont typeface="Arial" charset="0"/>
              <a:buNone/>
            </a:pPr>
            <a:r>
              <a:rPr lang="en-US" sz="4400" smtClean="0">
                <a:solidFill>
                  <a:srgbClr val="FFC000"/>
                </a:solidFill>
              </a:rPr>
              <a:t>What is the relationship between </a:t>
            </a:r>
          </a:p>
          <a:p>
            <a:pPr>
              <a:buFont typeface="Arial" charset="0"/>
              <a:buNone/>
            </a:pPr>
            <a:r>
              <a:rPr lang="en-US" sz="4400" smtClean="0">
                <a:solidFill>
                  <a:srgbClr val="FFC000"/>
                </a:solidFill>
              </a:rPr>
              <a:t>traffic and temperature in Seattle?</a:t>
            </a:r>
          </a:p>
        </p:txBody>
      </p:sp>
      <p:pic>
        <p:nvPicPr>
          <p:cNvPr id="2050" name="Picture 2"/>
          <p:cNvPicPr>
            <a:picLocks noChangeAspect="1" noChangeArrowheads="1"/>
          </p:cNvPicPr>
          <p:nvPr/>
        </p:nvPicPr>
        <p:blipFill>
          <a:blip r:embed="rId3" cstate="print"/>
          <a:srcRect/>
          <a:stretch>
            <a:fillRect/>
          </a:stretch>
        </p:blipFill>
        <p:spPr bwMode="auto">
          <a:xfrm>
            <a:off x="838200" y="3962400"/>
            <a:ext cx="7391400" cy="914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524000" y="2209800"/>
            <a:ext cx="6777038" cy="43402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371600" y="2209800"/>
            <a:ext cx="6429375" cy="3995738"/>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1219200" y="3276600"/>
            <a:ext cx="7142163" cy="2114550"/>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1828800" y="2209800"/>
            <a:ext cx="5013325" cy="45872400"/>
          </a:xfrm>
          <a:prstGeom prst="rect">
            <a:avLst/>
          </a:prstGeom>
          <a:noFill/>
          <a:ln w="9525">
            <a:noFill/>
            <a:miter lim="800000"/>
            <a:headEnd/>
            <a:tailEnd/>
          </a:ln>
        </p:spPr>
      </p:pic>
      <p:pic>
        <p:nvPicPr>
          <p:cNvPr id="2057" name="Picture 9"/>
          <p:cNvPicPr>
            <a:picLocks noChangeAspect="1" noChangeArrowheads="1"/>
          </p:cNvPicPr>
          <p:nvPr/>
        </p:nvPicPr>
        <p:blipFill>
          <a:blip r:embed="rId8" cstate="print"/>
          <a:srcRect/>
          <a:stretch>
            <a:fillRect/>
          </a:stretch>
        </p:blipFill>
        <p:spPr bwMode="auto">
          <a:xfrm>
            <a:off x="914400" y="4038600"/>
            <a:ext cx="7696200" cy="847725"/>
          </a:xfrm>
          <a:prstGeom prst="rect">
            <a:avLst/>
          </a:prstGeom>
          <a:noFill/>
          <a:ln w="9525">
            <a:noFill/>
            <a:miter lim="800000"/>
            <a:headEnd/>
            <a:tailEnd/>
          </a:ln>
        </p:spPr>
      </p:pic>
      <p:sp>
        <p:nvSpPr>
          <p:cNvPr id="13" name="TextBox 12"/>
          <p:cNvSpPr txBox="1">
            <a:spLocks noChangeArrowheads="1"/>
          </p:cNvSpPr>
          <p:nvPr/>
        </p:nvSpPr>
        <p:spPr bwMode="auto">
          <a:xfrm>
            <a:off x="2514600" y="5334000"/>
            <a:ext cx="5867400" cy="1200150"/>
          </a:xfrm>
          <a:prstGeom prst="rect">
            <a:avLst/>
          </a:prstGeom>
          <a:noFill/>
          <a:ln w="9525">
            <a:noFill/>
            <a:miter lim="800000"/>
            <a:headEnd/>
            <a:tailEnd/>
          </a:ln>
        </p:spPr>
        <p:txBody>
          <a:bodyPr>
            <a:spAutoFit/>
          </a:bodyPr>
          <a:lstStyle/>
          <a:p>
            <a:r>
              <a:rPr lang="en-US" sz="7200">
                <a:solidFill>
                  <a:schemeClr val="bg1"/>
                </a:solidFill>
                <a:latin typeface="Calibri" pitchFamily="34" charset="0"/>
              </a:rPr>
              <a:t>Now what?</a:t>
            </a:r>
          </a:p>
        </p:txBody>
      </p:sp>
      <p:sp>
        <p:nvSpPr>
          <p:cNvPr id="14" name="TextBox 13"/>
          <p:cNvSpPr txBox="1">
            <a:spLocks noChangeArrowheads="1"/>
          </p:cNvSpPr>
          <p:nvPr/>
        </p:nvSpPr>
        <p:spPr bwMode="auto">
          <a:xfrm>
            <a:off x="1524000" y="2743200"/>
            <a:ext cx="5867400" cy="3416300"/>
          </a:xfrm>
          <a:prstGeom prst="rect">
            <a:avLst/>
          </a:prstGeom>
          <a:noFill/>
          <a:ln w="9525">
            <a:noFill/>
            <a:miter lim="800000"/>
            <a:headEnd/>
            <a:tailEnd/>
          </a:ln>
        </p:spPr>
        <p:txBody>
          <a:bodyPr>
            <a:spAutoFit/>
          </a:bodyPr>
          <a:lstStyle/>
          <a:p>
            <a:r>
              <a:rPr lang="en-US" sz="7200">
                <a:solidFill>
                  <a:schemeClr val="bg1"/>
                </a:solidFill>
                <a:latin typeface="Calibri" pitchFamily="34" charset="0"/>
              </a:rPr>
              <a:t>Manually collect, page by page</a:t>
            </a:r>
          </a:p>
        </p:txBody>
      </p:sp>
      <p:pic>
        <p:nvPicPr>
          <p:cNvPr id="1026" name="Picture 2"/>
          <p:cNvPicPr>
            <a:picLocks noChangeAspect="1" noChangeArrowheads="1"/>
          </p:cNvPicPr>
          <p:nvPr/>
        </p:nvPicPr>
        <p:blipFill>
          <a:blip r:embed="rId9" cstate="print"/>
          <a:srcRect/>
          <a:stretch>
            <a:fillRect/>
          </a:stretch>
        </p:blipFill>
        <p:spPr bwMode="auto">
          <a:xfrm>
            <a:off x="1828800" y="2743200"/>
            <a:ext cx="51054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0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0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05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1.38889E-6 -1.13731E-6 L 1.38889E-6 -4.28294 " pathEditMode="relative" rAng="0" ptsTypes="AA">
                                      <p:cBhvr>
                                        <p:cTn id="34" dur="5000" fill="hold"/>
                                        <p:tgtEl>
                                          <p:spTgt spid="2056"/>
                                        </p:tgtEl>
                                        <p:attrNameLst>
                                          <p:attrName>ppt_x</p:attrName>
                                          <p:attrName>ppt_y</p:attrName>
                                        </p:attrNameLst>
                                      </p:cBhvr>
                                      <p:rCtr x="0" y="-2141"/>
                                    </p:animMotion>
                                  </p:childTnLst>
                                </p:cTn>
                              </p:par>
                              <p:par>
                                <p:cTn id="35" presetID="10" presetClass="exit" presetSubtype="0" fill="hold" nodeType="withEffect">
                                  <p:stCondLst>
                                    <p:cond delay="3100"/>
                                  </p:stCondLst>
                                  <p:childTnLst>
                                    <p:animEffect transition="out" filter="fade">
                                      <p:cBhvr>
                                        <p:cTn id="36" dur="2800"/>
                                        <p:tgtEl>
                                          <p:spTgt spid="2056"/>
                                        </p:tgtEl>
                                      </p:cBhvr>
                                    </p:animEffect>
                                    <p:set>
                                      <p:cBhvr>
                                        <p:cTn id="37" dur="1" fill="hold">
                                          <p:stCondLst>
                                            <p:cond delay="2799"/>
                                          </p:stCondLst>
                                        </p:cTn>
                                        <p:tgtEl>
                                          <p:spTgt spid="20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57"/>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5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2057"/>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cstate="print"/>
          <a:srcRect/>
          <a:stretch>
            <a:fillRect/>
          </a:stretch>
        </p:blipFill>
        <p:spPr bwMode="auto">
          <a:xfrm>
            <a:off x="381000" y="2362200"/>
            <a:ext cx="5791200" cy="3709988"/>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a:stretch>
            <a:fillRect/>
          </a:stretch>
        </p:blipFill>
        <p:spPr bwMode="auto">
          <a:xfrm>
            <a:off x="2133600" y="4572000"/>
            <a:ext cx="5105400" cy="2286000"/>
          </a:xfrm>
          <a:prstGeom prst="rect">
            <a:avLst/>
          </a:prstGeom>
          <a:noFill/>
          <a:ln w="9525">
            <a:noFill/>
            <a:miter lim="800000"/>
            <a:headEnd/>
            <a:tailEnd/>
          </a:ln>
        </p:spPr>
      </p:pic>
      <p:sp>
        <p:nvSpPr>
          <p:cNvPr id="51204" name="Content Placeholder 2"/>
          <p:cNvSpPr>
            <a:spLocks noGrp="1"/>
          </p:cNvSpPr>
          <p:nvPr>
            <p:ph idx="1"/>
          </p:nvPr>
        </p:nvSpPr>
        <p:spPr>
          <a:xfrm>
            <a:off x="304800" y="685800"/>
            <a:ext cx="10515600" cy="1295400"/>
          </a:xfrm>
        </p:spPr>
        <p:txBody>
          <a:bodyPr/>
          <a:lstStyle/>
          <a:p>
            <a:pPr>
              <a:buFont typeface="Arial" charset="0"/>
              <a:buNone/>
            </a:pPr>
            <a:r>
              <a:rPr lang="en-US" sz="4400" smtClean="0">
                <a:solidFill>
                  <a:srgbClr val="FFC000"/>
                </a:solidFill>
              </a:rPr>
              <a:t>traffic and temperature in Seattle?</a:t>
            </a:r>
          </a:p>
          <a:p>
            <a:pPr>
              <a:buFont typeface="Arial" charset="0"/>
              <a:buNone/>
            </a:pPr>
            <a:r>
              <a:rPr lang="en-US" sz="4400" smtClean="0">
                <a:solidFill>
                  <a:srgbClr val="FFC000"/>
                </a:solidFill>
              </a:rPr>
              <a:t>an alternative…</a:t>
            </a:r>
          </a:p>
        </p:txBody>
      </p:sp>
      <p:sp>
        <p:nvSpPr>
          <p:cNvPr id="16" name="Rectangle 15"/>
          <p:cNvSpPr/>
          <p:nvPr/>
        </p:nvSpPr>
        <p:spPr>
          <a:xfrm>
            <a:off x="3657600" y="3962400"/>
            <a:ext cx="685800" cy="533400"/>
          </a:xfrm>
          <a:prstGeom prst="rect">
            <a:avLst/>
          </a:prstGeom>
          <a:noFill/>
          <a:ln w="762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5791200" y="5562600"/>
            <a:ext cx="685800" cy="381000"/>
          </a:xfrm>
          <a:prstGeom prst="rect">
            <a:avLst/>
          </a:prstGeom>
          <a:noFill/>
          <a:ln w="762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Up Arrow 17"/>
          <p:cNvSpPr/>
          <p:nvPr/>
        </p:nvSpPr>
        <p:spPr>
          <a:xfrm rot="4108316">
            <a:off x="5377656" y="2286794"/>
            <a:ext cx="284163" cy="2581275"/>
          </a:xfrm>
          <a:prstGeom prst="upArrow">
            <a:avLst>
              <a:gd name="adj1" fmla="val 50000"/>
              <a:gd name="adj2" fmla="val 12997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Up Arrow 18"/>
          <p:cNvSpPr/>
          <p:nvPr/>
        </p:nvSpPr>
        <p:spPr>
          <a:xfrm rot="2927815">
            <a:off x="6595269" y="4169569"/>
            <a:ext cx="271462" cy="1651000"/>
          </a:xfrm>
          <a:prstGeom prst="upArrow">
            <a:avLst>
              <a:gd name="adj1" fmla="val 50000"/>
              <a:gd name="adj2" fmla="val 12997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33"/>
          <p:cNvGrpSpPr>
            <a:grpSpLocks/>
          </p:cNvGrpSpPr>
          <p:nvPr/>
        </p:nvGrpSpPr>
        <p:grpSpPr bwMode="auto">
          <a:xfrm>
            <a:off x="6781800" y="2362200"/>
            <a:ext cx="1676400" cy="1208088"/>
            <a:chOff x="6781800" y="2362200"/>
            <a:chExt cx="1676400" cy="1207532"/>
          </a:xfrm>
        </p:grpSpPr>
        <p:cxnSp>
          <p:nvCxnSpPr>
            <p:cNvPr id="21" name="Straight Arrow Connector 20"/>
            <p:cNvCxnSpPr/>
            <p:nvPr/>
          </p:nvCxnSpPr>
          <p:spPr>
            <a:xfrm rot="5400000" flipH="1" flipV="1">
              <a:off x="6286728" y="2857272"/>
              <a:ext cx="9901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81800" y="3352344"/>
              <a:ext cx="1447800" cy="1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232" name="TextBox 25"/>
            <p:cNvSpPr txBox="1">
              <a:spLocks noChangeArrowheads="1"/>
            </p:cNvSpPr>
            <p:nvPr/>
          </p:nvSpPr>
          <p:spPr bwMode="auto">
            <a:xfrm>
              <a:off x="8153400" y="3200400"/>
              <a:ext cx="304800"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a:t>
              </a:r>
            </a:p>
          </p:txBody>
        </p:sp>
        <p:sp>
          <p:nvSpPr>
            <p:cNvPr id="29" name="Freeform 28"/>
            <p:cNvSpPr/>
            <p:nvPr/>
          </p:nvSpPr>
          <p:spPr>
            <a:xfrm>
              <a:off x="6858000" y="2743025"/>
              <a:ext cx="1295400" cy="355436"/>
            </a:xfrm>
            <a:custGeom>
              <a:avLst/>
              <a:gdLst>
                <a:gd name="connsiteX0" fmla="*/ 0 w 1495168"/>
                <a:gd name="connsiteY0" fmla="*/ 507657 h 507657"/>
                <a:gd name="connsiteX1" fmla="*/ 296563 w 1495168"/>
                <a:gd name="connsiteY1" fmla="*/ 161668 h 507657"/>
                <a:gd name="connsiteX2" fmla="*/ 722871 w 1495168"/>
                <a:gd name="connsiteY2" fmla="*/ 204916 h 507657"/>
                <a:gd name="connsiteX3" fmla="*/ 994719 w 1495168"/>
                <a:gd name="connsiteY3" fmla="*/ 19565 h 507657"/>
                <a:gd name="connsiteX4" fmla="*/ 1303638 w 1495168"/>
                <a:gd name="connsiteY4" fmla="*/ 322306 h 507657"/>
                <a:gd name="connsiteX5" fmla="*/ 1495168 w 1495168"/>
                <a:gd name="connsiteY5" fmla="*/ 223452 h 50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168" h="507657">
                  <a:moveTo>
                    <a:pt x="0" y="507657"/>
                  </a:moveTo>
                  <a:cubicBezTo>
                    <a:pt x="88042" y="359891"/>
                    <a:pt x="176085" y="212125"/>
                    <a:pt x="296563" y="161668"/>
                  </a:cubicBezTo>
                  <a:cubicBezTo>
                    <a:pt x="417041" y="111211"/>
                    <a:pt x="606512" y="228600"/>
                    <a:pt x="722871" y="204916"/>
                  </a:cubicBezTo>
                  <a:cubicBezTo>
                    <a:pt x="839230" y="181232"/>
                    <a:pt x="897925" y="0"/>
                    <a:pt x="994719" y="19565"/>
                  </a:cubicBezTo>
                  <a:cubicBezTo>
                    <a:pt x="1091513" y="39130"/>
                    <a:pt x="1220230" y="288325"/>
                    <a:pt x="1303638" y="322306"/>
                  </a:cubicBezTo>
                  <a:cubicBezTo>
                    <a:pt x="1387046" y="356287"/>
                    <a:pt x="1437503" y="265671"/>
                    <a:pt x="1495168" y="223452"/>
                  </a:cubicBez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 name="Group 35"/>
          <p:cNvGrpSpPr>
            <a:grpSpLocks/>
          </p:cNvGrpSpPr>
          <p:nvPr/>
        </p:nvGrpSpPr>
        <p:grpSpPr bwMode="auto">
          <a:xfrm>
            <a:off x="7467600" y="3505200"/>
            <a:ext cx="1676400" cy="1208088"/>
            <a:chOff x="8915400" y="3276600"/>
            <a:chExt cx="1676400" cy="1207532"/>
          </a:xfrm>
        </p:grpSpPr>
        <p:cxnSp>
          <p:nvCxnSpPr>
            <p:cNvPr id="30" name="Straight Arrow Connector 29"/>
            <p:cNvCxnSpPr/>
            <p:nvPr/>
          </p:nvCxnSpPr>
          <p:spPr>
            <a:xfrm rot="5400000" flipH="1" flipV="1">
              <a:off x="8420328" y="3771672"/>
              <a:ext cx="9901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915400" y="4266744"/>
              <a:ext cx="1447800" cy="1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228" name="TextBox 31"/>
            <p:cNvSpPr txBox="1">
              <a:spLocks noChangeArrowheads="1"/>
            </p:cNvSpPr>
            <p:nvPr/>
          </p:nvSpPr>
          <p:spPr bwMode="auto">
            <a:xfrm>
              <a:off x="10287000" y="4114800"/>
              <a:ext cx="304800"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a:t>
              </a:r>
            </a:p>
          </p:txBody>
        </p:sp>
        <p:sp>
          <p:nvSpPr>
            <p:cNvPr id="35" name="Freeform 34"/>
            <p:cNvSpPr/>
            <p:nvPr/>
          </p:nvSpPr>
          <p:spPr>
            <a:xfrm>
              <a:off x="9051925" y="3725656"/>
              <a:ext cx="1235075" cy="379237"/>
            </a:xfrm>
            <a:custGeom>
              <a:avLst/>
              <a:gdLst>
                <a:gd name="connsiteX0" fmla="*/ 0 w 1235676"/>
                <a:gd name="connsiteY0" fmla="*/ 0 h 379970"/>
                <a:gd name="connsiteX1" fmla="*/ 61784 w 1235676"/>
                <a:gd name="connsiteY1" fmla="*/ 308919 h 379970"/>
                <a:gd name="connsiteX2" fmla="*/ 265671 w 1235676"/>
                <a:gd name="connsiteY2" fmla="*/ 302741 h 379970"/>
                <a:gd name="connsiteX3" fmla="*/ 518984 w 1235676"/>
                <a:gd name="connsiteY3" fmla="*/ 43249 h 379970"/>
                <a:gd name="connsiteX4" fmla="*/ 747584 w 1235676"/>
                <a:gd name="connsiteY4" fmla="*/ 185352 h 379970"/>
                <a:gd name="connsiteX5" fmla="*/ 840260 w 1235676"/>
                <a:gd name="connsiteY5" fmla="*/ 358346 h 379970"/>
                <a:gd name="connsiteX6" fmla="*/ 1050325 w 1235676"/>
                <a:gd name="connsiteY6" fmla="*/ 315097 h 379970"/>
                <a:gd name="connsiteX7" fmla="*/ 1235676 w 1235676"/>
                <a:gd name="connsiteY7" fmla="*/ 105033 h 37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676" h="379970">
                  <a:moveTo>
                    <a:pt x="0" y="0"/>
                  </a:moveTo>
                  <a:cubicBezTo>
                    <a:pt x="8753" y="129231"/>
                    <a:pt x="17506" y="258462"/>
                    <a:pt x="61784" y="308919"/>
                  </a:cubicBezTo>
                  <a:cubicBezTo>
                    <a:pt x="106062" y="359376"/>
                    <a:pt x="189471" y="347019"/>
                    <a:pt x="265671" y="302741"/>
                  </a:cubicBezTo>
                  <a:cubicBezTo>
                    <a:pt x="341871" y="258463"/>
                    <a:pt x="438665" y="62814"/>
                    <a:pt x="518984" y="43249"/>
                  </a:cubicBezTo>
                  <a:cubicBezTo>
                    <a:pt x="599303" y="23684"/>
                    <a:pt x="694038" y="132836"/>
                    <a:pt x="747584" y="185352"/>
                  </a:cubicBezTo>
                  <a:cubicBezTo>
                    <a:pt x="801130" y="237868"/>
                    <a:pt x="789803" y="336722"/>
                    <a:pt x="840260" y="358346"/>
                  </a:cubicBezTo>
                  <a:cubicBezTo>
                    <a:pt x="890717" y="379970"/>
                    <a:pt x="984422" y="357316"/>
                    <a:pt x="1050325" y="315097"/>
                  </a:cubicBezTo>
                  <a:cubicBezTo>
                    <a:pt x="1116228" y="272878"/>
                    <a:pt x="1175952" y="188955"/>
                    <a:pt x="1235676" y="105033"/>
                  </a:cubicBezTo>
                </a:path>
              </a:pathLst>
            </a:cu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4" name="Group 47"/>
          <p:cNvGrpSpPr>
            <a:grpSpLocks/>
          </p:cNvGrpSpPr>
          <p:nvPr/>
        </p:nvGrpSpPr>
        <p:grpSpPr bwMode="auto">
          <a:xfrm>
            <a:off x="6781800" y="2640013"/>
            <a:ext cx="2292350" cy="1703387"/>
            <a:chOff x="6553200" y="2438400"/>
            <a:chExt cx="2444235" cy="1817132"/>
          </a:xfrm>
        </p:grpSpPr>
        <p:cxnSp>
          <p:nvCxnSpPr>
            <p:cNvPr id="38" name="Straight Arrow Connector 37"/>
            <p:cNvCxnSpPr/>
            <p:nvPr/>
          </p:nvCxnSpPr>
          <p:spPr>
            <a:xfrm rot="5400000" flipH="1" flipV="1">
              <a:off x="6129675" y="3166608"/>
              <a:ext cx="1458109" cy="16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57883" y="3898203"/>
              <a:ext cx="2134474" cy="16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flipV="1">
              <a:off x="7025459" y="2714441"/>
              <a:ext cx="1646981" cy="1000863"/>
            </a:xfrm>
            <a:custGeom>
              <a:avLst/>
              <a:gdLst>
                <a:gd name="connsiteX0" fmla="*/ 0 w 1118287"/>
                <a:gd name="connsiteY0" fmla="*/ 679621 h 679621"/>
                <a:gd name="connsiteX1" fmla="*/ 253314 w 1118287"/>
                <a:gd name="connsiteY1" fmla="*/ 488092 h 679621"/>
                <a:gd name="connsiteX2" fmla="*/ 488092 w 1118287"/>
                <a:gd name="connsiteY2" fmla="*/ 494270 h 679621"/>
                <a:gd name="connsiteX3" fmla="*/ 772298 w 1118287"/>
                <a:gd name="connsiteY3" fmla="*/ 284205 h 679621"/>
                <a:gd name="connsiteX4" fmla="*/ 1118287 w 1118287"/>
                <a:gd name="connsiteY4" fmla="*/ 0 h 67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87" h="679621">
                  <a:moveTo>
                    <a:pt x="0" y="679621"/>
                  </a:moveTo>
                  <a:cubicBezTo>
                    <a:pt x="85982" y="599302"/>
                    <a:pt x="171965" y="518984"/>
                    <a:pt x="253314" y="488092"/>
                  </a:cubicBezTo>
                  <a:cubicBezTo>
                    <a:pt x="334663" y="457200"/>
                    <a:pt x="401595" y="528251"/>
                    <a:pt x="488092" y="494270"/>
                  </a:cubicBezTo>
                  <a:cubicBezTo>
                    <a:pt x="574589" y="460289"/>
                    <a:pt x="667266" y="366583"/>
                    <a:pt x="772298" y="284205"/>
                  </a:cubicBezTo>
                  <a:cubicBezTo>
                    <a:pt x="877330" y="201827"/>
                    <a:pt x="997808" y="100913"/>
                    <a:pt x="1118287"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1224" name="TextBox 45"/>
            <p:cNvSpPr txBox="1">
              <a:spLocks noChangeArrowheads="1"/>
            </p:cNvSpPr>
            <p:nvPr/>
          </p:nvSpPr>
          <p:spPr bwMode="auto">
            <a:xfrm rot="5400000">
              <a:off x="6356865" y="3091934"/>
              <a:ext cx="762001"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Temp</a:t>
              </a:r>
            </a:p>
          </p:txBody>
        </p:sp>
        <p:sp>
          <p:nvSpPr>
            <p:cNvPr id="51225" name="TextBox 46"/>
            <p:cNvSpPr txBox="1">
              <a:spLocks noChangeArrowheads="1"/>
            </p:cNvSpPr>
            <p:nvPr/>
          </p:nvSpPr>
          <p:spPr bwMode="auto">
            <a:xfrm>
              <a:off x="7620000" y="3886200"/>
              <a:ext cx="1377435"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Travel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cstate="print"/>
          <a:srcRect/>
          <a:stretch>
            <a:fillRect/>
          </a:stretch>
        </p:blipFill>
        <p:spPr bwMode="auto">
          <a:xfrm>
            <a:off x="381000" y="2362200"/>
            <a:ext cx="5791200" cy="3709988"/>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a:stretch>
            <a:fillRect/>
          </a:stretch>
        </p:blipFill>
        <p:spPr bwMode="auto">
          <a:xfrm>
            <a:off x="2133600" y="4572000"/>
            <a:ext cx="5105400" cy="2286000"/>
          </a:xfrm>
          <a:prstGeom prst="rect">
            <a:avLst/>
          </a:prstGeom>
          <a:noFill/>
          <a:ln w="9525">
            <a:noFill/>
            <a:miter lim="800000"/>
            <a:headEnd/>
            <a:tailEnd/>
          </a:ln>
        </p:spPr>
      </p:pic>
      <p:sp>
        <p:nvSpPr>
          <p:cNvPr id="51204" name="Content Placeholder 2"/>
          <p:cNvSpPr>
            <a:spLocks noGrp="1"/>
          </p:cNvSpPr>
          <p:nvPr>
            <p:ph idx="1"/>
          </p:nvPr>
        </p:nvSpPr>
        <p:spPr>
          <a:xfrm>
            <a:off x="304800" y="685800"/>
            <a:ext cx="10515600" cy="1295400"/>
          </a:xfrm>
        </p:spPr>
        <p:txBody>
          <a:bodyPr/>
          <a:lstStyle/>
          <a:p>
            <a:pPr>
              <a:buFont typeface="Arial" charset="0"/>
              <a:buNone/>
            </a:pPr>
            <a:r>
              <a:rPr lang="en-US" sz="4400" dirty="0" smtClean="0">
                <a:solidFill>
                  <a:srgbClr val="FFC000"/>
                </a:solidFill>
              </a:rPr>
              <a:t>Traffic </a:t>
            </a:r>
            <a:r>
              <a:rPr lang="en-US" sz="4400" dirty="0" smtClean="0">
                <a:solidFill>
                  <a:srgbClr val="FFC000"/>
                </a:solidFill>
              </a:rPr>
              <a:t>and temperature in Seattle</a:t>
            </a:r>
            <a:r>
              <a:rPr lang="en-US" sz="4400" dirty="0" smtClean="0">
                <a:solidFill>
                  <a:srgbClr val="FFC000"/>
                </a:solidFill>
              </a:rPr>
              <a:t>?</a:t>
            </a:r>
            <a:endParaRPr lang="en-US" sz="4400" dirty="0" smtClean="0">
              <a:solidFill>
                <a:srgbClr val="FFC000"/>
              </a:solidFill>
            </a:endParaRPr>
          </a:p>
        </p:txBody>
      </p:sp>
      <p:sp>
        <p:nvSpPr>
          <p:cNvPr id="16" name="Rectangle 15"/>
          <p:cNvSpPr/>
          <p:nvPr/>
        </p:nvSpPr>
        <p:spPr>
          <a:xfrm>
            <a:off x="3657600" y="3962400"/>
            <a:ext cx="685800" cy="533400"/>
          </a:xfrm>
          <a:prstGeom prst="rect">
            <a:avLst/>
          </a:prstGeom>
          <a:noFill/>
          <a:ln w="762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5791200" y="5562600"/>
            <a:ext cx="685800" cy="381000"/>
          </a:xfrm>
          <a:prstGeom prst="rect">
            <a:avLst/>
          </a:prstGeom>
          <a:noFill/>
          <a:ln w="762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Up Arrow 17"/>
          <p:cNvSpPr/>
          <p:nvPr/>
        </p:nvSpPr>
        <p:spPr>
          <a:xfrm rot="4108316">
            <a:off x="5377656" y="2286794"/>
            <a:ext cx="284163" cy="2581275"/>
          </a:xfrm>
          <a:prstGeom prst="upArrow">
            <a:avLst>
              <a:gd name="adj1" fmla="val 50000"/>
              <a:gd name="adj2" fmla="val 12997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Up Arrow 18"/>
          <p:cNvSpPr/>
          <p:nvPr/>
        </p:nvSpPr>
        <p:spPr>
          <a:xfrm rot="2927815">
            <a:off x="6595269" y="4169569"/>
            <a:ext cx="271462" cy="1651000"/>
          </a:xfrm>
          <a:prstGeom prst="upArrow">
            <a:avLst>
              <a:gd name="adj1" fmla="val 50000"/>
              <a:gd name="adj2" fmla="val 12997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33"/>
          <p:cNvGrpSpPr>
            <a:grpSpLocks/>
          </p:cNvGrpSpPr>
          <p:nvPr/>
        </p:nvGrpSpPr>
        <p:grpSpPr bwMode="auto">
          <a:xfrm>
            <a:off x="6781800" y="2362200"/>
            <a:ext cx="1676400" cy="1208088"/>
            <a:chOff x="6781800" y="2362200"/>
            <a:chExt cx="1676400" cy="1207532"/>
          </a:xfrm>
        </p:grpSpPr>
        <p:cxnSp>
          <p:nvCxnSpPr>
            <p:cNvPr id="21" name="Straight Arrow Connector 20"/>
            <p:cNvCxnSpPr/>
            <p:nvPr/>
          </p:nvCxnSpPr>
          <p:spPr>
            <a:xfrm rot="5400000" flipH="1" flipV="1">
              <a:off x="6286728" y="2857272"/>
              <a:ext cx="9901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81800" y="3352344"/>
              <a:ext cx="1447800" cy="1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232" name="TextBox 25"/>
            <p:cNvSpPr txBox="1">
              <a:spLocks noChangeArrowheads="1"/>
            </p:cNvSpPr>
            <p:nvPr/>
          </p:nvSpPr>
          <p:spPr bwMode="auto">
            <a:xfrm>
              <a:off x="8153400" y="3200400"/>
              <a:ext cx="304800"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a:t>
              </a:r>
            </a:p>
          </p:txBody>
        </p:sp>
        <p:sp>
          <p:nvSpPr>
            <p:cNvPr id="29" name="Freeform 28"/>
            <p:cNvSpPr/>
            <p:nvPr/>
          </p:nvSpPr>
          <p:spPr>
            <a:xfrm>
              <a:off x="6858000" y="2743025"/>
              <a:ext cx="1295400" cy="355436"/>
            </a:xfrm>
            <a:custGeom>
              <a:avLst/>
              <a:gdLst>
                <a:gd name="connsiteX0" fmla="*/ 0 w 1495168"/>
                <a:gd name="connsiteY0" fmla="*/ 507657 h 507657"/>
                <a:gd name="connsiteX1" fmla="*/ 296563 w 1495168"/>
                <a:gd name="connsiteY1" fmla="*/ 161668 h 507657"/>
                <a:gd name="connsiteX2" fmla="*/ 722871 w 1495168"/>
                <a:gd name="connsiteY2" fmla="*/ 204916 h 507657"/>
                <a:gd name="connsiteX3" fmla="*/ 994719 w 1495168"/>
                <a:gd name="connsiteY3" fmla="*/ 19565 h 507657"/>
                <a:gd name="connsiteX4" fmla="*/ 1303638 w 1495168"/>
                <a:gd name="connsiteY4" fmla="*/ 322306 h 507657"/>
                <a:gd name="connsiteX5" fmla="*/ 1495168 w 1495168"/>
                <a:gd name="connsiteY5" fmla="*/ 223452 h 50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168" h="507657">
                  <a:moveTo>
                    <a:pt x="0" y="507657"/>
                  </a:moveTo>
                  <a:cubicBezTo>
                    <a:pt x="88042" y="359891"/>
                    <a:pt x="176085" y="212125"/>
                    <a:pt x="296563" y="161668"/>
                  </a:cubicBezTo>
                  <a:cubicBezTo>
                    <a:pt x="417041" y="111211"/>
                    <a:pt x="606512" y="228600"/>
                    <a:pt x="722871" y="204916"/>
                  </a:cubicBezTo>
                  <a:cubicBezTo>
                    <a:pt x="839230" y="181232"/>
                    <a:pt x="897925" y="0"/>
                    <a:pt x="994719" y="19565"/>
                  </a:cubicBezTo>
                  <a:cubicBezTo>
                    <a:pt x="1091513" y="39130"/>
                    <a:pt x="1220230" y="288325"/>
                    <a:pt x="1303638" y="322306"/>
                  </a:cubicBezTo>
                  <a:cubicBezTo>
                    <a:pt x="1387046" y="356287"/>
                    <a:pt x="1437503" y="265671"/>
                    <a:pt x="1495168" y="223452"/>
                  </a:cubicBez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4" name="Group 35"/>
          <p:cNvGrpSpPr>
            <a:grpSpLocks/>
          </p:cNvGrpSpPr>
          <p:nvPr/>
        </p:nvGrpSpPr>
        <p:grpSpPr bwMode="auto">
          <a:xfrm>
            <a:off x="7467600" y="3505200"/>
            <a:ext cx="1676400" cy="1208088"/>
            <a:chOff x="8915400" y="3276600"/>
            <a:chExt cx="1676400" cy="1207532"/>
          </a:xfrm>
        </p:grpSpPr>
        <p:cxnSp>
          <p:nvCxnSpPr>
            <p:cNvPr id="30" name="Straight Arrow Connector 29"/>
            <p:cNvCxnSpPr/>
            <p:nvPr/>
          </p:nvCxnSpPr>
          <p:spPr>
            <a:xfrm rot="5400000" flipH="1" flipV="1">
              <a:off x="8420328" y="3771672"/>
              <a:ext cx="9901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915400" y="4266744"/>
              <a:ext cx="1447800" cy="1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228" name="TextBox 31"/>
            <p:cNvSpPr txBox="1">
              <a:spLocks noChangeArrowheads="1"/>
            </p:cNvSpPr>
            <p:nvPr/>
          </p:nvSpPr>
          <p:spPr bwMode="auto">
            <a:xfrm>
              <a:off x="10287000" y="4114800"/>
              <a:ext cx="304800"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a:t>
              </a:r>
            </a:p>
          </p:txBody>
        </p:sp>
        <p:sp>
          <p:nvSpPr>
            <p:cNvPr id="35" name="Freeform 34"/>
            <p:cNvSpPr/>
            <p:nvPr/>
          </p:nvSpPr>
          <p:spPr>
            <a:xfrm>
              <a:off x="9051925" y="3725656"/>
              <a:ext cx="1235075" cy="379237"/>
            </a:xfrm>
            <a:custGeom>
              <a:avLst/>
              <a:gdLst>
                <a:gd name="connsiteX0" fmla="*/ 0 w 1235676"/>
                <a:gd name="connsiteY0" fmla="*/ 0 h 379970"/>
                <a:gd name="connsiteX1" fmla="*/ 61784 w 1235676"/>
                <a:gd name="connsiteY1" fmla="*/ 308919 h 379970"/>
                <a:gd name="connsiteX2" fmla="*/ 265671 w 1235676"/>
                <a:gd name="connsiteY2" fmla="*/ 302741 h 379970"/>
                <a:gd name="connsiteX3" fmla="*/ 518984 w 1235676"/>
                <a:gd name="connsiteY3" fmla="*/ 43249 h 379970"/>
                <a:gd name="connsiteX4" fmla="*/ 747584 w 1235676"/>
                <a:gd name="connsiteY4" fmla="*/ 185352 h 379970"/>
                <a:gd name="connsiteX5" fmla="*/ 840260 w 1235676"/>
                <a:gd name="connsiteY5" fmla="*/ 358346 h 379970"/>
                <a:gd name="connsiteX6" fmla="*/ 1050325 w 1235676"/>
                <a:gd name="connsiteY6" fmla="*/ 315097 h 379970"/>
                <a:gd name="connsiteX7" fmla="*/ 1235676 w 1235676"/>
                <a:gd name="connsiteY7" fmla="*/ 105033 h 37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676" h="379970">
                  <a:moveTo>
                    <a:pt x="0" y="0"/>
                  </a:moveTo>
                  <a:cubicBezTo>
                    <a:pt x="8753" y="129231"/>
                    <a:pt x="17506" y="258462"/>
                    <a:pt x="61784" y="308919"/>
                  </a:cubicBezTo>
                  <a:cubicBezTo>
                    <a:pt x="106062" y="359376"/>
                    <a:pt x="189471" y="347019"/>
                    <a:pt x="265671" y="302741"/>
                  </a:cubicBezTo>
                  <a:cubicBezTo>
                    <a:pt x="341871" y="258463"/>
                    <a:pt x="438665" y="62814"/>
                    <a:pt x="518984" y="43249"/>
                  </a:cubicBezTo>
                  <a:cubicBezTo>
                    <a:pt x="599303" y="23684"/>
                    <a:pt x="694038" y="132836"/>
                    <a:pt x="747584" y="185352"/>
                  </a:cubicBezTo>
                  <a:cubicBezTo>
                    <a:pt x="801130" y="237868"/>
                    <a:pt x="789803" y="336722"/>
                    <a:pt x="840260" y="358346"/>
                  </a:cubicBezTo>
                  <a:cubicBezTo>
                    <a:pt x="890717" y="379970"/>
                    <a:pt x="984422" y="357316"/>
                    <a:pt x="1050325" y="315097"/>
                  </a:cubicBezTo>
                  <a:cubicBezTo>
                    <a:pt x="1116228" y="272878"/>
                    <a:pt x="1175952" y="188955"/>
                    <a:pt x="1235676" y="105033"/>
                  </a:cubicBezTo>
                </a:path>
              </a:pathLst>
            </a:cu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 name="Group 47"/>
          <p:cNvGrpSpPr>
            <a:grpSpLocks/>
          </p:cNvGrpSpPr>
          <p:nvPr/>
        </p:nvGrpSpPr>
        <p:grpSpPr bwMode="auto">
          <a:xfrm>
            <a:off x="6781800" y="2640013"/>
            <a:ext cx="2292350" cy="1703387"/>
            <a:chOff x="6553200" y="2438400"/>
            <a:chExt cx="2444235" cy="1817132"/>
          </a:xfrm>
        </p:grpSpPr>
        <p:cxnSp>
          <p:nvCxnSpPr>
            <p:cNvPr id="38" name="Straight Arrow Connector 37"/>
            <p:cNvCxnSpPr/>
            <p:nvPr/>
          </p:nvCxnSpPr>
          <p:spPr>
            <a:xfrm rot="5400000" flipH="1" flipV="1">
              <a:off x="6129675" y="3166608"/>
              <a:ext cx="1458109" cy="16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57883" y="3898203"/>
              <a:ext cx="2134474" cy="16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flipV="1">
              <a:off x="7025459" y="2714441"/>
              <a:ext cx="1646981" cy="1000863"/>
            </a:xfrm>
            <a:custGeom>
              <a:avLst/>
              <a:gdLst>
                <a:gd name="connsiteX0" fmla="*/ 0 w 1118287"/>
                <a:gd name="connsiteY0" fmla="*/ 679621 h 679621"/>
                <a:gd name="connsiteX1" fmla="*/ 253314 w 1118287"/>
                <a:gd name="connsiteY1" fmla="*/ 488092 h 679621"/>
                <a:gd name="connsiteX2" fmla="*/ 488092 w 1118287"/>
                <a:gd name="connsiteY2" fmla="*/ 494270 h 679621"/>
                <a:gd name="connsiteX3" fmla="*/ 772298 w 1118287"/>
                <a:gd name="connsiteY3" fmla="*/ 284205 h 679621"/>
                <a:gd name="connsiteX4" fmla="*/ 1118287 w 1118287"/>
                <a:gd name="connsiteY4" fmla="*/ 0 h 67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87" h="679621">
                  <a:moveTo>
                    <a:pt x="0" y="679621"/>
                  </a:moveTo>
                  <a:cubicBezTo>
                    <a:pt x="85982" y="599302"/>
                    <a:pt x="171965" y="518984"/>
                    <a:pt x="253314" y="488092"/>
                  </a:cubicBezTo>
                  <a:cubicBezTo>
                    <a:pt x="334663" y="457200"/>
                    <a:pt x="401595" y="528251"/>
                    <a:pt x="488092" y="494270"/>
                  </a:cubicBezTo>
                  <a:cubicBezTo>
                    <a:pt x="574589" y="460289"/>
                    <a:pt x="667266" y="366583"/>
                    <a:pt x="772298" y="284205"/>
                  </a:cubicBezTo>
                  <a:cubicBezTo>
                    <a:pt x="877330" y="201827"/>
                    <a:pt x="997808" y="100913"/>
                    <a:pt x="1118287"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1224" name="TextBox 45"/>
            <p:cNvSpPr txBox="1">
              <a:spLocks noChangeArrowheads="1"/>
            </p:cNvSpPr>
            <p:nvPr/>
          </p:nvSpPr>
          <p:spPr bwMode="auto">
            <a:xfrm rot="5400000">
              <a:off x="6356865" y="3091934"/>
              <a:ext cx="762001"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Temp</a:t>
              </a:r>
            </a:p>
          </p:txBody>
        </p:sp>
        <p:sp>
          <p:nvSpPr>
            <p:cNvPr id="51225" name="TextBox 46"/>
            <p:cNvSpPr txBox="1">
              <a:spLocks noChangeArrowheads="1"/>
            </p:cNvSpPr>
            <p:nvPr/>
          </p:nvSpPr>
          <p:spPr bwMode="auto">
            <a:xfrm>
              <a:off x="7620000" y="3886200"/>
              <a:ext cx="1377435"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Travel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81400" y="2819400"/>
            <a:ext cx="2438400" cy="1143000"/>
          </a:xfrm>
        </p:spPr>
        <p:txBody>
          <a:bodyPr/>
          <a:lstStyle/>
          <a:p>
            <a:r>
              <a:rPr lang="en-US" smtClean="0"/>
              <a:t>Demo</a:t>
            </a:r>
          </a:p>
        </p:txBody>
      </p:sp>
      <p:sp>
        <p:nvSpPr>
          <p:cNvPr id="15" name="TextBox 14"/>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[UIST08] </a:t>
            </a:r>
            <a:r>
              <a:rPr lang="en-US" sz="1400" dirty="0" smtClean="0">
                <a:solidFill>
                  <a:schemeClr val="accent6">
                    <a:lumMod val="40000"/>
                    <a:lumOff val="60000"/>
                  </a:schemeClr>
                </a:solidFill>
                <a:latin typeface="+mj-lt"/>
              </a:rPr>
              <a:t>Adar et al., “Zoetrope: Interacting with the Ephemeral Web” </a:t>
            </a:r>
            <a:endParaRPr lang="en-US" sz="1400" dirty="0">
              <a:solidFill>
                <a:schemeClr val="accent6">
                  <a:lumMod val="40000"/>
                  <a:lumOff val="60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Zoetrope Architecture</a:t>
            </a:r>
          </a:p>
        </p:txBody>
      </p:sp>
      <p:grpSp>
        <p:nvGrpSpPr>
          <p:cNvPr id="2" name="Group 16"/>
          <p:cNvGrpSpPr>
            <a:grpSpLocks/>
          </p:cNvGrpSpPr>
          <p:nvPr/>
        </p:nvGrpSpPr>
        <p:grpSpPr bwMode="auto">
          <a:xfrm>
            <a:off x="4495800" y="5638800"/>
            <a:ext cx="2133600" cy="609600"/>
            <a:chOff x="2514600" y="4953000"/>
            <a:chExt cx="2133600" cy="609600"/>
          </a:xfrm>
        </p:grpSpPr>
        <p:sp>
          <p:nvSpPr>
            <p:cNvPr id="9" name="Rounded Rectangle 8"/>
            <p:cNvSpPr/>
            <p:nvPr/>
          </p:nvSpPr>
          <p:spPr>
            <a:xfrm>
              <a:off x="2514600" y="4953000"/>
              <a:ext cx="21336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       Crawler</a:t>
              </a:r>
            </a:p>
          </p:txBody>
        </p:sp>
        <p:pic>
          <p:nvPicPr>
            <p:cNvPr id="5" name="Picture 9"/>
            <p:cNvPicPr>
              <a:picLocks noChangeAspect="1" noChangeArrowheads="1"/>
            </p:cNvPicPr>
            <p:nvPr/>
          </p:nvPicPr>
          <p:blipFill>
            <a:blip r:embed="rId3" cstate="print"/>
            <a:srcRect/>
            <a:stretch>
              <a:fillRect/>
            </a:stretch>
          </p:blipFill>
          <p:spPr bwMode="auto">
            <a:xfrm>
              <a:off x="4038600" y="5029200"/>
              <a:ext cx="381000" cy="396875"/>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grpSp>
      <p:sp>
        <p:nvSpPr>
          <p:cNvPr id="3074" name="Cloud"/>
          <p:cNvSpPr>
            <a:spLocks noChangeAspect="1" noEditPoints="1" noChangeArrowheads="1"/>
          </p:cNvSpPr>
          <p:nvPr/>
        </p:nvSpPr>
        <p:spPr bwMode="auto">
          <a:xfrm>
            <a:off x="1676400" y="5486400"/>
            <a:ext cx="1946275" cy="9128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a:ln w="9525">
            <a:noFill/>
            <a:miter lim="800000"/>
            <a:headEnd/>
            <a:tailEnd/>
          </a:ln>
          <a:effectLst/>
        </p:spPr>
        <p:txBody>
          <a:bodyPr/>
          <a:lstStyle/>
          <a:p>
            <a:pPr algn="ctr" fontAlgn="auto">
              <a:spcBef>
                <a:spcPts val="0"/>
              </a:spcBef>
              <a:spcAft>
                <a:spcPts val="0"/>
              </a:spcAft>
              <a:defRPr/>
            </a:pPr>
            <a:r>
              <a:rPr lang="en-US" sz="3200" dirty="0">
                <a:solidFill>
                  <a:schemeClr val="bg1"/>
                </a:solidFill>
                <a:latin typeface="+mn-lt"/>
                <a:cs typeface="+mn-cs"/>
              </a:rPr>
              <a:t>Web</a:t>
            </a:r>
          </a:p>
        </p:txBody>
      </p:sp>
      <p:grpSp>
        <p:nvGrpSpPr>
          <p:cNvPr id="3" name="Group 13"/>
          <p:cNvGrpSpPr>
            <a:grpSpLocks/>
          </p:cNvGrpSpPr>
          <p:nvPr/>
        </p:nvGrpSpPr>
        <p:grpSpPr bwMode="auto">
          <a:xfrm>
            <a:off x="2743200" y="4267200"/>
            <a:ext cx="3733800" cy="762000"/>
            <a:chOff x="1447800" y="3657600"/>
            <a:chExt cx="3733800" cy="762000"/>
          </a:xfrm>
        </p:grpSpPr>
        <p:sp>
          <p:nvSpPr>
            <p:cNvPr id="10" name="Rounded Rectangle 9"/>
            <p:cNvSpPr/>
            <p:nvPr/>
          </p:nvSpPr>
          <p:spPr>
            <a:xfrm>
              <a:off x="1447800" y="3657600"/>
              <a:ext cx="3733800" cy="762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Data Store</a:t>
              </a:r>
            </a:p>
            <a:p>
              <a:pPr fontAlgn="auto">
                <a:spcBef>
                  <a:spcPts val="0"/>
                </a:spcBef>
                <a:spcAft>
                  <a:spcPts val="0"/>
                </a:spcAft>
                <a:defRPr/>
              </a:pPr>
              <a:r>
                <a:rPr lang="en-US" dirty="0">
                  <a:solidFill>
                    <a:schemeClr val="tx1"/>
                  </a:solidFill>
                </a:rPr>
                <a:t>XML/Images/Text/…</a:t>
              </a:r>
            </a:p>
          </p:txBody>
        </p:sp>
        <p:sp>
          <p:nvSpPr>
            <p:cNvPr id="11" name="Can 10"/>
            <p:cNvSpPr/>
            <p:nvPr/>
          </p:nvSpPr>
          <p:spPr>
            <a:xfrm>
              <a:off x="3505200" y="3886200"/>
              <a:ext cx="381000" cy="228600"/>
            </a:xfrm>
            <a:prstGeom prst="can">
              <a:avLst/>
            </a:prstGeom>
            <a:solidFill>
              <a:schemeClr val="tx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an 11"/>
            <p:cNvSpPr/>
            <p:nvPr/>
          </p:nvSpPr>
          <p:spPr>
            <a:xfrm>
              <a:off x="4038600" y="3886200"/>
              <a:ext cx="381000" cy="228600"/>
            </a:xfrm>
            <a:prstGeom prst="can">
              <a:avLst/>
            </a:prstGeom>
            <a:solidFill>
              <a:schemeClr val="tx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Can 12"/>
            <p:cNvSpPr/>
            <p:nvPr/>
          </p:nvSpPr>
          <p:spPr>
            <a:xfrm>
              <a:off x="4572000" y="3886200"/>
              <a:ext cx="381000" cy="228600"/>
            </a:xfrm>
            <a:prstGeom prst="can">
              <a:avLst/>
            </a:prstGeom>
            <a:solidFill>
              <a:schemeClr val="tx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23"/>
          <p:cNvGrpSpPr>
            <a:grpSpLocks/>
          </p:cNvGrpSpPr>
          <p:nvPr/>
        </p:nvGrpSpPr>
        <p:grpSpPr bwMode="auto">
          <a:xfrm>
            <a:off x="2628900" y="3200400"/>
            <a:ext cx="3962400" cy="863600"/>
            <a:chOff x="1524000" y="3048000"/>
            <a:chExt cx="3962400" cy="863600"/>
          </a:xfrm>
        </p:grpSpPr>
        <p:grpSp>
          <p:nvGrpSpPr>
            <p:cNvPr id="6" name="Group 22"/>
            <p:cNvGrpSpPr>
              <a:grpSpLocks/>
            </p:cNvGrpSpPr>
            <p:nvPr/>
          </p:nvGrpSpPr>
          <p:grpSpPr bwMode="auto">
            <a:xfrm>
              <a:off x="1524000" y="3200400"/>
              <a:ext cx="3962400" cy="533400"/>
              <a:chOff x="1524000" y="3200400"/>
              <a:chExt cx="3962400" cy="533400"/>
            </a:xfrm>
          </p:grpSpPr>
          <p:sp>
            <p:nvSpPr>
              <p:cNvPr id="15" name="Rounded Rectangle 14"/>
              <p:cNvSpPr/>
              <p:nvPr/>
            </p:nvSpPr>
            <p:spPr>
              <a:xfrm>
                <a:off x="1524000" y="3200400"/>
                <a:ext cx="3810000" cy="533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Zoetrope Engine</a:t>
                </a:r>
              </a:p>
            </p:txBody>
          </p:sp>
          <p:sp>
            <p:nvSpPr>
              <p:cNvPr id="56359" name="TextBox 19"/>
              <p:cNvSpPr txBox="1">
                <a:spLocks noChangeArrowheads="1"/>
              </p:cNvSpPr>
              <p:nvPr/>
            </p:nvSpPr>
            <p:spPr bwMode="auto">
              <a:xfrm>
                <a:off x="3276600" y="3276600"/>
                <a:ext cx="1371600" cy="369332"/>
              </a:xfrm>
              <a:prstGeom prst="rect">
                <a:avLst/>
              </a:prstGeom>
              <a:noFill/>
              <a:ln w="9525">
                <a:noFill/>
                <a:miter lim="800000"/>
                <a:headEnd/>
                <a:tailEnd/>
              </a:ln>
            </p:spPr>
            <p:txBody>
              <a:bodyPr>
                <a:spAutoFit/>
              </a:bodyPr>
              <a:lstStyle/>
              <a:p>
                <a:r>
                  <a:rPr lang="en-US">
                    <a:latin typeface="Calibri" pitchFamily="34" charset="0"/>
                  </a:rPr>
                  <a:t>…</a:t>
                </a:r>
              </a:p>
            </p:txBody>
          </p:sp>
          <p:sp>
            <p:nvSpPr>
              <p:cNvPr id="56360" name="TextBox 20"/>
              <p:cNvSpPr txBox="1">
                <a:spLocks noChangeArrowheads="1"/>
              </p:cNvSpPr>
              <p:nvPr/>
            </p:nvSpPr>
            <p:spPr bwMode="auto">
              <a:xfrm>
                <a:off x="4953000" y="3276600"/>
                <a:ext cx="533400" cy="369332"/>
              </a:xfrm>
              <a:prstGeom prst="rect">
                <a:avLst/>
              </a:prstGeom>
              <a:noFill/>
              <a:ln w="9525">
                <a:noFill/>
                <a:miter lim="800000"/>
                <a:headEnd/>
                <a:tailEnd/>
              </a:ln>
            </p:spPr>
            <p:txBody>
              <a:bodyPr>
                <a:spAutoFit/>
              </a:bodyPr>
              <a:lstStyle/>
              <a:p>
                <a:r>
                  <a:rPr lang="en-US">
                    <a:latin typeface="Calibri" pitchFamily="34" charset="0"/>
                  </a:rPr>
                  <a:t>…</a:t>
                </a:r>
              </a:p>
            </p:txBody>
          </p:sp>
        </p:grpSp>
        <p:graphicFrame>
          <p:nvGraphicFramePr>
            <p:cNvPr id="19" name="Diagram 18"/>
            <p:cNvGraphicFramePr/>
            <p:nvPr/>
          </p:nvGraphicFramePr>
          <p:xfrm>
            <a:off x="3657600" y="3048000"/>
            <a:ext cx="1295400" cy="86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7" name="Group 58"/>
          <p:cNvGrpSpPr>
            <a:grpSpLocks/>
          </p:cNvGrpSpPr>
          <p:nvPr/>
        </p:nvGrpSpPr>
        <p:grpSpPr bwMode="auto">
          <a:xfrm>
            <a:off x="2590800" y="1828800"/>
            <a:ext cx="4038600" cy="1143000"/>
            <a:chOff x="1447800" y="1905000"/>
            <a:chExt cx="4038600" cy="1143000"/>
          </a:xfrm>
        </p:grpSpPr>
        <p:sp>
          <p:nvSpPr>
            <p:cNvPr id="26" name="Rounded Rectangle 25"/>
            <p:cNvSpPr/>
            <p:nvPr/>
          </p:nvSpPr>
          <p:spPr>
            <a:xfrm>
              <a:off x="1447800" y="1905000"/>
              <a:ext cx="4038600" cy="1143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dirty="0">
                  <a:solidFill>
                    <a:schemeClr val="tx1"/>
                  </a:solidFill>
                </a:rPr>
                <a:t>Zoetrope Front End</a:t>
              </a:r>
            </a:p>
          </p:txBody>
        </p:sp>
        <p:sp>
          <p:nvSpPr>
            <p:cNvPr id="28" name="Rounded Rectangle 27"/>
            <p:cNvSpPr/>
            <p:nvPr/>
          </p:nvSpPr>
          <p:spPr>
            <a:xfrm>
              <a:off x="1600200" y="2362200"/>
              <a:ext cx="1066800" cy="533400"/>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39" name="TextBox 28"/>
            <p:cNvSpPr txBox="1">
              <a:spLocks noChangeArrowheads="1"/>
            </p:cNvSpPr>
            <p:nvPr/>
          </p:nvSpPr>
          <p:spPr bwMode="auto">
            <a:xfrm>
              <a:off x="1676400" y="2438400"/>
              <a:ext cx="388248" cy="369332"/>
            </a:xfrm>
            <a:prstGeom prst="rect">
              <a:avLst/>
            </a:prstGeom>
            <a:noFill/>
            <a:ln w="9525">
              <a:noFill/>
              <a:miter lim="800000"/>
              <a:headEnd/>
              <a:tailEnd/>
            </a:ln>
          </p:spPr>
          <p:txBody>
            <a:bodyPr wrap="none">
              <a:spAutoFit/>
            </a:bodyPr>
            <a:lstStyle/>
            <a:p>
              <a:r>
                <a:rPr lang="en-US">
                  <a:latin typeface="Calibri" pitchFamily="34" charset="0"/>
                </a:rPr>
                <a:t>R</a:t>
              </a:r>
              <a:r>
                <a:rPr lang="en-US" baseline="-25000">
                  <a:latin typeface="Calibri" pitchFamily="34" charset="0"/>
                </a:rPr>
                <a:t>1</a:t>
              </a:r>
            </a:p>
          </p:txBody>
        </p:sp>
        <p:sp>
          <p:nvSpPr>
            <p:cNvPr id="30" name="Rounded Rectangle 29"/>
            <p:cNvSpPr/>
            <p:nvPr/>
          </p:nvSpPr>
          <p:spPr>
            <a:xfrm>
              <a:off x="2895600" y="2362200"/>
              <a:ext cx="1066800" cy="533400"/>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1" name="TextBox 30"/>
            <p:cNvSpPr txBox="1">
              <a:spLocks noChangeArrowheads="1"/>
            </p:cNvSpPr>
            <p:nvPr/>
          </p:nvSpPr>
          <p:spPr bwMode="auto">
            <a:xfrm>
              <a:off x="2971800" y="2438400"/>
              <a:ext cx="388248" cy="369332"/>
            </a:xfrm>
            <a:prstGeom prst="rect">
              <a:avLst/>
            </a:prstGeom>
            <a:noFill/>
            <a:ln w="9525">
              <a:noFill/>
              <a:miter lim="800000"/>
              <a:headEnd/>
              <a:tailEnd/>
            </a:ln>
          </p:spPr>
          <p:txBody>
            <a:bodyPr wrap="none">
              <a:spAutoFit/>
            </a:bodyPr>
            <a:lstStyle/>
            <a:p>
              <a:r>
                <a:rPr lang="en-US">
                  <a:latin typeface="Calibri" pitchFamily="34" charset="0"/>
                </a:rPr>
                <a:t>R</a:t>
              </a:r>
              <a:r>
                <a:rPr lang="en-US" baseline="-25000">
                  <a:latin typeface="Calibri" pitchFamily="34" charset="0"/>
                </a:rPr>
                <a:t>2</a:t>
              </a:r>
            </a:p>
          </p:txBody>
        </p:sp>
        <p:sp>
          <p:nvSpPr>
            <p:cNvPr id="32" name="Rounded Rectangle 31"/>
            <p:cNvSpPr/>
            <p:nvPr/>
          </p:nvSpPr>
          <p:spPr>
            <a:xfrm>
              <a:off x="4191000" y="2362200"/>
              <a:ext cx="1066800" cy="533400"/>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3" name="TextBox 32"/>
            <p:cNvSpPr txBox="1">
              <a:spLocks noChangeArrowheads="1"/>
            </p:cNvSpPr>
            <p:nvPr/>
          </p:nvSpPr>
          <p:spPr bwMode="auto">
            <a:xfrm>
              <a:off x="4267200" y="2438400"/>
              <a:ext cx="388248" cy="369332"/>
            </a:xfrm>
            <a:prstGeom prst="rect">
              <a:avLst/>
            </a:prstGeom>
            <a:noFill/>
            <a:ln w="9525">
              <a:noFill/>
              <a:miter lim="800000"/>
              <a:headEnd/>
              <a:tailEnd/>
            </a:ln>
          </p:spPr>
          <p:txBody>
            <a:bodyPr wrap="none">
              <a:spAutoFit/>
            </a:bodyPr>
            <a:lstStyle/>
            <a:p>
              <a:r>
                <a:rPr lang="en-US">
                  <a:latin typeface="Calibri" pitchFamily="34" charset="0"/>
                </a:rPr>
                <a:t>R</a:t>
              </a:r>
              <a:r>
                <a:rPr lang="en-US" baseline="-25000">
                  <a:latin typeface="Calibri" pitchFamily="34" charset="0"/>
                </a:rPr>
                <a:t>3</a:t>
              </a:r>
            </a:p>
          </p:txBody>
        </p:sp>
        <p:grpSp>
          <p:nvGrpSpPr>
            <p:cNvPr id="8" name="Group 46"/>
            <p:cNvGrpSpPr>
              <a:grpSpLocks/>
            </p:cNvGrpSpPr>
            <p:nvPr/>
          </p:nvGrpSpPr>
          <p:grpSpPr bwMode="auto">
            <a:xfrm>
              <a:off x="2133600" y="2438400"/>
              <a:ext cx="306388" cy="304800"/>
              <a:chOff x="2132806" y="1524794"/>
              <a:chExt cx="306388" cy="304800"/>
            </a:xfrm>
          </p:grpSpPr>
          <p:cxnSp>
            <p:nvCxnSpPr>
              <p:cNvPr id="38" name="Straight Arrow Connector 37"/>
              <p:cNvCxnSpPr/>
              <p:nvPr/>
            </p:nvCxnSpPr>
            <p:spPr>
              <a:xfrm rot="5400000" flipH="1" flipV="1">
                <a:off x="1981200" y="1676400"/>
                <a:ext cx="304800" cy="1588"/>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134394" y="1828007"/>
                <a:ext cx="304800" cy="1587"/>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flipH="1" flipV="1">
                <a:off x="2209800" y="1600201"/>
                <a:ext cx="152400" cy="150812"/>
              </a:xfrm>
              <a:prstGeom prst="curved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3429000" y="2667000"/>
              <a:ext cx="3048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429000" y="2514600"/>
              <a:ext cx="46038" cy="76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ounded Rectangle 50"/>
            <p:cNvSpPr/>
            <p:nvPr/>
          </p:nvSpPr>
          <p:spPr>
            <a:xfrm>
              <a:off x="3581400" y="2514600"/>
              <a:ext cx="46038" cy="76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ounded Rectangle 51"/>
            <p:cNvSpPr/>
            <p:nvPr/>
          </p:nvSpPr>
          <p:spPr>
            <a:xfrm>
              <a:off x="3657600" y="2514600"/>
              <a:ext cx="46038" cy="76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ounded Rectangle 54"/>
            <p:cNvSpPr/>
            <p:nvPr/>
          </p:nvSpPr>
          <p:spPr>
            <a:xfrm>
              <a:off x="4876800" y="2438400"/>
              <a:ext cx="168275" cy="27940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ounded Rectangle 55"/>
            <p:cNvSpPr/>
            <p:nvPr/>
          </p:nvSpPr>
          <p:spPr>
            <a:xfrm>
              <a:off x="4800600" y="2590800"/>
              <a:ext cx="168275" cy="27940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ounded Rectangle 56"/>
            <p:cNvSpPr/>
            <p:nvPr/>
          </p:nvSpPr>
          <p:spPr>
            <a:xfrm>
              <a:off x="4724400" y="2438400"/>
              <a:ext cx="168275" cy="27940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ounded Rectangle 57"/>
            <p:cNvSpPr/>
            <p:nvPr/>
          </p:nvSpPr>
          <p:spPr>
            <a:xfrm>
              <a:off x="4648200" y="2514600"/>
              <a:ext cx="168275" cy="27940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9" name="Curved Right Arrow 68"/>
          <p:cNvSpPr/>
          <p:nvPr/>
        </p:nvSpPr>
        <p:spPr>
          <a:xfrm rot="11021781">
            <a:off x="6675438" y="2320925"/>
            <a:ext cx="1143000" cy="1447800"/>
          </a:xfrm>
          <a:prstGeom prst="curvedRightArrow">
            <a:avLst>
              <a:gd name="adj1" fmla="val 13330"/>
              <a:gd name="adj2" fmla="val 50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1" name="Curved Right Arrow 70"/>
          <p:cNvSpPr/>
          <p:nvPr/>
        </p:nvSpPr>
        <p:spPr>
          <a:xfrm rot="10578219" flipH="1">
            <a:off x="1403350" y="3541713"/>
            <a:ext cx="1143000" cy="1025525"/>
          </a:xfrm>
          <a:prstGeom prst="curvedRightArrow">
            <a:avLst>
              <a:gd name="adj1" fmla="val 13330"/>
              <a:gd name="adj2" fmla="val 50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2" name="Right Arrow 71"/>
          <p:cNvSpPr/>
          <p:nvPr/>
        </p:nvSpPr>
        <p:spPr>
          <a:xfrm>
            <a:off x="3657600" y="5638800"/>
            <a:ext cx="762000"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ight Arrow 72"/>
          <p:cNvSpPr/>
          <p:nvPr/>
        </p:nvSpPr>
        <p:spPr>
          <a:xfrm rot="16200000">
            <a:off x="5448300" y="5067300"/>
            <a:ext cx="457200"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TextBox 53"/>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[UIST08] </a:t>
            </a:r>
            <a:r>
              <a:rPr lang="en-US" sz="1400" dirty="0" smtClean="0">
                <a:solidFill>
                  <a:schemeClr val="accent6">
                    <a:lumMod val="40000"/>
                    <a:lumOff val="60000"/>
                  </a:schemeClr>
                </a:solidFill>
                <a:latin typeface="+mj-lt"/>
              </a:rPr>
              <a:t>Adar et al., “Zoetrope: Interacting with the Ephemeral Web” </a:t>
            </a:r>
            <a:endParaRPr lang="en-US" sz="1400" dirty="0">
              <a:solidFill>
                <a:schemeClr val="accent6">
                  <a:lumMod val="40000"/>
                  <a:lumOff val="6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pic>
        <p:nvPicPr>
          <p:cNvPr id="4" name="Picture 3" descr="C:\Documents and Settings\Eytan\Desktop\wsdm figs (+chi,uist)\traffic3b.png"/>
          <p:cNvPicPr>
            <a:picLocks noChangeAspect="1" noChangeArrowheads="1"/>
          </p:cNvPicPr>
          <p:nvPr/>
        </p:nvPicPr>
        <p:blipFill>
          <a:blip r:embed="rId3" cstate="print"/>
          <a:srcRect/>
          <a:stretch>
            <a:fillRect/>
          </a:stretch>
        </p:blipFill>
        <p:spPr bwMode="auto">
          <a:xfrm>
            <a:off x="4648200" y="2895600"/>
            <a:ext cx="4181957" cy="2667000"/>
          </a:xfrm>
          <a:prstGeom prst="rect">
            <a:avLst/>
          </a:prstGeom>
          <a:noFill/>
        </p:spPr>
      </p:pic>
      <p:pic>
        <p:nvPicPr>
          <p:cNvPr id="8" name="Picture 7" descr="filters3.png"/>
          <p:cNvPicPr>
            <a:picLocks noChangeAspect="1"/>
          </p:cNvPicPr>
          <p:nvPr/>
        </p:nvPicPr>
        <p:blipFill>
          <a:blip r:embed="rId4" cstate="print"/>
          <a:stretch>
            <a:fillRect/>
          </a:stretch>
        </p:blipFill>
        <p:spPr>
          <a:xfrm>
            <a:off x="381000" y="2743200"/>
            <a:ext cx="4191000" cy="2974685"/>
          </a:xfrm>
          <a:prstGeom prst="rect">
            <a:avLst/>
          </a:prstGeom>
        </p:spPr>
      </p:pic>
      <p:pic>
        <p:nvPicPr>
          <p:cNvPr id="9" name="Picture 8" descr="filters2.png"/>
          <p:cNvPicPr>
            <a:picLocks noChangeAspect="1"/>
          </p:cNvPicPr>
          <p:nvPr/>
        </p:nvPicPr>
        <p:blipFill>
          <a:blip r:embed="rId5" cstate="print"/>
          <a:stretch>
            <a:fillRect/>
          </a:stretch>
        </p:blipFill>
        <p:spPr>
          <a:xfrm>
            <a:off x="1066800" y="2133600"/>
            <a:ext cx="3124200" cy="1271575"/>
          </a:xfrm>
          <a:prstGeom prst="rect">
            <a:avLst/>
          </a:prstGeom>
          <a:effectLst>
            <a:outerShdw blurRad="50800" dist="38100" dir="2700000" algn="br">
              <a:srgbClr val="000000">
                <a:alpha val="43000"/>
              </a:srgbClr>
            </a:outerShdw>
          </a:effectLst>
        </p:spPr>
      </p:pic>
      <p:pic>
        <p:nvPicPr>
          <p:cNvPr id="10" name="Picture 9" descr="filters4.png"/>
          <p:cNvPicPr>
            <a:picLocks noChangeAspect="1"/>
          </p:cNvPicPr>
          <p:nvPr/>
        </p:nvPicPr>
        <p:blipFill>
          <a:blip r:embed="rId6" cstate="print"/>
          <a:stretch>
            <a:fillRect/>
          </a:stretch>
        </p:blipFill>
        <p:spPr>
          <a:xfrm>
            <a:off x="5181600" y="2133600"/>
            <a:ext cx="3182737" cy="1295400"/>
          </a:xfrm>
          <a:prstGeom prst="rect">
            <a:avLst/>
          </a:prstGeom>
          <a:effectLst>
            <a:outerShdw blurRad="50800" dist="38100" dir="2700000" algn="br">
              <a:srgbClr val="000000">
                <a:alpha val="43000"/>
              </a:srgbClr>
            </a:outerShdw>
          </a:effectLst>
        </p:spPr>
      </p:pic>
      <p:sp>
        <p:nvSpPr>
          <p:cNvPr id="22" name="TextBox 21"/>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[UIST08] </a:t>
            </a:r>
            <a:r>
              <a:rPr lang="en-US" sz="1400" dirty="0" smtClean="0">
                <a:solidFill>
                  <a:schemeClr val="accent6">
                    <a:lumMod val="40000"/>
                    <a:lumOff val="60000"/>
                  </a:schemeClr>
                </a:solidFill>
                <a:latin typeface="+mj-lt"/>
              </a:rPr>
              <a:t>Adar et al., “Zoetrope: Interacting with the Ephemeral Web” </a:t>
            </a:r>
            <a:endParaRPr lang="en-US" sz="1400" dirty="0">
              <a:solidFill>
                <a:schemeClr val="accent6">
                  <a:lumMod val="40000"/>
                  <a:lumOff val="60000"/>
                </a:schemeClr>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Visualizations (a few examples)</a:t>
            </a:r>
          </a:p>
        </p:txBody>
      </p:sp>
      <p:sp>
        <p:nvSpPr>
          <p:cNvPr id="22" name="TextBox 21"/>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[UIST08] </a:t>
            </a:r>
            <a:r>
              <a:rPr lang="en-US" sz="1400" dirty="0" smtClean="0">
                <a:solidFill>
                  <a:schemeClr val="accent6">
                    <a:lumMod val="40000"/>
                    <a:lumOff val="60000"/>
                  </a:schemeClr>
                </a:solidFill>
                <a:latin typeface="+mj-lt"/>
              </a:rPr>
              <a:t>Adar et al., “Zoetrope: Interacting with the Ephemeral Web” </a:t>
            </a:r>
            <a:endParaRPr lang="en-US" sz="1400" dirty="0">
              <a:solidFill>
                <a:schemeClr val="accent6">
                  <a:lumMod val="40000"/>
                  <a:lumOff val="60000"/>
                </a:schemeClr>
              </a:solidFill>
              <a:latin typeface="+mj-lt"/>
            </a:endParaRPr>
          </a:p>
        </p:txBody>
      </p:sp>
      <p:pic>
        <p:nvPicPr>
          <p:cNvPr id="24" name="Picture 2" descr="C:\Documents and Settings\Eytan\Desktop\timestuff\figs\fig3.png"/>
          <p:cNvPicPr>
            <a:picLocks noChangeAspect="1" noChangeArrowheads="1"/>
          </p:cNvPicPr>
          <p:nvPr/>
        </p:nvPicPr>
        <p:blipFill>
          <a:blip r:embed="rId4" cstate="screen"/>
          <a:srcRect/>
          <a:stretch>
            <a:fillRect/>
          </a:stretch>
        </p:blipFill>
        <p:spPr bwMode="auto">
          <a:xfrm>
            <a:off x="1143000" y="3733800"/>
            <a:ext cx="3429000" cy="2383988"/>
          </a:xfrm>
          <a:prstGeom prst="rect">
            <a:avLst/>
          </a:prstGeom>
          <a:noFill/>
        </p:spPr>
      </p:pic>
      <p:pic>
        <p:nvPicPr>
          <p:cNvPr id="25" name="Picture 24"/>
          <p:cNvPicPr>
            <a:picLocks noChangeAspect="1"/>
          </p:cNvPicPr>
          <p:nvPr/>
        </p:nvPicPr>
        <p:blipFill>
          <a:blip r:embed="rId5" cstate="print"/>
          <a:stretch>
            <a:fillRect/>
          </a:stretch>
        </p:blipFill>
        <p:spPr>
          <a:xfrm>
            <a:off x="533400" y="1752600"/>
            <a:ext cx="7826828" cy="1369695"/>
          </a:xfrm>
          <a:prstGeom prst="rect">
            <a:avLst/>
          </a:prstGeom>
        </p:spPr>
      </p:pic>
      <p:pic>
        <p:nvPicPr>
          <p:cNvPr id="27" name="movie.avi">
            <a:hlinkClick r:id="" action="ppaction://media"/>
          </p:cNvPr>
          <p:cNvPicPr/>
          <p:nvPr>
            <a:videoFile r:link="rId1"/>
          </p:nvPr>
        </p:nvPicPr>
        <p:blipFill>
          <a:blip r:embed="rId6" cstate="print"/>
          <a:stretch>
            <a:fillRect/>
          </a:stretch>
        </p:blipFill>
        <p:spPr>
          <a:xfrm>
            <a:off x="5486400" y="3962400"/>
            <a:ext cx="180975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49"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7"/>
                </p:tgtEl>
              </p:cMediaNode>
            </p:video>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
                                        </p:tgtEl>
                                      </p:cBhvr>
                                    </p:cmd>
                                  </p:childTnLst>
                                </p:cTn>
                              </p:par>
                            </p:childTnLst>
                          </p:cTn>
                        </p:par>
                      </p:childTnLst>
                    </p:cTn>
                  </p:par>
                </p:childTnLst>
              </p:cTn>
              <p:nextCondLst>
                <p:cond evt="onClick" delay="0">
                  <p:tgtEl>
                    <p:spTgt spid="2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Ongoing work &amp; Collaborations…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rot="5400000">
            <a:off x="2362994" y="3580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794" y="3580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563394" y="3580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37406" y="3580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5257800" y="762000"/>
            <a:ext cx="1219200" cy="2819400"/>
            <a:chOff x="6934200" y="1066800"/>
            <a:chExt cx="1219200" cy="2819400"/>
          </a:xfrm>
        </p:grpSpPr>
        <p:sp>
          <p:nvSpPr>
            <p:cNvPr id="26" name="Rounded Rectangle 25"/>
            <p:cNvSpPr/>
            <p:nvPr/>
          </p:nvSpPr>
          <p:spPr>
            <a:xfrm>
              <a:off x="6934200" y="1066800"/>
              <a:ext cx="1219200" cy="28194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7555" name="Picture 3"/>
            <p:cNvPicPr>
              <a:picLocks noChangeAspect="1" noChangeArrowheads="1"/>
            </p:cNvPicPr>
            <p:nvPr/>
          </p:nvPicPr>
          <p:blipFill>
            <a:blip r:embed="rId3" cstate="print"/>
            <a:srcRect/>
            <a:stretch>
              <a:fillRect/>
            </a:stretch>
          </p:blipFill>
          <p:spPr bwMode="auto">
            <a:xfrm>
              <a:off x="7010400" y="1143000"/>
              <a:ext cx="1050004" cy="2644218"/>
            </a:xfrm>
            <a:prstGeom prst="rect">
              <a:avLst/>
            </a:prstGeom>
            <a:noFill/>
            <a:ln w="9525">
              <a:noFill/>
              <a:miter lim="800000"/>
              <a:headEnd/>
              <a:tailEnd/>
            </a:ln>
            <a:effectLst/>
          </p:spPr>
        </p:pic>
      </p:grpSp>
      <p:sp>
        <p:nvSpPr>
          <p:cNvPr id="6" name="Rounded Rectangle 5"/>
          <p:cNvSpPr/>
          <p:nvPr/>
        </p:nvSpPr>
        <p:spPr>
          <a:xfrm>
            <a:off x="762000" y="2971800"/>
            <a:ext cx="381000" cy="4572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362200" y="2971800"/>
            <a:ext cx="381000" cy="4572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495800" y="2971800"/>
            <a:ext cx="381000" cy="4572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914400" y="3759200"/>
            <a:ext cx="6172200" cy="1588"/>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086600" y="3454400"/>
            <a:ext cx="1600200" cy="584200"/>
          </a:xfrm>
          <a:prstGeom prst="rect">
            <a:avLst/>
          </a:prstGeom>
          <a:noFill/>
          <a:ln w="9525">
            <a:noFill/>
            <a:miter lim="800000"/>
            <a:headEnd/>
            <a:tailEnd/>
          </a:ln>
        </p:spPr>
        <p:txBody>
          <a:bodyPr>
            <a:spAutoFit/>
          </a:bodyPr>
          <a:lstStyle/>
          <a:p>
            <a:r>
              <a:rPr lang="en-US" sz="3200" dirty="0">
                <a:solidFill>
                  <a:schemeClr val="bg1"/>
                </a:solidFill>
                <a:latin typeface="Calibri" pitchFamily="34" charset="0"/>
              </a:rPr>
              <a:t>time</a:t>
            </a:r>
          </a:p>
        </p:txBody>
      </p:sp>
      <p:grpSp>
        <p:nvGrpSpPr>
          <p:cNvPr id="3" name="Group 16"/>
          <p:cNvGrpSpPr/>
          <p:nvPr/>
        </p:nvGrpSpPr>
        <p:grpSpPr>
          <a:xfrm>
            <a:off x="762000" y="3429000"/>
            <a:ext cx="5181600" cy="990600"/>
            <a:chOff x="609600" y="5105400"/>
            <a:chExt cx="5181600" cy="990600"/>
          </a:xfrm>
        </p:grpSpPr>
        <p:sp>
          <p:nvSpPr>
            <p:cNvPr id="18" name="Up-Down Arrow 17"/>
            <p:cNvSpPr/>
            <p:nvPr/>
          </p:nvSpPr>
          <p:spPr>
            <a:xfrm>
              <a:off x="2209800" y="5105400"/>
              <a:ext cx="381000" cy="523875"/>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bwMode="auto">
            <a:xfrm>
              <a:off x="609600" y="5638800"/>
              <a:ext cx="3810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p:cNvSpPr/>
            <p:nvPr/>
          </p:nvSpPr>
          <p:spPr bwMode="auto">
            <a:xfrm>
              <a:off x="2209800" y="5638800"/>
              <a:ext cx="3810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ed Rectangle 20"/>
            <p:cNvSpPr/>
            <p:nvPr/>
          </p:nvSpPr>
          <p:spPr bwMode="auto">
            <a:xfrm>
              <a:off x="4343400" y="5638800"/>
              <a:ext cx="3810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ounded Rectangle 21"/>
            <p:cNvSpPr/>
            <p:nvPr/>
          </p:nvSpPr>
          <p:spPr bwMode="auto">
            <a:xfrm>
              <a:off x="5410200" y="5638800"/>
              <a:ext cx="3810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Up-Down Arrow 22"/>
            <p:cNvSpPr/>
            <p:nvPr/>
          </p:nvSpPr>
          <p:spPr>
            <a:xfrm>
              <a:off x="609600" y="5105400"/>
              <a:ext cx="381000" cy="523875"/>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4343400" y="5105400"/>
              <a:ext cx="381000" cy="523875"/>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5410200" y="5105400"/>
              <a:ext cx="381000" cy="523875"/>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a:spLocks noChangeArrowheads="1"/>
          </p:cNvSpPr>
          <p:nvPr/>
        </p:nvSpPr>
        <p:spPr bwMode="auto">
          <a:xfrm>
            <a:off x="6553200" y="1219200"/>
            <a:ext cx="1600200" cy="584200"/>
          </a:xfrm>
          <a:prstGeom prst="rect">
            <a:avLst/>
          </a:prstGeom>
          <a:noFill/>
          <a:ln w="9525">
            <a:noFill/>
            <a:miter lim="800000"/>
            <a:headEnd/>
            <a:tailEnd/>
          </a:ln>
        </p:spPr>
        <p:txBody>
          <a:bodyPr>
            <a:spAutoFit/>
          </a:bodyPr>
          <a:lstStyle/>
          <a:p>
            <a:r>
              <a:rPr lang="en-US" sz="3200" dirty="0" smtClean="0">
                <a:solidFill>
                  <a:schemeClr val="bg1"/>
                </a:solidFill>
                <a:latin typeface="Calibri" pitchFamily="34" charset="0"/>
              </a:rPr>
              <a:t>French</a:t>
            </a:r>
            <a:endParaRPr lang="en-US" sz="3200" dirty="0">
              <a:solidFill>
                <a:schemeClr val="bg1"/>
              </a:solidFill>
              <a:latin typeface="Calibri" pitchFamily="34" charset="0"/>
            </a:endParaRPr>
          </a:p>
        </p:txBody>
      </p:sp>
      <p:grpSp>
        <p:nvGrpSpPr>
          <p:cNvPr id="4" name="Group 35"/>
          <p:cNvGrpSpPr/>
          <p:nvPr/>
        </p:nvGrpSpPr>
        <p:grpSpPr>
          <a:xfrm>
            <a:off x="1524000" y="3733800"/>
            <a:ext cx="4419600" cy="2362200"/>
            <a:chOff x="1524000" y="4191000"/>
            <a:chExt cx="4419600" cy="2362200"/>
          </a:xfrm>
        </p:grpSpPr>
        <p:cxnSp>
          <p:nvCxnSpPr>
            <p:cNvPr id="42" name="Straight Connector 41"/>
            <p:cNvCxnSpPr/>
            <p:nvPr/>
          </p:nvCxnSpPr>
          <p:spPr>
            <a:xfrm rot="5400000">
              <a:off x="3505994" y="4342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34"/>
            <p:cNvGrpSpPr/>
            <p:nvPr/>
          </p:nvGrpSpPr>
          <p:grpSpPr>
            <a:xfrm>
              <a:off x="1524000" y="4191000"/>
              <a:ext cx="4419600" cy="2362200"/>
              <a:chOff x="1524000" y="4191000"/>
              <a:chExt cx="4419600" cy="2362200"/>
            </a:xfrm>
          </p:grpSpPr>
          <p:cxnSp>
            <p:nvCxnSpPr>
              <p:cNvPr id="41" name="Straight Connector 40"/>
              <p:cNvCxnSpPr/>
              <p:nvPr/>
            </p:nvCxnSpPr>
            <p:spPr>
              <a:xfrm rot="5400000">
                <a:off x="1524794" y="4342606"/>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27"/>
              <p:cNvGrpSpPr/>
              <p:nvPr/>
            </p:nvGrpSpPr>
            <p:grpSpPr>
              <a:xfrm>
                <a:off x="2971800" y="4343400"/>
                <a:ext cx="1295400" cy="2209800"/>
                <a:chOff x="6858000" y="4495800"/>
                <a:chExt cx="1295400" cy="2209800"/>
              </a:xfrm>
            </p:grpSpPr>
            <p:sp>
              <p:nvSpPr>
                <p:cNvPr id="27" name="Rounded Rectangle 26"/>
                <p:cNvSpPr/>
                <p:nvPr/>
              </p:nvSpPr>
              <p:spPr bwMode="auto">
                <a:xfrm>
                  <a:off x="6858000" y="4495800"/>
                  <a:ext cx="1295400" cy="2209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7554" name="Picture 2"/>
                <p:cNvPicPr>
                  <a:picLocks noChangeAspect="1" noChangeArrowheads="1"/>
                </p:cNvPicPr>
                <p:nvPr/>
              </p:nvPicPr>
              <p:blipFill>
                <a:blip r:embed="rId4" cstate="print"/>
                <a:srcRect/>
                <a:stretch>
                  <a:fillRect/>
                </a:stretch>
              </p:blipFill>
              <p:spPr bwMode="auto">
                <a:xfrm>
                  <a:off x="6934200" y="4572000"/>
                  <a:ext cx="1143000" cy="1986424"/>
                </a:xfrm>
                <a:prstGeom prst="rect">
                  <a:avLst/>
                </a:prstGeom>
                <a:noFill/>
                <a:ln w="9525">
                  <a:noFill/>
                  <a:miter lim="800000"/>
                  <a:headEnd/>
                  <a:tailEnd/>
                </a:ln>
                <a:effectLst/>
              </p:spPr>
            </p:pic>
          </p:grpSp>
          <p:sp>
            <p:nvSpPr>
              <p:cNvPr id="11" name="Rounded Rectangle 10"/>
              <p:cNvSpPr/>
              <p:nvPr/>
            </p:nvSpPr>
            <p:spPr bwMode="auto">
              <a:xfrm>
                <a:off x="1524000" y="4419600"/>
                <a:ext cx="3810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extBox 31"/>
              <p:cNvSpPr txBox="1">
                <a:spLocks noChangeArrowheads="1"/>
              </p:cNvSpPr>
              <p:nvPr/>
            </p:nvSpPr>
            <p:spPr bwMode="auto">
              <a:xfrm>
                <a:off x="4343400" y="5791200"/>
                <a:ext cx="1600200" cy="584200"/>
              </a:xfrm>
              <a:prstGeom prst="rect">
                <a:avLst/>
              </a:prstGeom>
              <a:noFill/>
              <a:ln w="9525">
                <a:noFill/>
                <a:miter lim="800000"/>
                <a:headEnd/>
                <a:tailEnd/>
              </a:ln>
            </p:spPr>
            <p:txBody>
              <a:bodyPr>
                <a:spAutoFit/>
              </a:bodyPr>
              <a:lstStyle/>
              <a:p>
                <a:r>
                  <a:rPr lang="en-US" sz="3200" dirty="0" smtClean="0">
                    <a:solidFill>
                      <a:schemeClr val="bg1"/>
                    </a:solidFill>
                    <a:latin typeface="Calibri" pitchFamily="34" charset="0"/>
                  </a:rPr>
                  <a:t>English</a:t>
                </a:r>
                <a:endParaRPr lang="en-US" sz="3200" dirty="0">
                  <a:solidFill>
                    <a:schemeClr val="bg1"/>
                  </a:solidFill>
                  <a:latin typeface="Calibri" pitchFamily="34" charset="0"/>
                </a:endParaRPr>
              </a:p>
            </p:txBody>
          </p:sp>
        </p:grpSp>
      </p:grpSp>
      <p:sp>
        <p:nvSpPr>
          <p:cNvPr id="34" name="TextBox 33"/>
          <p:cNvSpPr txBox="1">
            <a:spLocks noChangeArrowheads="1"/>
          </p:cNvSpPr>
          <p:nvPr/>
        </p:nvSpPr>
        <p:spPr bwMode="auto">
          <a:xfrm>
            <a:off x="6553200" y="1828800"/>
            <a:ext cx="2362200" cy="1015663"/>
          </a:xfrm>
          <a:prstGeom prst="rect">
            <a:avLst/>
          </a:prstGeom>
          <a:noFill/>
          <a:ln w="9525">
            <a:noFill/>
            <a:miter lim="800000"/>
            <a:headEnd/>
            <a:tailEnd/>
          </a:ln>
        </p:spPr>
        <p:txBody>
          <a:bodyPr wrap="square">
            <a:spAutoFit/>
          </a:bodyPr>
          <a:lstStyle/>
          <a:p>
            <a:r>
              <a:rPr lang="en-US" sz="2000" dirty="0" smtClean="0">
                <a:solidFill>
                  <a:schemeClr val="bg1"/>
                </a:solidFill>
                <a:latin typeface="Calibri" pitchFamily="34" charset="0"/>
              </a:rPr>
              <a:t>Many more details</a:t>
            </a:r>
          </a:p>
          <a:p>
            <a:r>
              <a:rPr lang="en-US" sz="2000" dirty="0" smtClean="0">
                <a:solidFill>
                  <a:schemeClr val="bg1"/>
                </a:solidFill>
                <a:latin typeface="Calibri" pitchFamily="34" charset="0"/>
              </a:rPr>
              <a:t>2 children </a:t>
            </a:r>
          </a:p>
          <a:p>
            <a:r>
              <a:rPr lang="en-US" sz="2000" dirty="0" smtClean="0">
                <a:solidFill>
                  <a:schemeClr val="bg1"/>
                </a:solidFill>
                <a:latin typeface="Calibri" pitchFamily="34" charset="0"/>
              </a:rPr>
              <a:t>New husband</a:t>
            </a:r>
            <a:endParaRPr lang="en-US" sz="2000" dirty="0">
              <a:solidFill>
                <a:schemeClr val="bg1"/>
              </a:solidFill>
              <a:latin typeface="Calibri" pitchFamily="34" charset="0"/>
            </a:endParaRPr>
          </a:p>
        </p:txBody>
      </p:sp>
      <p:grpSp>
        <p:nvGrpSpPr>
          <p:cNvPr id="10" name="Group 46"/>
          <p:cNvGrpSpPr/>
          <p:nvPr/>
        </p:nvGrpSpPr>
        <p:grpSpPr>
          <a:xfrm>
            <a:off x="5943600" y="3886200"/>
            <a:ext cx="1143000" cy="1270000"/>
            <a:chOff x="5943600" y="3886200"/>
            <a:chExt cx="1143000" cy="1270000"/>
          </a:xfrm>
        </p:grpSpPr>
        <p:sp>
          <p:nvSpPr>
            <p:cNvPr id="44" name="Down Arrow 43"/>
            <p:cNvSpPr/>
            <p:nvPr/>
          </p:nvSpPr>
          <p:spPr>
            <a:xfrm flipV="1">
              <a:off x="6172200" y="3886200"/>
              <a:ext cx="304800" cy="7620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a:spLocks noChangeArrowheads="1"/>
            </p:cNvSpPr>
            <p:nvPr/>
          </p:nvSpPr>
          <p:spPr bwMode="auto">
            <a:xfrm>
              <a:off x="5943600" y="4572000"/>
              <a:ext cx="1143000" cy="584200"/>
            </a:xfrm>
            <a:prstGeom prst="rect">
              <a:avLst/>
            </a:prstGeom>
            <a:noFill/>
            <a:ln w="9525">
              <a:noFill/>
              <a:miter lim="800000"/>
              <a:headEnd/>
              <a:tailEnd/>
            </a:ln>
          </p:spPr>
          <p:txBody>
            <a:bodyPr wrap="square">
              <a:spAutoFit/>
            </a:bodyPr>
            <a:lstStyle/>
            <a:p>
              <a:r>
                <a:rPr lang="en-US" sz="3200" dirty="0" smtClean="0">
                  <a:solidFill>
                    <a:srgbClr val="FFC000"/>
                  </a:solidFill>
                  <a:latin typeface="Calibri" pitchFamily="34" charset="0"/>
                </a:rPr>
                <a:t>visit</a:t>
              </a:r>
              <a:endParaRPr lang="en-US" sz="3200" dirty="0">
                <a:solidFill>
                  <a:srgbClr val="FFC000"/>
                </a:solidFill>
                <a:latin typeface="Calibri" pitchFamily="34" charset="0"/>
              </a:endParaRPr>
            </a:p>
          </p:txBody>
        </p:sp>
      </p:grpSp>
      <p:sp>
        <p:nvSpPr>
          <p:cNvPr id="48" name="TextBox 47"/>
          <p:cNvSpPr txBox="1"/>
          <p:nvPr/>
        </p:nvSpPr>
        <p:spPr>
          <a:xfrm>
            <a:off x="762000" y="762000"/>
            <a:ext cx="2743200" cy="646331"/>
          </a:xfrm>
          <a:prstGeom prst="rect">
            <a:avLst/>
          </a:prstGeom>
          <a:noFill/>
        </p:spPr>
        <p:txBody>
          <a:bodyPr wrap="square" rtlCol="0">
            <a:spAutoFit/>
          </a:bodyPr>
          <a:lstStyle/>
          <a:p>
            <a:r>
              <a:rPr lang="en-US" sz="3600" dirty="0" smtClean="0">
                <a:solidFill>
                  <a:schemeClr val="bg1"/>
                </a:solidFill>
                <a:latin typeface="+mj-lt"/>
              </a:rPr>
              <a:t>The idea</a:t>
            </a:r>
            <a:endParaRPr lang="en-US" sz="3600" dirty="0">
              <a:solidFill>
                <a:schemeClr val="bg1"/>
              </a:solidFill>
              <a:latin typeface="+mj-lt"/>
            </a:endParaRPr>
          </a:p>
        </p:txBody>
      </p:sp>
      <p:sp>
        <p:nvSpPr>
          <p:cNvPr id="43" name="TextBox 42"/>
          <p:cNvSpPr txBox="1"/>
          <p:nvPr/>
        </p:nvSpPr>
        <p:spPr>
          <a:xfrm>
            <a:off x="762000" y="762000"/>
            <a:ext cx="2743200" cy="646331"/>
          </a:xfrm>
          <a:prstGeom prst="rect">
            <a:avLst/>
          </a:prstGeom>
          <a:noFill/>
        </p:spPr>
        <p:txBody>
          <a:bodyPr wrap="square" rtlCol="0">
            <a:spAutoFit/>
          </a:bodyPr>
          <a:lstStyle/>
          <a:p>
            <a:r>
              <a:rPr lang="en-US" sz="3600" dirty="0" smtClean="0">
                <a:solidFill>
                  <a:schemeClr val="bg1"/>
                </a:solidFill>
                <a:latin typeface="+mj-lt"/>
              </a:rPr>
              <a:t>The problem</a:t>
            </a:r>
            <a:endParaRPr lang="en-US" sz="3600" dirty="0">
              <a:solidFill>
                <a:schemeClr val="bg1"/>
              </a:solidFill>
              <a:latin typeface="+mj-lt"/>
            </a:endParaRPr>
          </a:p>
        </p:txBody>
      </p:sp>
      <p:grpSp>
        <p:nvGrpSpPr>
          <p:cNvPr id="45" name="Group 31"/>
          <p:cNvGrpSpPr>
            <a:grpSpLocks/>
          </p:cNvGrpSpPr>
          <p:nvPr/>
        </p:nvGrpSpPr>
        <p:grpSpPr bwMode="auto">
          <a:xfrm>
            <a:off x="7391400" y="6096000"/>
            <a:ext cx="1600200" cy="609600"/>
            <a:chOff x="7391400" y="6096000"/>
            <a:chExt cx="1600200" cy="609600"/>
          </a:xfrm>
        </p:grpSpPr>
        <p:grpSp>
          <p:nvGrpSpPr>
            <p:cNvPr id="47" name="Group 8"/>
            <p:cNvGrpSpPr/>
            <p:nvPr/>
          </p:nvGrpSpPr>
          <p:grpSpPr>
            <a:xfrm flipH="1">
              <a:off x="8610610" y="6096001"/>
              <a:ext cx="381000" cy="533401"/>
              <a:chOff x="6934200" y="1828800"/>
              <a:chExt cx="1038824" cy="1676400"/>
            </a:xfrm>
            <a:solidFill>
              <a:schemeClr val="bg2">
                <a:lumMod val="75000"/>
              </a:schemeClr>
            </a:solidFill>
          </p:grpSpPr>
          <p:sp>
            <p:nvSpPr>
              <p:cNvPr id="55" name="Rounded Rectangle 54"/>
              <p:cNvSpPr/>
              <p:nvPr/>
            </p:nvSpPr>
            <p:spPr>
              <a:xfrm>
                <a:off x="7162800" y="3048000"/>
                <a:ext cx="457200" cy="4572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ounded Rectangle 55"/>
              <p:cNvSpPr/>
              <p:nvPr/>
            </p:nvSpPr>
            <p:spPr>
              <a:xfrm>
                <a:off x="6934200" y="1828800"/>
                <a:ext cx="914400" cy="12954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ounded Rectangle 56"/>
              <p:cNvSpPr/>
              <p:nvPr/>
            </p:nvSpPr>
            <p:spPr>
              <a:xfrm rot="19297138">
                <a:off x="7592024" y="2194245"/>
                <a:ext cx="381000" cy="5334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ounded Rectangle 57"/>
              <p:cNvSpPr/>
              <p:nvPr/>
            </p:nvSpPr>
            <p:spPr>
              <a:xfrm rot="16375465">
                <a:off x="7550363" y="2141997"/>
                <a:ext cx="144984" cy="15091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9" name="Cloud"/>
            <p:cNvSpPr>
              <a:spLocks noChangeAspect="1" noEditPoints="1" noChangeArrowheads="1"/>
            </p:cNvSpPr>
            <p:nvPr/>
          </p:nvSpPr>
          <p:spPr bwMode="auto">
            <a:xfrm>
              <a:off x="7391400" y="6096000"/>
              <a:ext cx="533400" cy="381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75000"/>
                <a:lumOff val="25000"/>
              </a:schemeClr>
            </a:solidFill>
            <a:ln w="9525">
              <a:noFill/>
              <a:miter lim="800000"/>
              <a:headEnd/>
              <a:tailEnd/>
            </a:ln>
            <a:effectLst/>
          </p:spPr>
          <p:txBody>
            <a:bodyPr/>
            <a:lstStyle/>
            <a:p>
              <a:pPr algn="ctr" fontAlgn="auto">
                <a:spcBef>
                  <a:spcPts val="0"/>
                </a:spcBef>
                <a:spcAft>
                  <a:spcPts val="0"/>
                </a:spcAft>
                <a:defRPr/>
              </a:pPr>
              <a:endParaRPr lang="en-US" sz="3200" dirty="0">
                <a:solidFill>
                  <a:schemeClr val="bg1"/>
                </a:solidFill>
                <a:latin typeface="+mn-lt"/>
                <a:cs typeface="+mn-cs"/>
              </a:endParaRPr>
            </a:p>
          </p:txBody>
        </p:sp>
        <p:sp>
          <p:nvSpPr>
            <p:cNvPr id="50" name="Left-Right Arrow 49"/>
            <p:cNvSpPr/>
            <p:nvPr/>
          </p:nvSpPr>
          <p:spPr>
            <a:xfrm>
              <a:off x="8001000" y="6096000"/>
              <a:ext cx="439738" cy="228600"/>
            </a:xfrm>
            <a:prstGeom prst="leftRightArrow">
              <a:avLst>
                <a:gd name="adj1" fmla="val 29874"/>
                <a:gd name="adj2" fmla="val 449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1" name="Group 57"/>
            <p:cNvGrpSpPr/>
            <p:nvPr/>
          </p:nvGrpSpPr>
          <p:grpSpPr>
            <a:xfrm>
              <a:off x="7910280" y="6369494"/>
              <a:ext cx="624120" cy="336106"/>
              <a:chOff x="3449716" y="4083494"/>
              <a:chExt cx="624120" cy="336106"/>
            </a:xfrm>
            <a:solidFill>
              <a:schemeClr val="accent6">
                <a:lumMod val="75000"/>
              </a:schemeClr>
            </a:solidFill>
          </p:grpSpPr>
          <p:sp>
            <p:nvSpPr>
              <p:cNvPr id="52" name="Left-Right Arrow 51"/>
              <p:cNvSpPr/>
              <p:nvPr/>
            </p:nvSpPr>
            <p:spPr>
              <a:xfrm rot="20073057">
                <a:off x="3830716" y="4083494"/>
                <a:ext cx="243120" cy="151319"/>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Left-Right Arrow 52"/>
              <p:cNvSpPr/>
              <p:nvPr/>
            </p:nvSpPr>
            <p:spPr>
              <a:xfrm rot="1526943" flipH="1">
                <a:off x="3449716" y="4083494"/>
                <a:ext cx="243120" cy="151319"/>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ounded Rectangle 53"/>
              <p:cNvSpPr/>
              <p:nvPr/>
            </p:nvSpPr>
            <p:spPr>
              <a:xfrm>
                <a:off x="3581400" y="4114800"/>
                <a:ext cx="381000" cy="304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8"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Zoetrope</a:t>
            </a:r>
          </a:p>
          <a:p>
            <a:pPr lvl="1"/>
            <a:r>
              <a:rPr lang="en-US" dirty="0" smtClean="0"/>
              <a:t>Learned extractions</a:t>
            </a:r>
          </a:p>
          <a:p>
            <a:pPr lvl="2"/>
            <a:r>
              <a:rPr lang="en-US" dirty="0" smtClean="0"/>
              <a:t>Interactive interface lets users quickly validate lots of positive examples</a:t>
            </a:r>
          </a:p>
          <a:p>
            <a:pPr lvl="2"/>
            <a:r>
              <a:rPr lang="en-US" dirty="0" smtClean="0"/>
              <a:t>Also tells us when extraction breaks</a:t>
            </a:r>
          </a:p>
          <a:p>
            <a:pPr lvl="3"/>
            <a:r>
              <a:rPr lang="en-US" dirty="0" smtClean="0"/>
              <a:t>With a possible fix</a:t>
            </a:r>
          </a:p>
          <a:p>
            <a:pPr lvl="2"/>
            <a:r>
              <a:rPr lang="en-US" dirty="0" smtClean="0"/>
              <a:t>Possible to learn the temporal extraction?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52400" y="0"/>
            <a:ext cx="8229600" cy="1143000"/>
          </a:xfrm>
        </p:spPr>
        <p:txBody>
          <a:bodyPr/>
          <a:lstStyle/>
          <a:p>
            <a:r>
              <a:rPr lang="en-US" smtClean="0"/>
              <a:t>The Now Web</a:t>
            </a:r>
          </a:p>
        </p:txBody>
      </p:sp>
      <p:pic>
        <p:nvPicPr>
          <p:cNvPr id="2050" name="Picture 2"/>
          <p:cNvPicPr>
            <a:picLocks noChangeAspect="1" noChangeArrowheads="1"/>
          </p:cNvPicPr>
          <p:nvPr/>
        </p:nvPicPr>
        <p:blipFill>
          <a:blip r:embed="rId3" cstate="print"/>
          <a:srcRect/>
          <a:stretch>
            <a:fillRect/>
          </a:stretch>
        </p:blipFill>
        <p:spPr bwMode="auto">
          <a:xfrm>
            <a:off x="584337" y="2057400"/>
            <a:ext cx="4416667" cy="3080624"/>
          </a:xfrm>
          <a:prstGeom prst="rect">
            <a:avLst/>
          </a:prstGeom>
          <a:noFill/>
          <a:ln w="9525">
            <a:noFill/>
            <a:miter lim="800000"/>
            <a:headEnd/>
            <a:tailEnd/>
          </a:ln>
          <a:effectLst>
            <a:reflection blurRad="6350" stA="50000" endA="300" endPos="38500" dist="50800" dir="5400000" sy="-100000" algn="bl" rotWithShape="0"/>
          </a:effectLst>
        </p:spPr>
      </p:pic>
      <p:pic>
        <p:nvPicPr>
          <p:cNvPr id="2051" name="Picture 3"/>
          <p:cNvPicPr>
            <a:picLocks noChangeAspect="1" noChangeArrowheads="1"/>
          </p:cNvPicPr>
          <p:nvPr/>
        </p:nvPicPr>
        <p:blipFill>
          <a:blip r:embed="rId4" cstate="print"/>
          <a:srcRect/>
          <a:stretch>
            <a:fillRect/>
          </a:stretch>
        </p:blipFill>
        <p:spPr bwMode="auto">
          <a:xfrm>
            <a:off x="4318137" y="2362200"/>
            <a:ext cx="4369074" cy="3047427"/>
          </a:xfrm>
          <a:prstGeom prst="rect">
            <a:avLst/>
          </a:prstGeom>
          <a:noFill/>
          <a:ln w="9525">
            <a:noFill/>
            <a:miter lim="800000"/>
            <a:headEnd/>
            <a:tailEnd/>
          </a:ln>
          <a:effectLst>
            <a:reflection blurRad="6350" stA="50000" endA="300" endPos="38500" dist="50800" dir="5400000" sy="-100000" algn="bl" rotWithShape="0"/>
          </a:effectLst>
        </p:spPr>
      </p:pic>
      <p:sp>
        <p:nvSpPr>
          <p:cNvPr id="8" name="TextBox 7"/>
          <p:cNvSpPr txBox="1">
            <a:spLocks noChangeArrowheads="1"/>
          </p:cNvSpPr>
          <p:nvPr/>
        </p:nvSpPr>
        <p:spPr bwMode="auto">
          <a:xfrm>
            <a:off x="660400" y="990600"/>
            <a:ext cx="3505200" cy="954088"/>
          </a:xfrm>
          <a:prstGeom prst="rect">
            <a:avLst/>
          </a:prstGeom>
          <a:noFill/>
          <a:ln w="9525">
            <a:noFill/>
            <a:miter lim="800000"/>
            <a:headEnd/>
            <a:tailEnd/>
          </a:ln>
        </p:spPr>
        <p:txBody>
          <a:bodyPr>
            <a:spAutoFit/>
          </a:bodyPr>
          <a:lstStyle/>
          <a:p>
            <a:r>
              <a:rPr lang="en-US" sz="2800">
                <a:solidFill>
                  <a:schemeClr val="bg1"/>
                </a:solidFill>
                <a:latin typeface="Calibri" pitchFamily="34" charset="0"/>
              </a:rPr>
              <a:t>See the web through a browser of “now”</a:t>
            </a:r>
          </a:p>
        </p:txBody>
      </p:sp>
      <p:sp>
        <p:nvSpPr>
          <p:cNvPr id="9" name="TextBox 8"/>
          <p:cNvSpPr txBox="1">
            <a:spLocks noChangeArrowheads="1"/>
          </p:cNvSpPr>
          <p:nvPr/>
        </p:nvSpPr>
        <p:spPr bwMode="auto">
          <a:xfrm>
            <a:off x="4927600" y="1295400"/>
            <a:ext cx="3835400" cy="954088"/>
          </a:xfrm>
          <a:prstGeom prst="rect">
            <a:avLst/>
          </a:prstGeom>
          <a:noFill/>
          <a:ln w="9525">
            <a:noFill/>
            <a:miter lim="800000"/>
            <a:headEnd/>
            <a:tailEnd/>
          </a:ln>
        </p:spPr>
        <p:txBody>
          <a:bodyPr>
            <a:spAutoFit/>
          </a:bodyPr>
          <a:lstStyle/>
          <a:p>
            <a:pPr algn="r"/>
            <a:r>
              <a:rPr lang="en-US" sz="2800">
                <a:solidFill>
                  <a:schemeClr val="bg1"/>
                </a:solidFill>
                <a:latin typeface="Calibri" pitchFamily="34" charset="0"/>
              </a:rPr>
              <a:t>Access services through an index of “now”</a:t>
            </a:r>
          </a:p>
        </p:txBody>
      </p:sp>
      <p:sp>
        <p:nvSpPr>
          <p:cNvPr id="11" name="TextBox 10"/>
          <p:cNvSpPr txBox="1"/>
          <p:nvPr/>
        </p:nvSpPr>
        <p:spPr>
          <a:xfrm>
            <a:off x="0" y="2514600"/>
            <a:ext cx="9144000" cy="2530475"/>
          </a:xfrm>
          <a:prstGeom prst="rect">
            <a:avLst/>
          </a:prstGeom>
          <a:solidFill>
            <a:schemeClr val="tx1">
              <a:alpha val="77000"/>
            </a:schemeClr>
          </a:solidFill>
        </p:spPr>
        <p:txBody>
          <a:bodyPr>
            <a:spAutoFit/>
          </a:bodyPr>
          <a:lstStyle/>
          <a:p>
            <a:pPr marL="342900" indent="-342900" algn="ctr" fontAlgn="auto">
              <a:spcBef>
                <a:spcPct val="20000"/>
              </a:spcBef>
              <a:spcAft>
                <a:spcPts val="0"/>
              </a:spcAft>
              <a:defRPr/>
            </a:pPr>
            <a:endParaRPr lang="en-US" sz="3600" dirty="0">
              <a:solidFill>
                <a:srgbClr val="FFC000"/>
              </a:solidFill>
              <a:latin typeface="+mn-lt"/>
              <a:cs typeface="+mn-cs"/>
            </a:endParaRPr>
          </a:p>
          <a:p>
            <a:pPr marL="342900" indent="-342900" algn="ctr" fontAlgn="auto">
              <a:spcBef>
                <a:spcPct val="20000"/>
              </a:spcBef>
              <a:spcAft>
                <a:spcPts val="0"/>
              </a:spcAft>
              <a:defRPr/>
            </a:pPr>
            <a:r>
              <a:rPr lang="en-US" sz="3600" dirty="0">
                <a:solidFill>
                  <a:srgbClr val="FFC000"/>
                </a:solidFill>
                <a:latin typeface="+mn-lt"/>
                <a:cs typeface="+mn-cs"/>
              </a:rPr>
              <a:t>Temporally </a:t>
            </a:r>
            <a:r>
              <a:rPr lang="en-US" sz="3600" i="1" dirty="0" smtClean="0">
                <a:solidFill>
                  <a:srgbClr val="FFC000"/>
                </a:solidFill>
                <a:latin typeface="+mn-lt"/>
                <a:cs typeface="+mn-cs"/>
              </a:rPr>
              <a:t>insensitive</a:t>
            </a:r>
            <a:endParaRPr lang="en-US" sz="3600" dirty="0">
              <a:solidFill>
                <a:srgbClr val="FFC000"/>
              </a:solidFill>
              <a:latin typeface="+mn-lt"/>
              <a:cs typeface="+mn-cs"/>
            </a:endParaRPr>
          </a:p>
          <a:p>
            <a:pPr marL="342900" indent="-342900" algn="ctr" fontAlgn="auto">
              <a:spcBef>
                <a:spcPct val="20000"/>
              </a:spcBef>
              <a:spcAft>
                <a:spcPts val="0"/>
              </a:spcAft>
              <a:defRPr/>
            </a:pPr>
            <a:r>
              <a:rPr lang="en-US" sz="3600" dirty="0">
                <a:solidFill>
                  <a:srgbClr val="FFC000"/>
                </a:solidFill>
                <a:latin typeface="+mn-lt"/>
                <a:cs typeface="+mn-cs"/>
              </a:rPr>
              <a:t>(ignore temporal context and historical values)</a:t>
            </a:r>
          </a:p>
          <a:p>
            <a:pPr fontAlgn="auto">
              <a:spcBef>
                <a:spcPts val="0"/>
              </a:spcBef>
              <a:spcAft>
                <a:spcPts val="0"/>
              </a:spcAft>
              <a:defRPr/>
            </a:pPr>
            <a:endParaRPr lang="en-US" sz="3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By Example</a:t>
            </a:r>
            <a:endParaRPr lang="en-US" dirty="0"/>
          </a:p>
        </p:txBody>
      </p:sp>
      <p:pic>
        <p:nvPicPr>
          <p:cNvPr id="13" name="Picture 7" descr="C:\Documents and Settings\eadar\Desktop\ball6.png"/>
          <p:cNvPicPr>
            <a:picLocks noChangeAspect="1" noChangeArrowheads="1"/>
          </p:cNvPicPr>
          <p:nvPr/>
        </p:nvPicPr>
        <p:blipFill>
          <a:blip r:embed="rId2" cstate="print"/>
          <a:srcRect/>
          <a:stretch>
            <a:fillRect/>
          </a:stretch>
        </p:blipFill>
        <p:spPr bwMode="auto">
          <a:xfrm>
            <a:off x="533400" y="2286000"/>
            <a:ext cx="5086350" cy="3352800"/>
          </a:xfrm>
          <a:prstGeom prst="rect">
            <a:avLst/>
          </a:prstGeom>
          <a:noFill/>
        </p:spPr>
      </p:pic>
      <p:pic>
        <p:nvPicPr>
          <p:cNvPr id="14" name="Picture 8" descr="C:\Documents and Settings\eadar\Desktop\ball7.png"/>
          <p:cNvPicPr>
            <a:picLocks noChangeAspect="1" noChangeArrowheads="1"/>
          </p:cNvPicPr>
          <p:nvPr/>
        </p:nvPicPr>
        <p:blipFill>
          <a:blip r:embed="rId3" cstate="print"/>
          <a:srcRect/>
          <a:stretch>
            <a:fillRect/>
          </a:stretch>
        </p:blipFill>
        <p:spPr bwMode="auto">
          <a:xfrm>
            <a:off x="533400" y="2286000"/>
            <a:ext cx="5086350" cy="3352800"/>
          </a:xfrm>
          <a:prstGeom prst="rect">
            <a:avLst/>
          </a:prstGeom>
          <a:noFill/>
        </p:spPr>
      </p:pic>
      <p:pic>
        <p:nvPicPr>
          <p:cNvPr id="15" name="Picture 9" descr="C:\Documents and Settings\eadar\Desktop\ball8.png"/>
          <p:cNvPicPr>
            <a:picLocks noChangeAspect="1" noChangeArrowheads="1"/>
          </p:cNvPicPr>
          <p:nvPr/>
        </p:nvPicPr>
        <p:blipFill>
          <a:blip r:embed="rId4" cstate="print"/>
          <a:srcRect/>
          <a:stretch>
            <a:fillRect/>
          </a:stretch>
        </p:blipFill>
        <p:spPr bwMode="auto">
          <a:xfrm>
            <a:off x="533400" y="2286000"/>
            <a:ext cx="5086350" cy="3352800"/>
          </a:xfrm>
          <a:prstGeom prst="rect">
            <a:avLst/>
          </a:prstGeom>
          <a:noFill/>
        </p:spPr>
      </p:pic>
      <p:pic>
        <p:nvPicPr>
          <p:cNvPr id="16" name="Picture 10" descr="C:\Documents and Settings\eadar\Desktop\ball9.png"/>
          <p:cNvPicPr>
            <a:picLocks noChangeAspect="1" noChangeArrowheads="1"/>
          </p:cNvPicPr>
          <p:nvPr/>
        </p:nvPicPr>
        <p:blipFill>
          <a:blip r:embed="rId5" cstate="print"/>
          <a:srcRect/>
          <a:stretch>
            <a:fillRect/>
          </a:stretch>
        </p:blipFill>
        <p:spPr bwMode="auto">
          <a:xfrm>
            <a:off x="533400" y="2286000"/>
            <a:ext cx="5086350" cy="3352800"/>
          </a:xfrm>
          <a:prstGeom prst="rect">
            <a:avLst/>
          </a:prstGeom>
          <a:noFill/>
        </p:spPr>
      </p:pic>
      <p:sp>
        <p:nvSpPr>
          <p:cNvPr id="17" name="TextBox 16"/>
          <p:cNvSpPr txBox="1"/>
          <p:nvPr/>
        </p:nvSpPr>
        <p:spPr>
          <a:xfrm>
            <a:off x="8534400" y="3276600"/>
            <a:ext cx="2209800" cy="369332"/>
          </a:xfrm>
          <a:prstGeom prst="rect">
            <a:avLst/>
          </a:prstGeom>
          <a:noFill/>
        </p:spPr>
        <p:txBody>
          <a:bodyPr wrap="square" rtlCol="0">
            <a:spAutoFit/>
          </a:bodyPr>
          <a:lstStyle/>
          <a:p>
            <a:r>
              <a:rPr lang="en-US" dirty="0" smtClean="0">
                <a:solidFill>
                  <a:srgbClr val="FFC000"/>
                </a:solidFill>
              </a:rPr>
              <a:t>31</a:t>
            </a:r>
            <a:endParaRPr lang="en-US" dirty="0">
              <a:solidFill>
                <a:srgbClr val="FFC000"/>
              </a:solidFill>
            </a:endParaRPr>
          </a:p>
        </p:txBody>
      </p:sp>
      <p:sp>
        <p:nvSpPr>
          <p:cNvPr id="18" name="TextBox 17"/>
          <p:cNvSpPr txBox="1"/>
          <p:nvPr/>
        </p:nvSpPr>
        <p:spPr>
          <a:xfrm>
            <a:off x="7239000" y="3657600"/>
            <a:ext cx="2209800" cy="369332"/>
          </a:xfrm>
          <a:prstGeom prst="rect">
            <a:avLst/>
          </a:prstGeom>
          <a:noFill/>
        </p:spPr>
        <p:txBody>
          <a:bodyPr wrap="square" rtlCol="0">
            <a:spAutoFit/>
          </a:bodyPr>
          <a:lstStyle/>
          <a:p>
            <a:r>
              <a:rPr lang="en-US" dirty="0" smtClean="0">
                <a:solidFill>
                  <a:srgbClr val="FFC000"/>
                </a:solidFill>
              </a:rPr>
              <a:t>26</a:t>
            </a:r>
            <a:endParaRPr lang="en-US" dirty="0">
              <a:solidFill>
                <a:srgbClr val="FFC000"/>
              </a:solidFill>
            </a:endParaRPr>
          </a:p>
        </p:txBody>
      </p:sp>
      <p:sp>
        <p:nvSpPr>
          <p:cNvPr id="19" name="TextBox 18"/>
          <p:cNvSpPr txBox="1"/>
          <p:nvPr/>
        </p:nvSpPr>
        <p:spPr>
          <a:xfrm>
            <a:off x="6477000" y="4038600"/>
            <a:ext cx="2209800" cy="369332"/>
          </a:xfrm>
          <a:prstGeom prst="rect">
            <a:avLst/>
          </a:prstGeom>
          <a:noFill/>
        </p:spPr>
        <p:txBody>
          <a:bodyPr wrap="square" rtlCol="0">
            <a:spAutoFit/>
          </a:bodyPr>
          <a:lstStyle/>
          <a:p>
            <a:r>
              <a:rPr lang="en-US" dirty="0" smtClean="0">
                <a:solidFill>
                  <a:srgbClr val="FFC000"/>
                </a:solidFill>
              </a:rPr>
              <a:t>19</a:t>
            </a:r>
            <a:endParaRPr lang="en-US" dirty="0">
              <a:solidFill>
                <a:srgbClr val="FFC000"/>
              </a:solidFill>
            </a:endParaRPr>
          </a:p>
        </p:txBody>
      </p:sp>
      <p:sp>
        <p:nvSpPr>
          <p:cNvPr id="20" name="TextBox 19"/>
          <p:cNvSpPr txBox="1"/>
          <p:nvPr/>
        </p:nvSpPr>
        <p:spPr>
          <a:xfrm>
            <a:off x="5867400" y="4343400"/>
            <a:ext cx="2209800" cy="369332"/>
          </a:xfrm>
          <a:prstGeom prst="rect">
            <a:avLst/>
          </a:prstGeom>
          <a:noFill/>
        </p:spPr>
        <p:txBody>
          <a:bodyPr wrap="square" rtlCol="0">
            <a:spAutoFit/>
          </a:bodyPr>
          <a:lstStyle/>
          <a:p>
            <a:r>
              <a:rPr lang="en-US" dirty="0" smtClean="0">
                <a:solidFill>
                  <a:srgbClr val="FFC000"/>
                </a:solidFill>
              </a:rPr>
              <a:t>13</a:t>
            </a:r>
            <a:endParaRPr lang="en-US" dirty="0">
              <a:solidFill>
                <a:srgbClr val="FFC000"/>
              </a:solidFill>
            </a:endParaRPr>
          </a:p>
        </p:txBody>
      </p:sp>
      <p:sp>
        <p:nvSpPr>
          <p:cNvPr id="21" name="TextBox 20"/>
          <p:cNvSpPr txBox="1"/>
          <p:nvPr/>
        </p:nvSpPr>
        <p:spPr>
          <a:xfrm>
            <a:off x="6934200" y="3886200"/>
            <a:ext cx="2209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22" name="TextBox 21"/>
          <p:cNvSpPr txBox="1"/>
          <p:nvPr/>
        </p:nvSpPr>
        <p:spPr>
          <a:xfrm>
            <a:off x="8039100" y="3581400"/>
            <a:ext cx="2209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23" name="TextBox 22"/>
          <p:cNvSpPr txBox="1"/>
          <p:nvPr/>
        </p:nvSpPr>
        <p:spPr>
          <a:xfrm>
            <a:off x="6248400" y="4267200"/>
            <a:ext cx="2209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24" name="Oval 23"/>
          <p:cNvSpPr/>
          <p:nvPr/>
        </p:nvSpPr>
        <p:spPr>
          <a:xfrm>
            <a:off x="60198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868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248400" y="48006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QBE System</a:t>
            </a:r>
            <a:endParaRPr lang="en-US" dirty="0"/>
          </a:p>
        </p:txBody>
      </p:sp>
      <p:sp>
        <p:nvSpPr>
          <p:cNvPr id="29" name="Down Arrow 28"/>
          <p:cNvSpPr/>
          <p:nvPr/>
        </p:nvSpPr>
        <p:spPr>
          <a:xfrm>
            <a:off x="7239000" y="4419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7239000" y="5334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867400" y="5715000"/>
            <a:ext cx="3044423" cy="369332"/>
          </a:xfrm>
          <a:prstGeom prst="rect">
            <a:avLst/>
          </a:prstGeom>
          <a:noFill/>
        </p:spPr>
        <p:txBody>
          <a:bodyPr wrap="none" rtlCol="0">
            <a:spAutoFit/>
          </a:bodyPr>
          <a:lstStyle/>
          <a:p>
            <a:r>
              <a:rPr lang="en-US" dirty="0" smtClean="0">
                <a:solidFill>
                  <a:schemeClr val="bg1"/>
                </a:solidFill>
              </a:rPr>
              <a:t>(more) complete time series</a:t>
            </a:r>
            <a:endParaRPr lang="en-US" dirty="0">
              <a:solidFill>
                <a:schemeClr val="bg1"/>
              </a:solidFill>
            </a:endParaRPr>
          </a:p>
        </p:txBody>
      </p:sp>
      <p:sp>
        <p:nvSpPr>
          <p:cNvPr id="32" name="TextBox 31"/>
          <p:cNvSpPr txBox="1"/>
          <p:nvPr/>
        </p:nvSpPr>
        <p:spPr>
          <a:xfrm>
            <a:off x="7620000" y="4038600"/>
            <a:ext cx="1217000" cy="369332"/>
          </a:xfrm>
          <a:prstGeom prst="rect">
            <a:avLst/>
          </a:prstGeom>
          <a:noFill/>
        </p:spPr>
        <p:txBody>
          <a:bodyPr wrap="none" rtlCol="0">
            <a:spAutoFit/>
          </a:bodyPr>
          <a:lstStyle/>
          <a:p>
            <a:r>
              <a:rPr lang="en-US" dirty="0" smtClean="0">
                <a:solidFill>
                  <a:schemeClr val="bg1"/>
                </a:solidFill>
              </a:rPr>
              <a:t>+(con)text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1" grpId="1"/>
      <p:bldP spid="22" grpId="0"/>
      <p:bldP spid="22" grpId="1"/>
      <p:bldP spid="23" grpId="0"/>
      <p:bldP spid="23" grpId="1"/>
      <p:bldP spid="24" grpId="0" animBg="1"/>
      <p:bldP spid="25" grpId="0" animBg="1"/>
      <p:bldP spid="26" grpId="0" animBg="1"/>
      <p:bldP spid="27" grpId="0" animBg="1"/>
      <p:bldP spid="28" grpId="0" animBg="1"/>
      <p:bldP spid="29" grpId="0" animBg="1"/>
      <p:bldP spid="30" grpId="0" animBg="1"/>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stuff…</a:t>
            </a:r>
            <a:endParaRPr lang="en-US" dirty="0"/>
          </a:p>
        </p:txBody>
      </p:sp>
      <p:sp>
        <p:nvSpPr>
          <p:cNvPr id="3" name="Content Placeholder 2"/>
          <p:cNvSpPr>
            <a:spLocks noGrp="1"/>
          </p:cNvSpPr>
          <p:nvPr>
            <p:ph idx="1"/>
          </p:nvPr>
        </p:nvSpPr>
        <p:spPr/>
        <p:txBody>
          <a:bodyPr/>
          <a:lstStyle/>
          <a:p>
            <a:r>
              <a:rPr lang="en-US" dirty="0" smtClean="0"/>
              <a:t>Tutorial extractions</a:t>
            </a:r>
          </a:p>
          <a:p>
            <a:pPr lvl="1"/>
            <a:r>
              <a:rPr lang="en-US" dirty="0" smtClean="0"/>
              <a:t>With Adobe</a:t>
            </a:r>
            <a:endParaRPr lang="en-US" dirty="0" smtClean="0"/>
          </a:p>
          <a:p>
            <a:r>
              <a:rPr lang="en-US" dirty="0" err="1" smtClean="0"/>
              <a:t>Meez</a:t>
            </a:r>
            <a:endParaRPr lang="en-US" dirty="0" smtClean="0"/>
          </a:p>
          <a:p>
            <a:pPr lvl="1"/>
            <a:r>
              <a:rPr lang="en-US" dirty="0" smtClean="0"/>
              <a:t>Better search on structured data</a:t>
            </a:r>
            <a:endParaRPr lang="en-US" dirty="0" smtClean="0"/>
          </a:p>
          <a:p>
            <a:r>
              <a:rPr lang="en-US" dirty="0" smtClean="0"/>
              <a:t>Meme mutation</a:t>
            </a:r>
          </a:p>
          <a:p>
            <a:pPr lvl="1"/>
            <a:r>
              <a:rPr lang="en-US" dirty="0" smtClean="0"/>
              <a:t>How does information evolve as it moves through networks</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1"/>
          <p:cNvSpPr txBox="1">
            <a:spLocks noChangeArrowheads="1"/>
          </p:cNvSpPr>
          <p:nvPr/>
        </p:nvSpPr>
        <p:spPr bwMode="auto">
          <a:xfrm>
            <a:off x="990600" y="227013"/>
            <a:ext cx="7391400" cy="1754187"/>
          </a:xfrm>
          <a:prstGeom prst="rect">
            <a:avLst/>
          </a:prstGeom>
          <a:solidFill>
            <a:schemeClr val="tx1"/>
          </a:solidFill>
          <a:ln w="9525">
            <a:noFill/>
            <a:miter lim="800000"/>
            <a:headEnd/>
            <a:tailEnd/>
          </a:ln>
        </p:spPr>
        <p:txBody>
          <a:bodyPr>
            <a:spAutoFit/>
          </a:bodyPr>
          <a:lstStyle/>
          <a:p>
            <a:r>
              <a:rPr lang="en-US" sz="5400">
                <a:solidFill>
                  <a:srgbClr val="FFC000"/>
                </a:solidFill>
                <a:latin typeface="Calibri" pitchFamily="34" charset="0"/>
              </a:rPr>
              <a:t>Information that is       not present nor present...</a:t>
            </a:r>
          </a:p>
        </p:txBody>
      </p:sp>
      <p:sp>
        <p:nvSpPr>
          <p:cNvPr id="17" name="TextBox 16"/>
          <p:cNvSpPr txBox="1"/>
          <p:nvPr/>
        </p:nvSpPr>
        <p:spPr>
          <a:xfrm>
            <a:off x="990600" y="227013"/>
            <a:ext cx="7391400" cy="1754187"/>
          </a:xfrm>
          <a:prstGeom prst="rect">
            <a:avLst/>
          </a:prstGeom>
          <a:solidFill>
            <a:schemeClr val="tx1"/>
          </a:solidFill>
        </p:spPr>
        <p:txBody>
          <a:bodyPr>
            <a:spAutoFit/>
          </a:bodyPr>
          <a:lstStyle/>
          <a:p>
            <a:pPr fontAlgn="auto">
              <a:spcBef>
                <a:spcPts val="0"/>
              </a:spcBef>
              <a:spcAft>
                <a:spcPts val="0"/>
              </a:spcAft>
              <a:defRPr/>
            </a:pPr>
            <a:r>
              <a:rPr lang="en-US" sz="5400" dirty="0">
                <a:solidFill>
                  <a:srgbClr val="FFC000"/>
                </a:solidFill>
                <a:latin typeface="+mn-lt"/>
                <a:cs typeface="+mn-cs"/>
              </a:rPr>
              <a:t>Information that is       </a:t>
            </a:r>
            <a:r>
              <a:rPr lang="en-US" sz="5400" dirty="0">
                <a:solidFill>
                  <a:schemeClr val="accent5">
                    <a:lumMod val="40000"/>
                    <a:lumOff val="60000"/>
                  </a:schemeClr>
                </a:solidFill>
                <a:latin typeface="+mn-lt"/>
                <a:cs typeface="+mn-cs"/>
              </a:rPr>
              <a:t>not present </a:t>
            </a:r>
            <a:r>
              <a:rPr lang="en-US" sz="5400" dirty="0">
                <a:solidFill>
                  <a:srgbClr val="FFC000"/>
                </a:solidFill>
                <a:latin typeface="+mn-lt"/>
                <a:cs typeface="+mn-cs"/>
              </a:rPr>
              <a:t>nor present...</a:t>
            </a:r>
          </a:p>
        </p:txBody>
      </p:sp>
      <p:sp>
        <p:nvSpPr>
          <p:cNvPr id="18" name="TextBox 17"/>
          <p:cNvSpPr txBox="1"/>
          <p:nvPr/>
        </p:nvSpPr>
        <p:spPr>
          <a:xfrm>
            <a:off x="990600" y="227013"/>
            <a:ext cx="7391400" cy="1754187"/>
          </a:xfrm>
          <a:prstGeom prst="rect">
            <a:avLst/>
          </a:prstGeom>
          <a:solidFill>
            <a:schemeClr val="tx1"/>
          </a:solidFill>
        </p:spPr>
        <p:txBody>
          <a:bodyPr>
            <a:spAutoFit/>
          </a:bodyPr>
          <a:lstStyle/>
          <a:p>
            <a:pPr fontAlgn="auto">
              <a:spcBef>
                <a:spcPts val="0"/>
              </a:spcBef>
              <a:spcAft>
                <a:spcPts val="0"/>
              </a:spcAft>
              <a:defRPr/>
            </a:pPr>
            <a:r>
              <a:rPr lang="en-US" sz="5400" dirty="0">
                <a:solidFill>
                  <a:srgbClr val="FFC000"/>
                </a:solidFill>
                <a:latin typeface="+mn-lt"/>
                <a:cs typeface="+mn-cs"/>
              </a:rPr>
              <a:t>Information that is       not present </a:t>
            </a:r>
            <a:r>
              <a:rPr lang="en-US" sz="5400" dirty="0">
                <a:solidFill>
                  <a:schemeClr val="accent5">
                    <a:lumMod val="40000"/>
                    <a:lumOff val="60000"/>
                  </a:schemeClr>
                </a:solidFill>
                <a:latin typeface="+mn-lt"/>
                <a:cs typeface="+mn-cs"/>
              </a:rPr>
              <a:t>nor present</a:t>
            </a:r>
            <a:r>
              <a:rPr lang="en-US" sz="5400" dirty="0">
                <a:solidFill>
                  <a:srgbClr val="FFC000"/>
                </a:solidFill>
                <a:latin typeface="+mn-lt"/>
                <a:cs typeface="+mn-cs"/>
              </a:rPr>
              <a:t>...</a:t>
            </a:r>
          </a:p>
        </p:txBody>
      </p:sp>
      <p:sp>
        <p:nvSpPr>
          <p:cNvPr id="11" name="TextBox 10"/>
          <p:cNvSpPr txBox="1">
            <a:spLocks noChangeArrowheads="1"/>
          </p:cNvSpPr>
          <p:nvPr/>
        </p:nvSpPr>
        <p:spPr bwMode="auto">
          <a:xfrm>
            <a:off x="990600" y="227013"/>
            <a:ext cx="7391400" cy="1754187"/>
          </a:xfrm>
          <a:prstGeom prst="rect">
            <a:avLst/>
          </a:prstGeom>
          <a:solidFill>
            <a:schemeClr val="tx1"/>
          </a:solidFill>
          <a:ln w="9525">
            <a:noFill/>
            <a:miter lim="800000"/>
            <a:headEnd/>
            <a:tailEnd/>
          </a:ln>
        </p:spPr>
        <p:txBody>
          <a:bodyPr>
            <a:spAutoFit/>
          </a:bodyPr>
          <a:lstStyle/>
          <a:p>
            <a:r>
              <a:rPr lang="en-US" sz="5400">
                <a:solidFill>
                  <a:srgbClr val="FFC000"/>
                </a:solidFill>
                <a:latin typeface="Calibri" pitchFamily="34" charset="0"/>
              </a:rPr>
              <a:t>Information that is       past and absent...</a:t>
            </a:r>
          </a:p>
        </p:txBody>
      </p:sp>
      <p:sp>
        <p:nvSpPr>
          <p:cNvPr id="3" name="TextBox 2"/>
          <p:cNvSpPr txBox="1"/>
          <p:nvPr/>
        </p:nvSpPr>
        <p:spPr>
          <a:xfrm>
            <a:off x="2057400" y="2286000"/>
            <a:ext cx="1981200" cy="3170238"/>
          </a:xfrm>
          <a:prstGeom prst="rect">
            <a:avLst/>
          </a:prstGeom>
          <a:noFill/>
        </p:spPr>
        <p:txBody>
          <a:bodyPr>
            <a:spAutoFit/>
          </a:bodyPr>
          <a:lstStyle/>
          <a:p>
            <a:pPr fontAlgn="auto">
              <a:spcBef>
                <a:spcPts val="0"/>
              </a:spcBef>
              <a:spcAft>
                <a:spcPts val="0"/>
              </a:spcAft>
              <a:defRPr/>
            </a:pPr>
            <a:r>
              <a:rPr lang="en-US" sz="20000" dirty="0">
                <a:solidFill>
                  <a:schemeClr val="accent1">
                    <a:lumMod val="20000"/>
                    <a:lumOff val="80000"/>
                  </a:schemeClr>
                </a:solidFill>
                <a:latin typeface="+mn-lt"/>
                <a:cs typeface="+mn-cs"/>
              </a:rPr>
              <a:t>“</a:t>
            </a:r>
          </a:p>
        </p:txBody>
      </p:sp>
      <p:sp>
        <p:nvSpPr>
          <p:cNvPr id="4" name="TextBox 3"/>
          <p:cNvSpPr txBox="1">
            <a:spLocks noChangeArrowheads="1"/>
          </p:cNvSpPr>
          <p:nvPr/>
        </p:nvSpPr>
        <p:spPr bwMode="auto">
          <a:xfrm>
            <a:off x="2819400" y="3048000"/>
            <a:ext cx="4191000" cy="2554288"/>
          </a:xfrm>
          <a:prstGeom prst="rect">
            <a:avLst/>
          </a:prstGeom>
          <a:noFill/>
          <a:ln w="9525">
            <a:noFill/>
            <a:miter lim="800000"/>
            <a:headEnd/>
            <a:tailEnd/>
          </a:ln>
        </p:spPr>
        <p:txBody>
          <a:bodyPr>
            <a:spAutoFit/>
          </a:bodyPr>
          <a:lstStyle/>
          <a:p>
            <a:r>
              <a:rPr lang="en-US" sz="4000" b="1">
                <a:latin typeface="Calibri" pitchFamily="34" charset="0"/>
              </a:rPr>
              <a:t>Present</a:t>
            </a:r>
            <a:r>
              <a:rPr lang="en-US" sz="4000">
                <a:latin typeface="Calibri" pitchFamily="34" charset="0"/>
              </a:rPr>
              <a:t>, </a:t>
            </a:r>
            <a:r>
              <a:rPr lang="en-US" sz="4000" i="1">
                <a:latin typeface="Calibri" pitchFamily="34" charset="0"/>
              </a:rPr>
              <a:t>adv. … </a:t>
            </a:r>
            <a:r>
              <a:rPr lang="en-US" sz="4000">
                <a:latin typeface="Calibri" pitchFamily="34" charset="0"/>
              </a:rPr>
              <a:t>at the present time, </a:t>
            </a:r>
            <a:r>
              <a:rPr lang="en-US" sz="4000">
                <a:solidFill>
                  <a:srgbClr val="FFFF00"/>
                </a:solidFill>
                <a:latin typeface="Calibri" pitchFamily="34" charset="0"/>
              </a:rPr>
              <a:t>now</a:t>
            </a:r>
            <a:r>
              <a:rPr lang="en-US" sz="4000">
                <a:latin typeface="Calibri" pitchFamily="34" charset="0"/>
              </a:rPr>
              <a:t>; immediately, instantly, at once…</a:t>
            </a:r>
          </a:p>
        </p:txBody>
      </p:sp>
      <p:sp>
        <p:nvSpPr>
          <p:cNvPr id="9" name="TextBox 8"/>
          <p:cNvSpPr txBox="1">
            <a:spLocks noChangeArrowheads="1"/>
          </p:cNvSpPr>
          <p:nvPr/>
        </p:nvSpPr>
        <p:spPr bwMode="auto">
          <a:xfrm>
            <a:off x="2819400" y="3048000"/>
            <a:ext cx="4724400" cy="3170238"/>
          </a:xfrm>
          <a:prstGeom prst="rect">
            <a:avLst/>
          </a:prstGeom>
          <a:noFill/>
          <a:ln w="9525">
            <a:noFill/>
            <a:miter lim="800000"/>
            <a:headEnd/>
            <a:tailEnd/>
          </a:ln>
        </p:spPr>
        <p:txBody>
          <a:bodyPr>
            <a:spAutoFit/>
          </a:bodyPr>
          <a:lstStyle/>
          <a:p>
            <a:r>
              <a:rPr lang="en-US" sz="4000" b="1">
                <a:latin typeface="Calibri" pitchFamily="34" charset="0"/>
              </a:rPr>
              <a:t>Present</a:t>
            </a:r>
            <a:r>
              <a:rPr lang="en-US" sz="4000">
                <a:latin typeface="Calibri" pitchFamily="34" charset="0"/>
              </a:rPr>
              <a:t>, </a:t>
            </a:r>
            <a:r>
              <a:rPr lang="en-US" sz="4000" i="1">
                <a:latin typeface="Calibri" pitchFamily="34" charset="0"/>
              </a:rPr>
              <a:t>adj.</a:t>
            </a:r>
            <a:r>
              <a:rPr lang="en-US" sz="4000">
                <a:latin typeface="Calibri" pitchFamily="34" charset="0"/>
              </a:rPr>
              <a:t> … </a:t>
            </a:r>
            <a:r>
              <a:rPr lang="en-US" sz="4000">
                <a:solidFill>
                  <a:srgbClr val="FFFF00"/>
                </a:solidFill>
                <a:latin typeface="Calibri" pitchFamily="34" charset="0"/>
              </a:rPr>
              <a:t>existing</a:t>
            </a:r>
            <a:r>
              <a:rPr lang="en-US" sz="4000">
                <a:latin typeface="Calibri" pitchFamily="34" charset="0"/>
              </a:rPr>
              <a:t> in the thing, class, or case mentioned or under consideration…</a:t>
            </a:r>
          </a:p>
        </p:txBody>
      </p:sp>
      <p:sp>
        <p:nvSpPr>
          <p:cNvPr id="10" name="TextBox 9"/>
          <p:cNvSpPr txBox="1"/>
          <p:nvPr/>
        </p:nvSpPr>
        <p:spPr>
          <a:xfrm>
            <a:off x="0" y="2286000"/>
            <a:ext cx="9144000" cy="4302716"/>
          </a:xfrm>
          <a:prstGeom prst="rect">
            <a:avLst/>
          </a:prstGeom>
          <a:solidFill>
            <a:schemeClr val="tx1">
              <a:alpha val="77000"/>
            </a:schemeClr>
          </a:solidFill>
        </p:spPr>
        <p:txBody>
          <a:bodyPr>
            <a:spAutoFit/>
          </a:bodyPr>
          <a:lstStyle/>
          <a:p>
            <a:pPr marL="342900" indent="-342900" algn="ctr" fontAlgn="auto">
              <a:spcBef>
                <a:spcPct val="20000"/>
              </a:spcBef>
              <a:spcAft>
                <a:spcPts val="0"/>
              </a:spcAft>
              <a:defRPr/>
            </a:pPr>
            <a:endParaRPr lang="en-US" sz="3600" dirty="0">
              <a:solidFill>
                <a:srgbClr val="FFC000"/>
              </a:solidFill>
              <a:latin typeface="+mn-lt"/>
              <a:cs typeface="+mn-cs"/>
            </a:endParaRPr>
          </a:p>
          <a:p>
            <a:pPr marL="342900" indent="-342900" algn="ctr" fontAlgn="auto">
              <a:spcBef>
                <a:spcPct val="20000"/>
              </a:spcBef>
              <a:spcAft>
                <a:spcPts val="0"/>
              </a:spcAft>
              <a:defRPr/>
            </a:pPr>
            <a:r>
              <a:rPr lang="en-US" sz="3600" dirty="0" smtClean="0">
                <a:solidFill>
                  <a:srgbClr val="FFC000"/>
                </a:solidFill>
                <a:latin typeface="+mn-lt"/>
                <a:cs typeface="+mn-cs"/>
              </a:rPr>
              <a:t>Takeaway:</a:t>
            </a:r>
            <a:endParaRPr lang="en-US" sz="3600" dirty="0">
              <a:solidFill>
                <a:srgbClr val="FFC000"/>
              </a:solidFill>
              <a:latin typeface="+mn-lt"/>
              <a:cs typeface="+mn-cs"/>
            </a:endParaRPr>
          </a:p>
          <a:p>
            <a:pPr marL="342900" indent="-342900" algn="ctr" fontAlgn="auto">
              <a:spcBef>
                <a:spcPct val="20000"/>
              </a:spcBef>
              <a:spcAft>
                <a:spcPts val="0"/>
              </a:spcAft>
              <a:defRPr/>
            </a:pPr>
            <a:r>
              <a:rPr lang="en-US" sz="3600" dirty="0" smtClean="0">
                <a:solidFill>
                  <a:srgbClr val="FFC000"/>
                </a:solidFill>
                <a:latin typeface="+mn-lt"/>
                <a:cs typeface="+mn-cs"/>
              </a:rPr>
              <a:t>The Now Web is a limiting paradigm</a:t>
            </a:r>
          </a:p>
          <a:p>
            <a:pPr marL="342900" indent="-342900" algn="ctr" fontAlgn="auto">
              <a:spcBef>
                <a:spcPct val="20000"/>
              </a:spcBef>
              <a:spcAft>
                <a:spcPts val="0"/>
              </a:spcAft>
              <a:defRPr/>
            </a:pPr>
            <a:r>
              <a:rPr lang="en-US" sz="3600" dirty="0" smtClean="0">
                <a:solidFill>
                  <a:srgbClr val="FFC000"/>
                </a:solidFill>
                <a:latin typeface="+mn-lt"/>
                <a:cs typeface="+mn-cs"/>
              </a:rPr>
              <a:t>Understanding the dynamics of content and behavior lets us improve existing applications and build ground breaking new ones </a:t>
            </a:r>
            <a:endParaRPr lang="en-US" sz="3600" dirty="0">
              <a:solidFill>
                <a:srgbClr val="FFC000"/>
              </a:solidFill>
              <a:latin typeface="+mn-lt"/>
              <a:cs typeface="+mn-cs"/>
            </a:endParaRPr>
          </a:p>
          <a:p>
            <a:pPr fontAlgn="auto">
              <a:spcBef>
                <a:spcPts val="0"/>
              </a:spcBef>
              <a:spcAft>
                <a:spcPts val="0"/>
              </a:spcAft>
              <a:defRPr/>
            </a:pPr>
            <a:endParaRPr lang="en-US" sz="3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1" grpId="0" animBg="1"/>
      <p:bldP spid="3" grpId="0"/>
      <p:bldP spid="3" grpId="1"/>
      <p:bldP spid="4" grpId="0"/>
      <p:bldP spid="4" grpId="1"/>
      <p:bldP spid="9" grpId="0"/>
      <p:bldP spid="9" grpId="1"/>
      <p:bldP spid="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Thanks!</a:t>
            </a:r>
          </a:p>
        </p:txBody>
      </p:sp>
      <p:grpSp>
        <p:nvGrpSpPr>
          <p:cNvPr id="4" name="Group 8"/>
          <p:cNvGrpSpPr/>
          <p:nvPr/>
        </p:nvGrpSpPr>
        <p:grpSpPr>
          <a:xfrm>
            <a:off x="1143000" y="4571997"/>
            <a:ext cx="1251857" cy="1752603"/>
            <a:chOff x="6934200" y="1828800"/>
            <a:chExt cx="1038824" cy="1676400"/>
          </a:xfrm>
          <a:solidFill>
            <a:schemeClr val="accent6">
              <a:lumMod val="75000"/>
            </a:schemeClr>
          </a:solidFill>
        </p:grpSpPr>
        <p:sp>
          <p:nvSpPr>
            <p:cNvPr id="24" name="Rounded Rectangle 23"/>
            <p:cNvSpPr/>
            <p:nvPr/>
          </p:nvSpPr>
          <p:spPr>
            <a:xfrm>
              <a:off x="7162800" y="3048000"/>
              <a:ext cx="457200" cy="457200"/>
            </a:xfrm>
            <a:prstGeom prst="roundRect">
              <a:avLst/>
            </a:prstGeom>
            <a:gradFill>
              <a:gsLst>
                <a:gs pos="0">
                  <a:schemeClr val="accent6">
                    <a:lumMod val="7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6934200" y="1828800"/>
              <a:ext cx="914400" cy="1295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ounded Rectangle 25"/>
            <p:cNvSpPr/>
            <p:nvPr/>
          </p:nvSpPr>
          <p:spPr>
            <a:xfrm rot="19297138">
              <a:off x="7592024" y="2194245"/>
              <a:ext cx="381000" cy="533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ed Rectangle 26"/>
            <p:cNvSpPr/>
            <p:nvPr/>
          </p:nvSpPr>
          <p:spPr>
            <a:xfrm rot="16375465">
              <a:off x="7550363" y="2141997"/>
              <a:ext cx="144984" cy="15091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Arc 27"/>
          <p:cNvSpPr/>
          <p:nvPr/>
        </p:nvSpPr>
        <p:spPr>
          <a:xfrm rot="10800000">
            <a:off x="1724025" y="5168897"/>
            <a:ext cx="1066800" cy="504825"/>
          </a:xfrm>
          <a:prstGeom prst="arc">
            <a:avLst>
              <a:gd name="adj1" fmla="val 16200000"/>
              <a:gd name="adj2" fmla="val 18381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Rounded Rectangular Callout 10"/>
          <p:cNvSpPr/>
          <p:nvPr/>
        </p:nvSpPr>
        <p:spPr>
          <a:xfrm>
            <a:off x="4572000" y="3886197"/>
            <a:ext cx="2971800" cy="1828800"/>
          </a:xfrm>
          <a:prstGeom prst="wedgeRoundRectCallout">
            <a:avLst>
              <a:gd name="adj1" fmla="val -115094"/>
              <a:gd name="adj2" fmla="val 45833"/>
              <a:gd name="adj3" fmla="val 16667"/>
            </a:avLst>
          </a:prstGeom>
          <a:solidFill>
            <a:schemeClr val="tx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dirty="0">
                <a:solidFill>
                  <a:srgbClr val="FFC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1600200"/>
            <a:ext cx="5638800" cy="3763963"/>
          </a:xfrm>
        </p:spPr>
        <p:txBody>
          <a:bodyPr/>
          <a:lstStyle/>
          <a:p>
            <a:pPr algn="ctr"/>
            <a:r>
              <a:rPr lang="en-US" smtClean="0">
                <a:solidFill>
                  <a:srgbClr val="FFC000"/>
                </a:solidFill>
              </a:rPr>
              <a:t>understand and enhance interactions with the dynamic Web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Projects…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Behavior to Change</a:t>
            </a:r>
            <a:endParaRPr lang="en-US" dirty="0"/>
          </a:p>
        </p:txBody>
      </p:sp>
      <p:sp>
        <p:nvSpPr>
          <p:cNvPr id="3" name="Content Placeholder 2"/>
          <p:cNvSpPr>
            <a:spLocks noGrp="1"/>
          </p:cNvSpPr>
          <p:nvPr>
            <p:ph idx="1"/>
          </p:nvPr>
        </p:nvSpPr>
        <p:spPr/>
        <p:txBody>
          <a:bodyPr/>
          <a:lstStyle/>
          <a:p>
            <a:r>
              <a:rPr lang="en-US" dirty="0" smtClean="0"/>
              <a:t>Can we tell what people are targeting on the page when (re)visiting?</a:t>
            </a:r>
          </a:p>
          <a:p>
            <a:pPr lvl="1"/>
            <a:r>
              <a:rPr lang="en-US" dirty="0" smtClean="0"/>
              <a:t>Limitations of expense and scale</a:t>
            </a:r>
          </a:p>
          <a:p>
            <a:r>
              <a:rPr lang="en-US" dirty="0" smtClean="0"/>
              <a:t>Study</a:t>
            </a:r>
          </a:p>
          <a:p>
            <a:pPr lvl="1"/>
            <a:r>
              <a:rPr lang="en-US" dirty="0" smtClean="0"/>
              <a:t>600k </a:t>
            </a:r>
            <a:r>
              <a:rPr lang="en-US" dirty="0" smtClean="0"/>
              <a:t>– 2.3M Users</a:t>
            </a:r>
          </a:p>
          <a:p>
            <a:pPr lvl="2"/>
            <a:r>
              <a:rPr lang="en-US" dirty="0" smtClean="0"/>
              <a:t>Sampled through toolbar data</a:t>
            </a:r>
          </a:p>
          <a:p>
            <a:pPr lvl="1"/>
            <a:r>
              <a:rPr lang="en-US" dirty="0" smtClean="0"/>
              <a:t>50k URLs, tracked hourly </a:t>
            </a:r>
          </a:p>
          <a:p>
            <a:pPr lvl="2"/>
            <a:r>
              <a:rPr lang="en-US" dirty="0" smtClean="0"/>
              <a:t>Rate of change of page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b="83818"/>
          <a:stretch>
            <a:fillRect/>
          </a:stretch>
        </p:blipFill>
        <p:spPr bwMode="auto">
          <a:xfrm>
            <a:off x="457200" y="609600"/>
            <a:ext cx="3635385" cy="6019800"/>
          </a:xfrm>
          <a:prstGeom prst="rect">
            <a:avLst/>
          </a:prstGeom>
          <a:noFill/>
          <a:ln w="9525">
            <a:noFill/>
            <a:miter lim="800000"/>
            <a:headEnd/>
            <a:tailEnd/>
          </a:ln>
          <a:effectLst/>
        </p:spPr>
      </p:pic>
      <p:grpSp>
        <p:nvGrpSpPr>
          <p:cNvPr id="3" name="Group 61"/>
          <p:cNvGrpSpPr/>
          <p:nvPr/>
        </p:nvGrpSpPr>
        <p:grpSpPr>
          <a:xfrm>
            <a:off x="381000" y="609600"/>
            <a:ext cx="2209800" cy="990600"/>
            <a:chOff x="381000" y="609600"/>
            <a:chExt cx="2209800" cy="990600"/>
          </a:xfrm>
        </p:grpSpPr>
        <p:sp>
          <p:nvSpPr>
            <p:cNvPr id="59" name="Rectangle 58"/>
            <p:cNvSpPr/>
            <p:nvPr/>
          </p:nvSpPr>
          <p:spPr>
            <a:xfrm>
              <a:off x="381000" y="609600"/>
              <a:ext cx="990600" cy="381000"/>
            </a:xfrm>
            <a:prstGeom prst="rect">
              <a:avLst/>
            </a:prstGeom>
            <a:solidFill>
              <a:srgbClr val="000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81000" y="1066800"/>
              <a:ext cx="2209800" cy="533400"/>
            </a:xfrm>
            <a:prstGeom prst="rect">
              <a:avLst/>
            </a:prstGeom>
            <a:solidFill>
              <a:srgbClr val="000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343400" y="274638"/>
            <a:ext cx="4343400" cy="1143000"/>
          </a:xfrm>
        </p:spPr>
        <p:txBody>
          <a:bodyPr>
            <a:normAutofit/>
          </a:bodyPr>
          <a:lstStyle/>
          <a:p>
            <a:r>
              <a:rPr lang="en-US" dirty="0" smtClean="0"/>
              <a:t>Resonance</a:t>
            </a:r>
            <a:endParaRPr lang="en-US" dirty="0"/>
          </a:p>
        </p:txBody>
      </p:sp>
      <p:sp>
        <p:nvSpPr>
          <p:cNvPr id="6" name="Content Placeholder 5"/>
          <p:cNvSpPr>
            <a:spLocks noGrp="1"/>
          </p:cNvSpPr>
          <p:nvPr>
            <p:ph sz="half" idx="4294967295"/>
          </p:nvPr>
        </p:nvSpPr>
        <p:spPr>
          <a:xfrm>
            <a:off x="4876800" y="1828800"/>
            <a:ext cx="4038600" cy="4525963"/>
          </a:xfrm>
        </p:spPr>
        <p:txBody>
          <a:bodyPr>
            <a:normAutofit fontScale="92500" lnSpcReduction="10000"/>
          </a:bodyPr>
          <a:lstStyle/>
          <a:p>
            <a:r>
              <a:rPr lang="en-US" sz="2400" dirty="0" smtClean="0"/>
              <a:t>Page elements change at different rates</a:t>
            </a:r>
          </a:p>
          <a:p>
            <a:r>
              <a:rPr lang="en-US" sz="2400" dirty="0" smtClean="0"/>
              <a:t>Pages revisited at different rates</a:t>
            </a:r>
          </a:p>
          <a:p>
            <a:pPr lvl="3">
              <a:spcBef>
                <a:spcPts val="1200"/>
              </a:spcBef>
              <a:spcAft>
                <a:spcPts val="600"/>
              </a:spcAft>
              <a:buFont typeface="Arial" pitchFamily="34" charset="0"/>
              <a:buChar char="•"/>
            </a:pPr>
            <a:r>
              <a:rPr lang="en-US" sz="2400" dirty="0" smtClean="0">
                <a:solidFill>
                  <a:schemeClr val="accent6">
                    <a:lumMod val="75000"/>
                  </a:schemeClr>
                </a:solidFill>
              </a:rPr>
              <a:t>Idea: users synchronize revisitation with the content they care about</a:t>
            </a:r>
          </a:p>
          <a:p>
            <a:pPr lvl="3">
              <a:spcBef>
                <a:spcPts val="1200"/>
              </a:spcBef>
              <a:spcAft>
                <a:spcPts val="600"/>
              </a:spcAft>
              <a:buFont typeface="Arial" pitchFamily="34" charset="0"/>
              <a:buChar char="•"/>
            </a:pPr>
            <a:r>
              <a:rPr lang="en-US" sz="2400" dirty="0" smtClean="0"/>
              <a:t>Resonance can serve as a filter for interesting content</a:t>
            </a:r>
          </a:p>
          <a:p>
            <a:pPr lvl="3">
              <a:spcBef>
                <a:spcPts val="1200"/>
              </a:spcBef>
              <a:spcAft>
                <a:spcPts val="600"/>
              </a:spcAft>
              <a:buFont typeface="Arial" pitchFamily="34" charset="0"/>
              <a:buChar char="•"/>
            </a:pPr>
            <a:endParaRPr lang="en-US" sz="2400" dirty="0" smtClean="0"/>
          </a:p>
        </p:txBody>
      </p:sp>
      <p:grpSp>
        <p:nvGrpSpPr>
          <p:cNvPr id="4" name="Group 28"/>
          <p:cNvGrpSpPr/>
          <p:nvPr/>
        </p:nvGrpSpPr>
        <p:grpSpPr>
          <a:xfrm>
            <a:off x="5029200" y="3657600"/>
            <a:ext cx="762000" cy="2362200"/>
            <a:chOff x="609600" y="3429000"/>
            <a:chExt cx="1905000" cy="2362200"/>
          </a:xfrm>
        </p:grpSpPr>
        <p:sp>
          <p:nvSpPr>
            <p:cNvPr id="30" name="Rectangle 29"/>
            <p:cNvSpPr/>
            <p:nvPr/>
          </p:nvSpPr>
          <p:spPr>
            <a:xfrm>
              <a:off x="609600" y="3429000"/>
              <a:ext cx="1905000" cy="2362200"/>
            </a:xfrm>
            <a:prstGeom prst="rect">
              <a:avLst/>
            </a:prstGeom>
            <a:solidFill>
              <a:schemeClr val="accent4">
                <a:lumMod val="40000"/>
                <a:lumOff val="60000"/>
                <a:alpha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09600" y="3429000"/>
              <a:ext cx="1905000" cy="11430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2" name="Freeform 31"/>
            <p:cNvSpPr/>
            <p:nvPr/>
          </p:nvSpPr>
          <p:spPr>
            <a:xfrm flipH="1">
              <a:off x="609600" y="4572000"/>
              <a:ext cx="1905000" cy="12192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grpSp>
        <p:nvGrpSpPr>
          <p:cNvPr id="5" name="Group 55"/>
          <p:cNvGrpSpPr/>
          <p:nvPr/>
        </p:nvGrpSpPr>
        <p:grpSpPr>
          <a:xfrm>
            <a:off x="457200" y="1676400"/>
            <a:ext cx="2057400" cy="4953000"/>
            <a:chOff x="5715000" y="1905000"/>
            <a:chExt cx="2057400" cy="4953000"/>
          </a:xfrm>
        </p:grpSpPr>
        <p:grpSp>
          <p:nvGrpSpPr>
            <p:cNvPr id="7" name="Group 27"/>
            <p:cNvGrpSpPr/>
            <p:nvPr/>
          </p:nvGrpSpPr>
          <p:grpSpPr>
            <a:xfrm rot="5400000">
              <a:off x="6096000" y="1524000"/>
              <a:ext cx="1295400" cy="2057400"/>
              <a:chOff x="609600" y="3429000"/>
              <a:chExt cx="1905000" cy="2362200"/>
            </a:xfrm>
          </p:grpSpPr>
          <p:sp>
            <p:nvSpPr>
              <p:cNvPr id="41" name="Rectangle 40"/>
              <p:cNvSpPr/>
              <p:nvPr/>
            </p:nvSpPr>
            <p:spPr>
              <a:xfrm>
                <a:off x="609600" y="3429000"/>
                <a:ext cx="1905000" cy="2362200"/>
              </a:xfrm>
              <a:prstGeom prst="rect">
                <a:avLst/>
              </a:prstGeom>
              <a:solidFill>
                <a:schemeClr val="accent4">
                  <a:lumMod val="40000"/>
                  <a:lumOff val="60000"/>
                  <a:alpha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09600" y="3429000"/>
                <a:ext cx="1905000" cy="11430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43" name="Freeform 42"/>
              <p:cNvSpPr/>
              <p:nvPr/>
            </p:nvSpPr>
            <p:spPr>
              <a:xfrm flipH="1">
                <a:off x="609600" y="4572000"/>
                <a:ext cx="1905000" cy="12192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grpSp>
          <p:nvGrpSpPr>
            <p:cNvPr id="8" name="Group 27"/>
            <p:cNvGrpSpPr/>
            <p:nvPr/>
          </p:nvGrpSpPr>
          <p:grpSpPr>
            <a:xfrm rot="5400000">
              <a:off x="5562600" y="4648200"/>
              <a:ext cx="2362200" cy="2057400"/>
              <a:chOff x="609600" y="3429000"/>
              <a:chExt cx="1905000" cy="2362200"/>
            </a:xfrm>
          </p:grpSpPr>
          <p:sp>
            <p:nvSpPr>
              <p:cNvPr id="45" name="Rectangle 44"/>
              <p:cNvSpPr/>
              <p:nvPr/>
            </p:nvSpPr>
            <p:spPr>
              <a:xfrm>
                <a:off x="609600" y="3429000"/>
                <a:ext cx="1905000" cy="2362200"/>
              </a:xfrm>
              <a:prstGeom prst="rect">
                <a:avLst/>
              </a:prstGeom>
              <a:solidFill>
                <a:schemeClr val="accent4">
                  <a:lumMod val="40000"/>
                  <a:lumOff val="60000"/>
                  <a:alpha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609600" y="3429000"/>
                <a:ext cx="1905000" cy="11430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47" name="Freeform 46"/>
              <p:cNvSpPr/>
              <p:nvPr/>
            </p:nvSpPr>
            <p:spPr>
              <a:xfrm flipH="1">
                <a:off x="609600" y="4572000"/>
                <a:ext cx="1905000" cy="12192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grpSp>
      <p:grpSp>
        <p:nvGrpSpPr>
          <p:cNvPr id="9" name="Group 56"/>
          <p:cNvGrpSpPr/>
          <p:nvPr/>
        </p:nvGrpSpPr>
        <p:grpSpPr>
          <a:xfrm>
            <a:off x="457200" y="685800"/>
            <a:ext cx="2133600" cy="914400"/>
            <a:chOff x="5715000" y="914400"/>
            <a:chExt cx="2133600" cy="914400"/>
          </a:xfrm>
        </p:grpSpPr>
        <p:grpSp>
          <p:nvGrpSpPr>
            <p:cNvPr id="10" name="Group 14"/>
            <p:cNvGrpSpPr/>
            <p:nvPr/>
          </p:nvGrpSpPr>
          <p:grpSpPr>
            <a:xfrm>
              <a:off x="5715000" y="1295400"/>
              <a:ext cx="2133600" cy="533400"/>
              <a:chOff x="76200" y="609600"/>
              <a:chExt cx="6019801" cy="685800"/>
            </a:xfrm>
          </p:grpSpPr>
          <p:sp>
            <p:nvSpPr>
              <p:cNvPr id="34" name="Rectangle 33"/>
              <p:cNvSpPr/>
              <p:nvPr/>
            </p:nvSpPr>
            <p:spPr>
              <a:xfrm>
                <a:off x="76200" y="609600"/>
                <a:ext cx="6019800" cy="685800"/>
              </a:xfrm>
              <a:prstGeom prst="rect">
                <a:avLst/>
              </a:prstGeom>
              <a:solidFill>
                <a:srgbClr val="FFFF99">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6200000">
                <a:off x="2743201" y="-2057400"/>
                <a:ext cx="685799" cy="60198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11" name="Group 14"/>
            <p:cNvGrpSpPr/>
            <p:nvPr/>
          </p:nvGrpSpPr>
          <p:grpSpPr>
            <a:xfrm>
              <a:off x="5715000" y="914400"/>
              <a:ext cx="914400" cy="304800"/>
              <a:chOff x="76200" y="609600"/>
              <a:chExt cx="6019801" cy="685800"/>
            </a:xfrm>
          </p:grpSpPr>
          <p:sp>
            <p:nvSpPr>
              <p:cNvPr id="49" name="Rectangle 48"/>
              <p:cNvSpPr/>
              <p:nvPr/>
            </p:nvSpPr>
            <p:spPr>
              <a:xfrm>
                <a:off x="76200" y="609600"/>
                <a:ext cx="6019800" cy="685800"/>
              </a:xfrm>
              <a:prstGeom prst="rect">
                <a:avLst/>
              </a:prstGeom>
              <a:solidFill>
                <a:srgbClr val="FFFF99">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6200000">
                <a:off x="2743201" y="-2057400"/>
                <a:ext cx="685799" cy="6019800"/>
              </a:xfrm>
              <a:custGeom>
                <a:avLst/>
                <a:gdLst>
                  <a:gd name="connsiteX0" fmla="*/ 0 w 914400"/>
                  <a:gd name="connsiteY0" fmla="*/ 0 h 4583430"/>
                  <a:gd name="connsiteX1" fmla="*/ 914400 w 914400"/>
                  <a:gd name="connsiteY1" fmla="*/ 925830 h 4583430"/>
                  <a:gd name="connsiteX2" fmla="*/ 0 w 914400"/>
                  <a:gd name="connsiteY2" fmla="*/ 1840230 h 4583430"/>
                  <a:gd name="connsiteX3" fmla="*/ 914400 w 914400"/>
                  <a:gd name="connsiteY3" fmla="*/ 2766060 h 4583430"/>
                  <a:gd name="connsiteX4" fmla="*/ 0 w 914400"/>
                  <a:gd name="connsiteY4" fmla="*/ 3669030 h 4583430"/>
                  <a:gd name="connsiteX5" fmla="*/ 914400 w 914400"/>
                  <a:gd name="connsiteY5" fmla="*/ 4583430 h 45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4583430">
                    <a:moveTo>
                      <a:pt x="0" y="0"/>
                    </a:moveTo>
                    <a:cubicBezTo>
                      <a:pt x="457200" y="309562"/>
                      <a:pt x="914400" y="619125"/>
                      <a:pt x="914400" y="925830"/>
                    </a:cubicBezTo>
                    <a:cubicBezTo>
                      <a:pt x="914400" y="1232535"/>
                      <a:pt x="0" y="1533525"/>
                      <a:pt x="0" y="1840230"/>
                    </a:cubicBezTo>
                    <a:cubicBezTo>
                      <a:pt x="0" y="2146935"/>
                      <a:pt x="914400" y="2461260"/>
                      <a:pt x="914400" y="2766060"/>
                    </a:cubicBezTo>
                    <a:cubicBezTo>
                      <a:pt x="914400" y="3070860"/>
                      <a:pt x="0" y="3366135"/>
                      <a:pt x="0" y="3669030"/>
                    </a:cubicBezTo>
                    <a:cubicBezTo>
                      <a:pt x="0" y="3971925"/>
                      <a:pt x="457200" y="4277677"/>
                      <a:pt x="914400" y="458343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grpSp>
        <p:nvGrpSpPr>
          <p:cNvPr id="12" name="Group 54"/>
          <p:cNvGrpSpPr/>
          <p:nvPr/>
        </p:nvGrpSpPr>
        <p:grpSpPr>
          <a:xfrm>
            <a:off x="457201" y="685800"/>
            <a:ext cx="3657599" cy="5943600"/>
            <a:chOff x="5715001" y="914400"/>
            <a:chExt cx="3657599" cy="5943600"/>
          </a:xfrm>
        </p:grpSpPr>
        <p:grpSp>
          <p:nvGrpSpPr>
            <p:cNvPr id="13" name="Group 18"/>
            <p:cNvGrpSpPr/>
            <p:nvPr/>
          </p:nvGrpSpPr>
          <p:grpSpPr>
            <a:xfrm>
              <a:off x="7848600" y="1600200"/>
              <a:ext cx="1524000" cy="5257800"/>
              <a:chOff x="3368842" y="2438400"/>
              <a:chExt cx="2727158" cy="4038600"/>
            </a:xfrm>
          </p:grpSpPr>
          <p:sp>
            <p:nvSpPr>
              <p:cNvPr id="25" name="Rectangle 24"/>
              <p:cNvSpPr/>
              <p:nvPr/>
            </p:nvSpPr>
            <p:spPr>
              <a:xfrm>
                <a:off x="3505200" y="2438400"/>
                <a:ext cx="2590800" cy="4038600"/>
              </a:xfrm>
              <a:prstGeom prst="rect">
                <a:avLst/>
              </a:prstGeom>
              <a:solidFill>
                <a:schemeClr val="tx2">
                  <a:lumMod val="40000"/>
                  <a:lumOff val="60000"/>
                  <a:alpha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368842" y="4456176"/>
                <a:ext cx="2590800" cy="2020824"/>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505200" y="2438400"/>
                <a:ext cx="2590800" cy="2020824"/>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 name="Group 18"/>
            <p:cNvGrpSpPr/>
            <p:nvPr/>
          </p:nvGrpSpPr>
          <p:grpSpPr>
            <a:xfrm rot="16200000">
              <a:off x="5867401" y="3276601"/>
              <a:ext cx="990600" cy="1295399"/>
              <a:chOff x="3505200" y="2185991"/>
              <a:chExt cx="2590800" cy="4291009"/>
            </a:xfrm>
          </p:grpSpPr>
          <p:sp>
            <p:nvSpPr>
              <p:cNvPr id="37" name="Rectangle 36"/>
              <p:cNvSpPr/>
              <p:nvPr/>
            </p:nvSpPr>
            <p:spPr>
              <a:xfrm>
                <a:off x="3505200" y="2438400"/>
                <a:ext cx="2590800" cy="4038600"/>
              </a:xfrm>
              <a:prstGeom prst="rect">
                <a:avLst/>
              </a:prstGeom>
              <a:solidFill>
                <a:schemeClr val="tx2">
                  <a:lumMod val="40000"/>
                  <a:lumOff val="60000"/>
                  <a:alpha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505200" y="4456176"/>
                <a:ext cx="2590800" cy="2020824"/>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3505200" y="2185991"/>
                <a:ext cx="2590800" cy="2020824"/>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8"/>
            <p:cNvGrpSpPr/>
            <p:nvPr/>
          </p:nvGrpSpPr>
          <p:grpSpPr>
            <a:xfrm rot="16200000">
              <a:off x="7848600" y="-304800"/>
              <a:ext cx="304800" cy="2743200"/>
              <a:chOff x="3505200" y="2323011"/>
              <a:chExt cx="2590800" cy="4153989"/>
            </a:xfrm>
          </p:grpSpPr>
          <p:sp>
            <p:nvSpPr>
              <p:cNvPr id="52" name="Rectangle 51"/>
              <p:cNvSpPr/>
              <p:nvPr/>
            </p:nvSpPr>
            <p:spPr>
              <a:xfrm>
                <a:off x="3505200" y="2438400"/>
                <a:ext cx="2590800" cy="4038600"/>
              </a:xfrm>
              <a:prstGeom prst="rect">
                <a:avLst/>
              </a:prstGeom>
              <a:solidFill>
                <a:schemeClr val="tx2">
                  <a:lumMod val="40000"/>
                  <a:lumOff val="60000"/>
                  <a:alpha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05200" y="4456176"/>
                <a:ext cx="2590800" cy="2020824"/>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3505200" y="2323011"/>
                <a:ext cx="2590800" cy="2020823"/>
              </a:xfrm>
              <a:custGeom>
                <a:avLst/>
                <a:gdLst>
                  <a:gd name="connsiteX0" fmla="*/ 13335 w 941070"/>
                  <a:gd name="connsiteY0" fmla="*/ 0 h 3051810"/>
                  <a:gd name="connsiteX1" fmla="*/ 916305 w 941070"/>
                  <a:gd name="connsiteY1" fmla="*/ 148590 h 3051810"/>
                  <a:gd name="connsiteX2" fmla="*/ 13335 w 941070"/>
                  <a:gd name="connsiteY2" fmla="*/ 297180 h 3051810"/>
                  <a:gd name="connsiteX3" fmla="*/ 939165 w 941070"/>
                  <a:gd name="connsiteY3" fmla="*/ 468630 h 3051810"/>
                  <a:gd name="connsiteX4" fmla="*/ 13335 w 941070"/>
                  <a:gd name="connsiteY4" fmla="*/ 617220 h 3051810"/>
                  <a:gd name="connsiteX5" fmla="*/ 927735 w 941070"/>
                  <a:gd name="connsiteY5" fmla="*/ 777240 h 3051810"/>
                  <a:gd name="connsiteX6" fmla="*/ 13335 w 941070"/>
                  <a:gd name="connsiteY6" fmla="*/ 914400 h 3051810"/>
                  <a:gd name="connsiteX7" fmla="*/ 927735 w 941070"/>
                  <a:gd name="connsiteY7" fmla="*/ 1051560 h 3051810"/>
                  <a:gd name="connsiteX8" fmla="*/ 13335 w 941070"/>
                  <a:gd name="connsiteY8" fmla="*/ 1223010 h 3051810"/>
                  <a:gd name="connsiteX9" fmla="*/ 927735 w 941070"/>
                  <a:gd name="connsiteY9" fmla="*/ 1371600 h 3051810"/>
                  <a:gd name="connsiteX10" fmla="*/ 1905 w 941070"/>
                  <a:gd name="connsiteY10" fmla="*/ 1520190 h 3051810"/>
                  <a:gd name="connsiteX11" fmla="*/ 939165 w 941070"/>
                  <a:gd name="connsiteY11" fmla="*/ 1691640 h 3051810"/>
                  <a:gd name="connsiteX12" fmla="*/ 13335 w 941070"/>
                  <a:gd name="connsiteY12" fmla="*/ 1828800 h 3051810"/>
                  <a:gd name="connsiteX13" fmla="*/ 916305 w 941070"/>
                  <a:gd name="connsiteY13" fmla="*/ 1965960 h 3051810"/>
                  <a:gd name="connsiteX14" fmla="*/ 13335 w 941070"/>
                  <a:gd name="connsiteY14" fmla="*/ 2137410 h 3051810"/>
                  <a:gd name="connsiteX15" fmla="*/ 916305 w 941070"/>
                  <a:gd name="connsiteY15" fmla="*/ 2297430 h 3051810"/>
                  <a:gd name="connsiteX16" fmla="*/ 13335 w 941070"/>
                  <a:gd name="connsiteY16" fmla="*/ 2434590 h 3051810"/>
                  <a:gd name="connsiteX17" fmla="*/ 927735 w 941070"/>
                  <a:gd name="connsiteY17" fmla="*/ 2606040 h 3051810"/>
                  <a:gd name="connsiteX18" fmla="*/ 13335 w 941070"/>
                  <a:gd name="connsiteY18" fmla="*/ 2743200 h 3051810"/>
                  <a:gd name="connsiteX19" fmla="*/ 927735 w 941070"/>
                  <a:gd name="connsiteY19" fmla="*/ 2903220 h 3051810"/>
                  <a:gd name="connsiteX20" fmla="*/ 1905 w 941070"/>
                  <a:gd name="connsiteY20" fmla="*/ 3051810 h 30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070" h="3051810">
                    <a:moveTo>
                      <a:pt x="13335" y="0"/>
                    </a:moveTo>
                    <a:cubicBezTo>
                      <a:pt x="464820" y="49530"/>
                      <a:pt x="916305" y="99060"/>
                      <a:pt x="916305" y="148590"/>
                    </a:cubicBezTo>
                    <a:cubicBezTo>
                      <a:pt x="916305" y="198120"/>
                      <a:pt x="9525" y="243840"/>
                      <a:pt x="13335" y="297180"/>
                    </a:cubicBezTo>
                    <a:cubicBezTo>
                      <a:pt x="17145" y="350520"/>
                      <a:pt x="939165" y="415290"/>
                      <a:pt x="939165" y="468630"/>
                    </a:cubicBezTo>
                    <a:cubicBezTo>
                      <a:pt x="939165" y="521970"/>
                      <a:pt x="15240" y="565785"/>
                      <a:pt x="13335" y="617220"/>
                    </a:cubicBezTo>
                    <a:cubicBezTo>
                      <a:pt x="11430" y="668655"/>
                      <a:pt x="927735" y="727710"/>
                      <a:pt x="927735" y="777240"/>
                    </a:cubicBezTo>
                    <a:cubicBezTo>
                      <a:pt x="927735" y="826770"/>
                      <a:pt x="13335" y="868680"/>
                      <a:pt x="13335" y="914400"/>
                    </a:cubicBezTo>
                    <a:cubicBezTo>
                      <a:pt x="13335" y="960120"/>
                      <a:pt x="927735" y="1000125"/>
                      <a:pt x="927735" y="1051560"/>
                    </a:cubicBezTo>
                    <a:cubicBezTo>
                      <a:pt x="927735" y="1102995"/>
                      <a:pt x="13335" y="1169670"/>
                      <a:pt x="13335" y="1223010"/>
                    </a:cubicBezTo>
                    <a:cubicBezTo>
                      <a:pt x="13335" y="1276350"/>
                      <a:pt x="929640" y="1322070"/>
                      <a:pt x="927735" y="1371600"/>
                    </a:cubicBezTo>
                    <a:cubicBezTo>
                      <a:pt x="925830" y="1421130"/>
                      <a:pt x="0" y="1466850"/>
                      <a:pt x="1905" y="1520190"/>
                    </a:cubicBezTo>
                    <a:cubicBezTo>
                      <a:pt x="3810" y="1573530"/>
                      <a:pt x="937260" y="1640205"/>
                      <a:pt x="939165" y="1691640"/>
                    </a:cubicBezTo>
                    <a:cubicBezTo>
                      <a:pt x="941070" y="1743075"/>
                      <a:pt x="17145" y="1783080"/>
                      <a:pt x="13335" y="1828800"/>
                    </a:cubicBezTo>
                    <a:cubicBezTo>
                      <a:pt x="9525" y="1874520"/>
                      <a:pt x="916305" y="1914525"/>
                      <a:pt x="916305" y="1965960"/>
                    </a:cubicBezTo>
                    <a:cubicBezTo>
                      <a:pt x="916305" y="2017395"/>
                      <a:pt x="13335" y="2082165"/>
                      <a:pt x="13335" y="2137410"/>
                    </a:cubicBezTo>
                    <a:cubicBezTo>
                      <a:pt x="13335" y="2192655"/>
                      <a:pt x="916305" y="2247900"/>
                      <a:pt x="916305" y="2297430"/>
                    </a:cubicBezTo>
                    <a:cubicBezTo>
                      <a:pt x="916305" y="2346960"/>
                      <a:pt x="11430" y="2383155"/>
                      <a:pt x="13335" y="2434590"/>
                    </a:cubicBezTo>
                    <a:cubicBezTo>
                      <a:pt x="15240" y="2486025"/>
                      <a:pt x="927735" y="2554605"/>
                      <a:pt x="927735" y="2606040"/>
                    </a:cubicBezTo>
                    <a:cubicBezTo>
                      <a:pt x="927735" y="2657475"/>
                      <a:pt x="13335" y="2693670"/>
                      <a:pt x="13335" y="2743200"/>
                    </a:cubicBezTo>
                    <a:cubicBezTo>
                      <a:pt x="13335" y="2792730"/>
                      <a:pt x="929640" y="2851785"/>
                      <a:pt x="927735" y="2903220"/>
                    </a:cubicBezTo>
                    <a:cubicBezTo>
                      <a:pt x="925830" y="2954655"/>
                      <a:pt x="463867" y="3003232"/>
                      <a:pt x="1905" y="30518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33" name="Left-Right Arrow 32"/>
          <p:cNvSpPr/>
          <p:nvPr/>
        </p:nvSpPr>
        <p:spPr>
          <a:xfrm rot="2037621">
            <a:off x="1493696" y="3101413"/>
            <a:ext cx="3993785" cy="8382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Resonance on the Web</a:t>
            </a:r>
          </a:p>
        </p:txBody>
      </p:sp>
      <p:sp>
        <p:nvSpPr>
          <p:cNvPr id="3" name="Content Placeholder 2"/>
          <p:cNvSpPr>
            <a:spLocks noGrp="1"/>
          </p:cNvSpPr>
          <p:nvPr>
            <p:ph idx="1"/>
          </p:nvPr>
        </p:nvSpPr>
        <p:spPr/>
        <p:txBody>
          <a:bodyPr/>
          <a:lstStyle/>
          <a:p>
            <a:r>
              <a:rPr lang="en-US" smtClean="0"/>
              <a:t>Per element change rates</a:t>
            </a:r>
          </a:p>
          <a:p>
            <a:r>
              <a:rPr lang="en-US" smtClean="0"/>
              <a:t>Band-pass filter using peak revisitation</a:t>
            </a:r>
          </a:p>
          <a:p>
            <a:pPr lvl="1"/>
            <a:endParaRPr lang="en-US" smtClean="0"/>
          </a:p>
        </p:txBody>
      </p:sp>
      <p:grpSp>
        <p:nvGrpSpPr>
          <p:cNvPr id="43013" name="Group 55"/>
          <p:cNvGrpSpPr>
            <a:grpSpLocks/>
          </p:cNvGrpSpPr>
          <p:nvPr/>
        </p:nvGrpSpPr>
        <p:grpSpPr bwMode="auto">
          <a:xfrm>
            <a:off x="1219200" y="3429000"/>
            <a:ext cx="6858000" cy="2360613"/>
            <a:chOff x="1676400" y="3582194"/>
            <a:chExt cx="6858000" cy="2361406"/>
          </a:xfrm>
        </p:grpSpPr>
        <p:cxnSp>
          <p:nvCxnSpPr>
            <p:cNvPr id="29" name="Straight Arrow Connector 28"/>
            <p:cNvCxnSpPr/>
            <p:nvPr/>
          </p:nvCxnSpPr>
          <p:spPr>
            <a:xfrm rot="5400000" flipH="1" flipV="1">
              <a:off x="1066443" y="4647764"/>
              <a:ext cx="2134317" cy="317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133600" y="5714923"/>
              <a:ext cx="50292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86000" y="5257570"/>
              <a:ext cx="457200" cy="38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52738" y="3961734"/>
              <a:ext cx="457200" cy="1676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417888" y="4800216"/>
              <a:ext cx="457200" cy="838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84625" y="5486246"/>
              <a:ext cx="457200" cy="15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549775" y="5486246"/>
              <a:ext cx="457200" cy="15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5116513" y="4571539"/>
              <a:ext cx="457200" cy="1067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5681663" y="5410021"/>
              <a:ext cx="457200" cy="228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6248400" y="3961734"/>
              <a:ext cx="457200" cy="1676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31" name="TextBox 39"/>
            <p:cNvSpPr txBox="1">
              <a:spLocks noChangeArrowheads="1"/>
            </p:cNvSpPr>
            <p:nvPr/>
          </p:nvSpPr>
          <p:spPr bwMode="auto">
            <a:xfrm>
              <a:off x="7239000" y="5562600"/>
              <a:ext cx="1295400" cy="381000"/>
            </a:xfrm>
            <a:prstGeom prst="rect">
              <a:avLst/>
            </a:prstGeom>
            <a:noFill/>
            <a:ln w="9525">
              <a:noFill/>
              <a:miter lim="800000"/>
              <a:headEnd/>
              <a:tailEnd/>
            </a:ln>
          </p:spPr>
          <p:txBody>
            <a:bodyPr>
              <a:spAutoFit/>
            </a:bodyPr>
            <a:lstStyle/>
            <a:p>
              <a:r>
                <a:rPr lang="en-US">
                  <a:solidFill>
                    <a:schemeClr val="bg1"/>
                  </a:solidFill>
                  <a:latin typeface="Calibri" pitchFamily="34" charset="0"/>
                </a:rPr>
                <a:t>frequency</a:t>
              </a:r>
            </a:p>
          </p:txBody>
        </p:sp>
        <p:sp>
          <p:nvSpPr>
            <p:cNvPr id="43032" name="TextBox 40"/>
            <p:cNvSpPr txBox="1">
              <a:spLocks noChangeArrowheads="1"/>
            </p:cNvSpPr>
            <p:nvPr/>
          </p:nvSpPr>
          <p:spPr bwMode="auto">
            <a:xfrm rot="5400000">
              <a:off x="1219200" y="4572000"/>
              <a:ext cx="1295400" cy="381000"/>
            </a:xfrm>
            <a:prstGeom prst="rect">
              <a:avLst/>
            </a:prstGeom>
            <a:noFill/>
            <a:ln w="9525">
              <a:noFill/>
              <a:miter lim="800000"/>
              <a:headEnd/>
              <a:tailEnd/>
            </a:ln>
          </p:spPr>
          <p:txBody>
            <a:bodyPr>
              <a:spAutoFit/>
            </a:bodyPr>
            <a:lstStyle/>
            <a:p>
              <a:r>
                <a:rPr lang="en-US">
                  <a:solidFill>
                    <a:schemeClr val="bg1"/>
                  </a:solidFill>
                  <a:latin typeface="Calibri" pitchFamily="34" charset="0"/>
                </a:rPr>
                <a:t>Count</a:t>
              </a:r>
            </a:p>
          </p:txBody>
        </p:sp>
      </p:grpSp>
      <p:grpSp>
        <p:nvGrpSpPr>
          <p:cNvPr id="8" name="Group 56"/>
          <p:cNvGrpSpPr>
            <a:grpSpLocks/>
          </p:cNvGrpSpPr>
          <p:nvPr/>
        </p:nvGrpSpPr>
        <p:grpSpPr bwMode="auto">
          <a:xfrm>
            <a:off x="1752600" y="3503613"/>
            <a:ext cx="4648200" cy="2057400"/>
            <a:chOff x="2209800" y="3657600"/>
            <a:chExt cx="4648200" cy="2057400"/>
          </a:xfrm>
        </p:grpSpPr>
        <p:sp>
          <p:nvSpPr>
            <p:cNvPr id="42" name="Rectangle 41"/>
            <p:cNvSpPr/>
            <p:nvPr/>
          </p:nvSpPr>
          <p:spPr>
            <a:xfrm>
              <a:off x="2209800" y="3733800"/>
              <a:ext cx="609600" cy="1981200"/>
            </a:xfrm>
            <a:prstGeom prst="rect">
              <a:avLst/>
            </a:prstGeom>
            <a:solidFill>
              <a:schemeClr val="tx1">
                <a:lumMod val="75000"/>
                <a:lumOff val="25000"/>
                <a:alpha val="87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3962400" y="3657600"/>
              <a:ext cx="2895600" cy="2057400"/>
            </a:xfrm>
            <a:prstGeom prst="rect">
              <a:avLst/>
            </a:prstGeom>
            <a:solidFill>
              <a:schemeClr val="tx1">
                <a:lumMod val="75000"/>
                <a:lumOff val="25000"/>
                <a:alpha val="87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54"/>
          <p:cNvGrpSpPr>
            <a:grpSpLocks/>
          </p:cNvGrpSpPr>
          <p:nvPr/>
        </p:nvGrpSpPr>
        <p:grpSpPr bwMode="auto">
          <a:xfrm>
            <a:off x="1674813" y="5713413"/>
            <a:ext cx="5030787" cy="612775"/>
            <a:chOff x="2132806" y="5867400"/>
            <a:chExt cx="5029994" cy="611188"/>
          </a:xfrm>
        </p:grpSpPr>
        <p:cxnSp>
          <p:nvCxnSpPr>
            <p:cNvPr id="46" name="Straight Arrow Connector 45"/>
            <p:cNvCxnSpPr/>
            <p:nvPr/>
          </p:nvCxnSpPr>
          <p:spPr>
            <a:xfrm rot="5400000" flipH="1" flipV="1">
              <a:off x="1866799" y="6209410"/>
              <a:ext cx="533601" cy="158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34393" y="6477004"/>
              <a:ext cx="5028407" cy="158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2362957" y="5867400"/>
              <a:ext cx="4647467" cy="500351"/>
            </a:xfrm>
            <a:custGeom>
              <a:avLst/>
              <a:gdLst>
                <a:gd name="connsiteX0" fmla="*/ 0 w 5641675"/>
                <a:gd name="connsiteY0" fmla="*/ 408317 h 500332"/>
                <a:gd name="connsiteX1" fmla="*/ 534838 w 5641675"/>
                <a:gd name="connsiteY1" fmla="*/ 391064 h 500332"/>
                <a:gd name="connsiteX2" fmla="*/ 1069675 w 5641675"/>
                <a:gd name="connsiteY2" fmla="*/ 46008 h 500332"/>
                <a:gd name="connsiteX3" fmla="*/ 1552754 w 5641675"/>
                <a:gd name="connsiteY3" fmla="*/ 115019 h 500332"/>
                <a:gd name="connsiteX4" fmla="*/ 2225615 w 5641675"/>
                <a:gd name="connsiteY4" fmla="*/ 442823 h 500332"/>
                <a:gd name="connsiteX5" fmla="*/ 3312543 w 5641675"/>
                <a:gd name="connsiteY5" fmla="*/ 460076 h 500332"/>
                <a:gd name="connsiteX6" fmla="*/ 5641675 w 5641675"/>
                <a:gd name="connsiteY6" fmla="*/ 425570 h 5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1675" h="500332">
                  <a:moveTo>
                    <a:pt x="0" y="408317"/>
                  </a:moveTo>
                  <a:cubicBezTo>
                    <a:pt x="178279" y="429883"/>
                    <a:pt x="356559" y="451449"/>
                    <a:pt x="534838" y="391064"/>
                  </a:cubicBezTo>
                  <a:cubicBezTo>
                    <a:pt x="713117" y="330679"/>
                    <a:pt x="900022" y="92016"/>
                    <a:pt x="1069675" y="46008"/>
                  </a:cubicBezTo>
                  <a:cubicBezTo>
                    <a:pt x="1239328" y="0"/>
                    <a:pt x="1360097" y="48883"/>
                    <a:pt x="1552754" y="115019"/>
                  </a:cubicBezTo>
                  <a:cubicBezTo>
                    <a:pt x="1745411" y="181155"/>
                    <a:pt x="1932317" y="385314"/>
                    <a:pt x="2225615" y="442823"/>
                  </a:cubicBezTo>
                  <a:cubicBezTo>
                    <a:pt x="2518913" y="500332"/>
                    <a:pt x="3312543" y="460076"/>
                    <a:pt x="3312543" y="460076"/>
                  </a:cubicBezTo>
                  <a:lnTo>
                    <a:pt x="5641675" y="42557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40" name="TextBox 39"/>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[CHI09] </a:t>
            </a:r>
            <a:r>
              <a:rPr lang="en-US" sz="1400" dirty="0" smtClean="0">
                <a:solidFill>
                  <a:schemeClr val="accent6">
                    <a:lumMod val="40000"/>
                    <a:lumOff val="60000"/>
                  </a:schemeClr>
                </a:solidFill>
                <a:latin typeface="+mj-lt"/>
              </a:rPr>
              <a:t>Adar et al., “Resonance on the Web: Web Dynamics and Revisitation Patterns” </a:t>
            </a:r>
            <a:endParaRPr lang="en-US" sz="1400" dirty="0">
              <a:solidFill>
                <a:schemeClr val="accent6">
                  <a:lumMod val="40000"/>
                  <a:lumOff val="6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33400" y="3810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smtClean="0">
                <a:solidFill>
                  <a:schemeClr val="bg1"/>
                </a:solidFill>
                <a:latin typeface="Calibri" pitchFamily="34" charset="0"/>
              </a:rPr>
              <a:t>Unstable content monitoring</a:t>
            </a:r>
          </a:p>
          <a:p>
            <a:pPr marL="342900" indent="-342900">
              <a:spcBef>
                <a:spcPct val="20000"/>
              </a:spcBef>
              <a:buFont typeface="Arial" charset="0"/>
              <a:buChar char="•"/>
            </a:pPr>
            <a:r>
              <a:rPr lang="en-US" sz="3200" dirty="0" smtClean="0">
                <a:solidFill>
                  <a:schemeClr val="bg1"/>
                </a:solidFill>
                <a:latin typeface="Calibri" pitchFamily="34" charset="0"/>
              </a:rPr>
              <a:t>Stable </a:t>
            </a:r>
            <a:r>
              <a:rPr lang="en-US" sz="3200" dirty="0">
                <a:solidFill>
                  <a:schemeClr val="bg1"/>
                </a:solidFill>
                <a:latin typeface="Calibri" pitchFamily="34" charset="0"/>
              </a:rPr>
              <a:t>content seeking</a:t>
            </a:r>
          </a:p>
          <a:p>
            <a:pPr marL="342900" indent="-342900">
              <a:spcBef>
                <a:spcPct val="20000"/>
              </a:spcBef>
              <a:buFont typeface="Arial" charset="0"/>
              <a:buChar char="•"/>
            </a:pPr>
            <a:r>
              <a:rPr lang="en-US" sz="3200" dirty="0" smtClean="0">
                <a:solidFill>
                  <a:schemeClr val="bg1"/>
                </a:solidFill>
                <a:latin typeface="Calibri" pitchFamily="34" charset="0"/>
              </a:rPr>
              <a:t>Change </a:t>
            </a:r>
            <a:r>
              <a:rPr lang="en-US" sz="3200" dirty="0">
                <a:solidFill>
                  <a:schemeClr val="bg1"/>
                </a:solidFill>
                <a:latin typeface="Calibri" pitchFamily="34" charset="0"/>
              </a:rPr>
              <a:t>synchronization</a:t>
            </a:r>
            <a:endParaRPr lang="en-US" sz="2800" dirty="0">
              <a:solidFill>
                <a:schemeClr val="bg1"/>
              </a:solidFill>
              <a:latin typeface="Calibri" pitchFamily="34" charset="0"/>
            </a:endParaRPr>
          </a:p>
        </p:txBody>
      </p:sp>
      <p:sp>
        <p:nvSpPr>
          <p:cNvPr id="19" name="TextBox 18"/>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[CHI09] </a:t>
            </a:r>
            <a:r>
              <a:rPr lang="en-US" sz="1400" dirty="0" smtClean="0">
                <a:solidFill>
                  <a:schemeClr val="accent6">
                    <a:lumMod val="40000"/>
                    <a:lumOff val="60000"/>
                  </a:schemeClr>
                </a:solidFill>
                <a:latin typeface="+mj-lt"/>
              </a:rPr>
              <a:t>Adar et al., “Resonance on the Web: Web Dynamics and Revisitation Patterns” </a:t>
            </a:r>
            <a:endParaRPr lang="en-US" sz="1400" dirty="0">
              <a:solidFill>
                <a:schemeClr val="accent6">
                  <a:lumMod val="40000"/>
                  <a:lumOff val="60000"/>
                </a:schemeClr>
              </a:solidFill>
              <a:latin typeface="+mj-lt"/>
            </a:endParaRPr>
          </a:p>
        </p:txBody>
      </p:sp>
      <p:pic>
        <p:nvPicPr>
          <p:cNvPr id="746497" name="Picture 1" descr="C:\Users\adar\Desktop\nyt.png"/>
          <p:cNvPicPr>
            <a:picLocks noChangeAspect="1" noChangeArrowheads="1"/>
          </p:cNvPicPr>
          <p:nvPr/>
        </p:nvPicPr>
        <p:blipFill>
          <a:blip r:embed="rId3" cstate="print"/>
          <a:srcRect/>
          <a:stretch>
            <a:fillRect/>
          </a:stretch>
        </p:blipFill>
        <p:spPr bwMode="auto">
          <a:xfrm>
            <a:off x="304800" y="2552700"/>
            <a:ext cx="3892382" cy="2239146"/>
          </a:xfrm>
          <a:prstGeom prst="rect">
            <a:avLst/>
          </a:prstGeom>
          <a:noFill/>
          <a:effectLst>
            <a:reflection blurRad="6350" stA="50000" endA="300" endPos="55500" dist="50800" dir="5400000" sy="-100000" algn="bl" rotWithShape="0"/>
          </a:effectLst>
        </p:spPr>
      </p:pic>
      <p:pic>
        <p:nvPicPr>
          <p:cNvPr id="746498" name="Picture 2" descr="C:\Users\adar\Desktop\nytcov.png"/>
          <p:cNvPicPr>
            <a:picLocks noChangeAspect="1" noChangeArrowheads="1"/>
          </p:cNvPicPr>
          <p:nvPr/>
        </p:nvPicPr>
        <p:blipFill>
          <a:blip r:embed="rId4" cstate="print"/>
          <a:srcRect/>
          <a:stretch>
            <a:fillRect/>
          </a:stretch>
        </p:blipFill>
        <p:spPr bwMode="auto">
          <a:xfrm>
            <a:off x="304800" y="2552700"/>
            <a:ext cx="3892382" cy="2239146"/>
          </a:xfrm>
          <a:prstGeom prst="rect">
            <a:avLst/>
          </a:prstGeom>
          <a:noFill/>
          <a:effectLst>
            <a:reflection blurRad="6350" stA="50000" endA="300" endPos="55500" dist="50800" dir="5400000" sy="-100000" algn="bl" rotWithShape="0"/>
          </a:effectLst>
        </p:spPr>
      </p:pic>
      <p:pic>
        <p:nvPicPr>
          <p:cNvPr id="746499" name="Picture 3" descr="C:\Users\adar\Desktop\costsco.png"/>
          <p:cNvPicPr>
            <a:picLocks noChangeAspect="1" noChangeArrowheads="1"/>
          </p:cNvPicPr>
          <p:nvPr/>
        </p:nvPicPr>
        <p:blipFill>
          <a:blip r:embed="rId5" cstate="print"/>
          <a:srcRect/>
          <a:stretch>
            <a:fillRect/>
          </a:stretch>
        </p:blipFill>
        <p:spPr bwMode="auto">
          <a:xfrm>
            <a:off x="1828800" y="2743200"/>
            <a:ext cx="3896114" cy="2239146"/>
          </a:xfrm>
          <a:prstGeom prst="rect">
            <a:avLst/>
          </a:prstGeom>
          <a:noFill/>
          <a:effectLst>
            <a:reflection blurRad="6350" stA="50000" endA="300" endPos="55500" dist="50800" dir="5400000" sy="-100000" algn="bl" rotWithShape="0"/>
          </a:effectLst>
        </p:spPr>
      </p:pic>
      <p:pic>
        <p:nvPicPr>
          <p:cNvPr id="746500" name="Picture 4" descr="C:\Users\adar\Desktop\costcocov.png"/>
          <p:cNvPicPr>
            <a:picLocks noChangeAspect="1" noChangeArrowheads="1"/>
          </p:cNvPicPr>
          <p:nvPr/>
        </p:nvPicPr>
        <p:blipFill>
          <a:blip r:embed="rId6" cstate="print"/>
          <a:srcRect/>
          <a:stretch>
            <a:fillRect/>
          </a:stretch>
        </p:blipFill>
        <p:spPr bwMode="auto">
          <a:xfrm>
            <a:off x="1828800" y="2743200"/>
            <a:ext cx="3896114" cy="2239146"/>
          </a:xfrm>
          <a:prstGeom prst="rect">
            <a:avLst/>
          </a:prstGeom>
          <a:noFill/>
          <a:effectLst>
            <a:reflection blurRad="6350" stA="50000" endA="300" endPos="55500" dist="50800" dir="5400000" sy="-100000" algn="bl" rotWithShape="0"/>
          </a:effectLst>
        </p:spPr>
      </p:pic>
      <p:pic>
        <p:nvPicPr>
          <p:cNvPr id="746501" name="Picture 5" descr="C:\Users\adar\Desktop\woo.png"/>
          <p:cNvPicPr>
            <a:picLocks noChangeAspect="1" noChangeArrowheads="1"/>
          </p:cNvPicPr>
          <p:nvPr/>
        </p:nvPicPr>
        <p:blipFill>
          <a:blip r:embed="rId7" cstate="print"/>
          <a:srcRect/>
          <a:stretch>
            <a:fillRect/>
          </a:stretch>
        </p:blipFill>
        <p:spPr bwMode="auto">
          <a:xfrm>
            <a:off x="4876800" y="2895600"/>
            <a:ext cx="3892382" cy="2239146"/>
          </a:xfrm>
          <a:prstGeom prst="rect">
            <a:avLst/>
          </a:prstGeom>
          <a:noFill/>
          <a:effectLst>
            <a:reflection blurRad="6350" stA="50000" endA="300" endPos="55500" dist="50800" dir="5400000" sy="-100000" algn="bl" rotWithShape="0"/>
          </a:effectLst>
        </p:spPr>
      </p:pic>
      <p:pic>
        <p:nvPicPr>
          <p:cNvPr id="746502" name="Picture 6" descr="C:\Users\adar\Desktop\wootcov.png"/>
          <p:cNvPicPr>
            <a:picLocks noChangeAspect="1" noChangeArrowheads="1"/>
          </p:cNvPicPr>
          <p:nvPr/>
        </p:nvPicPr>
        <p:blipFill>
          <a:blip r:embed="rId8" cstate="print"/>
          <a:srcRect/>
          <a:stretch>
            <a:fillRect/>
          </a:stretch>
        </p:blipFill>
        <p:spPr bwMode="auto">
          <a:xfrm>
            <a:off x="4876800" y="2895600"/>
            <a:ext cx="3892382" cy="2239146"/>
          </a:xfrm>
          <a:prstGeom prst="rect">
            <a:avLst/>
          </a:prstGeom>
          <a:noFill/>
          <a:effectLst>
            <a:reflection blurRad="6350" stA="50000" endA="300" endPos="55500" dist="508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649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464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6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650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4649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65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650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7465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Applications</a:t>
            </a:r>
            <a:endParaRPr lang="en-US" dirty="0"/>
          </a:p>
        </p:txBody>
      </p:sp>
      <p:pic>
        <p:nvPicPr>
          <p:cNvPr id="10" name="Picture 2" descr="C:\Users\teevan\Desktop\TAB\resonant pages\woot.bmp"/>
          <p:cNvPicPr>
            <a:picLocks noChangeAspect="1" noChangeArrowheads="1"/>
          </p:cNvPicPr>
          <p:nvPr/>
        </p:nvPicPr>
        <p:blipFill>
          <a:blip r:embed="rId3" cstate="print"/>
          <a:srcRect/>
          <a:stretch>
            <a:fillRect/>
          </a:stretch>
        </p:blipFill>
        <p:spPr bwMode="auto">
          <a:xfrm>
            <a:off x="1371600" y="2971800"/>
            <a:ext cx="4010204" cy="3291840"/>
          </a:xfrm>
          <a:prstGeom prst="rect">
            <a:avLst/>
          </a:prstGeom>
          <a:noFill/>
        </p:spPr>
      </p:pic>
      <p:pic>
        <p:nvPicPr>
          <p:cNvPr id="407555" name="Picture 3"/>
          <p:cNvPicPr>
            <a:picLocks noChangeAspect="1" noChangeArrowheads="1"/>
          </p:cNvPicPr>
          <p:nvPr/>
        </p:nvPicPr>
        <p:blipFill>
          <a:blip r:embed="rId4" cstate="print">
            <a:clrChange>
              <a:clrFrom>
                <a:srgbClr val="FF0000"/>
              </a:clrFrom>
              <a:clrTo>
                <a:srgbClr val="FF0000">
                  <a:alpha val="0"/>
                </a:srgbClr>
              </a:clrTo>
            </a:clrChange>
          </a:blip>
          <a:srcRect/>
          <a:stretch>
            <a:fillRect/>
          </a:stretch>
        </p:blipFill>
        <p:spPr bwMode="auto">
          <a:xfrm>
            <a:off x="914400" y="2133600"/>
            <a:ext cx="2159000" cy="4470400"/>
          </a:xfrm>
          <a:prstGeom prst="rect">
            <a:avLst/>
          </a:prstGeom>
          <a:noFill/>
          <a:ln w="9525">
            <a:noFill/>
            <a:miter lim="800000"/>
            <a:headEnd/>
            <a:tailEnd/>
          </a:ln>
          <a:effectLst/>
        </p:spPr>
      </p:pic>
      <p:sp>
        <p:nvSpPr>
          <p:cNvPr id="9" name="Rectangle 8"/>
          <p:cNvSpPr/>
          <p:nvPr/>
        </p:nvSpPr>
        <p:spPr>
          <a:xfrm>
            <a:off x="2971800" y="2133600"/>
            <a:ext cx="2971800"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2133600"/>
            <a:ext cx="2971800"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400800"/>
            <a:ext cx="51816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1447800"/>
            <a:ext cx="41148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556" name="Picture 4"/>
          <p:cNvPicPr>
            <a:picLocks noChangeAspect="1" noChangeArrowheads="1"/>
          </p:cNvPicPr>
          <p:nvPr/>
        </p:nvPicPr>
        <p:blipFill>
          <a:blip r:embed="rId5" cstate="print"/>
          <a:srcRect/>
          <a:stretch>
            <a:fillRect/>
          </a:stretch>
        </p:blipFill>
        <p:spPr bwMode="auto">
          <a:xfrm>
            <a:off x="1447800" y="3048000"/>
            <a:ext cx="1066800" cy="1294921"/>
          </a:xfrm>
          <a:prstGeom prst="rect">
            <a:avLst/>
          </a:prstGeom>
          <a:noFill/>
          <a:ln w="9525">
            <a:noFill/>
            <a:miter lim="800000"/>
            <a:headEnd/>
            <a:tailEnd/>
          </a:ln>
          <a:effectLst/>
        </p:spPr>
      </p:pic>
      <p:pic>
        <p:nvPicPr>
          <p:cNvPr id="407557" name="Picture 5"/>
          <p:cNvPicPr>
            <a:picLocks noChangeAspect="1" noChangeArrowheads="1"/>
          </p:cNvPicPr>
          <p:nvPr/>
        </p:nvPicPr>
        <p:blipFill>
          <a:blip r:embed="rId6" cstate="print"/>
          <a:srcRect/>
          <a:stretch>
            <a:fillRect/>
          </a:stretch>
        </p:blipFill>
        <p:spPr bwMode="auto">
          <a:xfrm>
            <a:off x="3429000" y="2286000"/>
            <a:ext cx="5010150" cy="2111195"/>
          </a:xfrm>
          <a:prstGeom prst="rect">
            <a:avLst/>
          </a:prstGeom>
          <a:noFill/>
          <a:ln w="9525">
            <a:noFill/>
            <a:miter lim="800000"/>
            <a:headEnd/>
            <a:tailEnd/>
          </a:ln>
          <a:effectLst/>
        </p:spPr>
      </p:pic>
      <p:grpSp>
        <p:nvGrpSpPr>
          <p:cNvPr id="6" name="Group 29"/>
          <p:cNvGrpSpPr/>
          <p:nvPr/>
        </p:nvGrpSpPr>
        <p:grpSpPr>
          <a:xfrm>
            <a:off x="3200400" y="3657600"/>
            <a:ext cx="5010150" cy="2111195"/>
            <a:chOff x="3352800" y="3886200"/>
            <a:chExt cx="5010150" cy="2111195"/>
          </a:xfrm>
        </p:grpSpPr>
        <p:pic>
          <p:nvPicPr>
            <p:cNvPr id="28" name="Picture 5"/>
            <p:cNvPicPr>
              <a:picLocks noChangeAspect="1" noChangeArrowheads="1"/>
            </p:cNvPicPr>
            <p:nvPr/>
          </p:nvPicPr>
          <p:blipFill>
            <a:blip r:embed="rId6" cstate="print"/>
            <a:srcRect/>
            <a:stretch>
              <a:fillRect/>
            </a:stretch>
          </p:blipFill>
          <p:spPr bwMode="auto">
            <a:xfrm>
              <a:off x="3352800" y="3886200"/>
              <a:ext cx="5010150" cy="2111195"/>
            </a:xfrm>
            <a:prstGeom prst="rect">
              <a:avLst/>
            </a:prstGeom>
            <a:noFill/>
            <a:ln w="9525">
              <a:noFill/>
              <a:miter lim="800000"/>
              <a:headEnd/>
              <a:tailEnd/>
            </a:ln>
            <a:effectLst/>
          </p:spPr>
        </p:pic>
        <p:pic>
          <p:nvPicPr>
            <p:cNvPr id="29" name="Picture 6"/>
            <p:cNvPicPr>
              <a:picLocks noChangeAspect="1" noChangeArrowheads="1"/>
            </p:cNvPicPr>
            <p:nvPr/>
          </p:nvPicPr>
          <p:blipFill>
            <a:blip r:embed="rId7" cstate="print"/>
            <a:srcRect/>
            <a:stretch>
              <a:fillRect/>
            </a:stretch>
          </p:blipFill>
          <p:spPr bwMode="auto">
            <a:xfrm>
              <a:off x="3404724" y="4884892"/>
              <a:ext cx="4442963" cy="259961"/>
            </a:xfrm>
            <a:prstGeom prst="rect">
              <a:avLst/>
            </a:prstGeom>
            <a:noFill/>
            <a:ln w="9525">
              <a:noFill/>
              <a:miter lim="800000"/>
              <a:headEnd/>
              <a:tailEnd/>
            </a:ln>
            <a:effectLst/>
          </p:spPr>
        </p:pic>
      </p:grpSp>
      <p:sp>
        <p:nvSpPr>
          <p:cNvPr id="30" name="TextBox 29"/>
          <p:cNvSpPr txBox="1"/>
          <p:nvPr/>
        </p:nvSpPr>
        <p:spPr>
          <a:xfrm>
            <a:off x="0" y="6550223"/>
            <a:ext cx="7239000" cy="307777"/>
          </a:xfrm>
          <a:prstGeom prst="rect">
            <a:avLst/>
          </a:prstGeom>
          <a:noFill/>
        </p:spPr>
        <p:txBody>
          <a:bodyPr wrap="square" rtlCol="0">
            <a:spAutoFit/>
          </a:bodyPr>
          <a:lstStyle/>
          <a:p>
            <a:r>
              <a:rPr lang="en-US" sz="1400" b="1" dirty="0" smtClean="0">
                <a:solidFill>
                  <a:schemeClr val="accent6">
                    <a:lumMod val="40000"/>
                    <a:lumOff val="60000"/>
                  </a:schemeClr>
                </a:solidFill>
                <a:latin typeface="+mj-lt"/>
              </a:rPr>
              <a:t>[CHI09] </a:t>
            </a:r>
            <a:r>
              <a:rPr lang="en-US" sz="1400" dirty="0" smtClean="0">
                <a:solidFill>
                  <a:schemeClr val="accent6">
                    <a:lumMod val="40000"/>
                    <a:lumOff val="60000"/>
                  </a:schemeClr>
                </a:solidFill>
                <a:latin typeface="+mj-lt"/>
              </a:rPr>
              <a:t>Adar et al., “Resonance on the Web: Web Dynamics and Revisitation Patterns” </a:t>
            </a:r>
            <a:endParaRPr lang="en-US" sz="1400" dirty="0">
              <a:solidFill>
                <a:schemeClr val="accent6">
                  <a:lumMod val="40000"/>
                  <a:lumOff val="6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1.15607E-6 L -0.26927 -0.0067 " pathEditMode="relative" rAng="0" ptsTypes="AA">
                                      <p:cBhvr>
                                        <p:cTn id="6" dur="2000" fill="hold"/>
                                        <p:tgtEl>
                                          <p:spTgt spid="10"/>
                                        </p:tgtEl>
                                        <p:attrNameLst>
                                          <p:attrName>ppt_x</p:attrName>
                                          <p:attrName>ppt_y</p:attrName>
                                        </p:attrNameLst>
                                      </p:cBhvr>
                                      <p:rCtr x="-135" y="-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7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7024</TotalTime>
  <Words>1293</Words>
  <Application>Microsoft Office PowerPoint</Application>
  <PresentationFormat>On-screen Show (4:3)</PresentationFormat>
  <Paragraphs>152</Paragraphs>
  <Slides>23</Slides>
  <Notes>15</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Temporal-Informatics Research</vt:lpstr>
      <vt:lpstr>The Now Web</vt:lpstr>
      <vt:lpstr>understand and enhance interactions with the dynamic Web</vt:lpstr>
      <vt:lpstr>Sample Projects…</vt:lpstr>
      <vt:lpstr>Relating Behavior to Change</vt:lpstr>
      <vt:lpstr>Resonance</vt:lpstr>
      <vt:lpstr>Resonance on the Web</vt:lpstr>
      <vt:lpstr>Slide 8</vt:lpstr>
      <vt:lpstr>Applications</vt:lpstr>
      <vt:lpstr>Slide 10</vt:lpstr>
      <vt:lpstr>Slide 11</vt:lpstr>
      <vt:lpstr>Slide 12</vt:lpstr>
      <vt:lpstr>Demo</vt:lpstr>
      <vt:lpstr>Zoetrope Architecture</vt:lpstr>
      <vt:lpstr>Filters</vt:lpstr>
      <vt:lpstr>Visualizations (a few examples)</vt:lpstr>
      <vt:lpstr>Ongoing work &amp; Collaborations…</vt:lpstr>
      <vt:lpstr>Slide 18</vt:lpstr>
      <vt:lpstr>Future Work</vt:lpstr>
      <vt:lpstr>Query By Example</vt:lpstr>
      <vt:lpstr>Other stuff…</vt:lpstr>
      <vt:lpstr>Slide 22</vt:lpstr>
      <vt:lpstr>Thanks!</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Eytan Adar</dc:creator>
  <cp:lastModifiedBy>Eytan Adar</cp:lastModifiedBy>
  <cp:revision>710</cp:revision>
  <dcterms:created xsi:type="dcterms:W3CDTF">2010-02-09T12:46:14Z</dcterms:created>
  <dcterms:modified xsi:type="dcterms:W3CDTF">2010-04-22T19:44:54Z</dcterms:modified>
</cp:coreProperties>
</file>