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398" r:id="rId2"/>
    <p:sldId id="474" r:id="rId3"/>
    <p:sldId id="526" r:id="rId4"/>
    <p:sldId id="525" r:id="rId5"/>
    <p:sldId id="478" r:id="rId6"/>
    <p:sldId id="479" r:id="rId7"/>
    <p:sldId id="480" r:id="rId8"/>
    <p:sldId id="481" r:id="rId9"/>
    <p:sldId id="52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xmlns:mc="http://schemas.openxmlformats.org/markup-compatibility/2006" xmlns:a14="http://schemas.microsoft.com/office/drawing/2010/main" val="009900" mc:Ignorable=""/>
    <a:srgbClr xmlns:mc="http://schemas.openxmlformats.org/markup-compatibility/2006" xmlns:a14="http://schemas.microsoft.com/office/drawing/2010/main" val="0033CC" mc:Ignorable=""/>
    <a:srgbClr xmlns:mc="http://schemas.openxmlformats.org/markup-compatibility/2006" xmlns:a14="http://schemas.microsoft.com/office/drawing/2010/main" val="008080" mc:Ignorable=""/>
    <a:srgbClr xmlns:mc="http://schemas.openxmlformats.org/markup-compatibility/2006" xmlns:a14="http://schemas.microsoft.com/office/drawing/2010/main" val="990099" mc:Ignorable=""/>
    <a:srgbClr xmlns:mc="http://schemas.openxmlformats.org/markup-compatibility/2006" xmlns:a14="http://schemas.microsoft.com/office/drawing/2010/main" val="FF0000" mc:Ignorable=""/>
    <a:srgbClr xmlns:mc="http://schemas.openxmlformats.org/markup-compatibility/2006" xmlns:a14="http://schemas.microsoft.com/office/drawing/2010/main" val="0099FF" mc:Ignorable=""/>
    <a:srgbClr xmlns:mc="http://schemas.openxmlformats.org/markup-compatibility/2006" xmlns:a14="http://schemas.microsoft.com/office/drawing/2010/main" val="FF006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7" autoAdjust="0"/>
  </p:normalViewPr>
  <p:slideViewPr>
    <p:cSldViewPr>
      <p:cViewPr>
        <p:scale>
          <a:sx n="100" d="100"/>
          <a:sy n="100" d="100"/>
        </p:scale>
        <p:origin x="-13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0BCB1CF-18E0-46B7-A347-98FE10469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5478D67-CA32-4E3D-8CDA-B9CCDAA03F3D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CB4082-7325-4D9E-B7D0-CB0EC7EB5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3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497DCFA-47C0-44F0-A057-4AF4FC85C2C9}" type="slidenum">
              <a:rPr lang="en-US" smtClean="0">
                <a:latin typeface="Arial" pitchFamily="34" charset="0"/>
                <a:ea typeface="宋体" pitchFamily="2" charset="-122"/>
                <a:cs typeface="Arial" pitchFamily="34" charset="0"/>
              </a:rPr>
              <a:pPr>
                <a:buFont typeface="Wingdings" pitchFamily="2" charset="2"/>
                <a:buNone/>
              </a:pPr>
              <a:t>1</a:t>
            </a:fld>
            <a:endParaRPr lang="en-US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Mention “context” more.  Time as context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0712CD8-7A63-4676-9F16-334C67E22AE9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95F6329-CD70-4217-84EB-58FBA28EC62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28AC246-D67A-437F-AB15-43E5C5A1B141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00" y="6381750"/>
            <a:ext cx="1066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748B-AEAF-40F0-A21D-2D891234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9119BC8-D751-4E4E-941F-16E0D91658D3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1D8F-E076-4F1E-BB07-DD50EE2A0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F92EF5C-320A-4A7C-9DD0-BA1ED7A55240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E422-324B-495F-AF9B-9DECCF41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53B22C-3A64-4A8E-BAC2-B38043F51B67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8A20-73FA-4B42-BC08-153F2AB2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E440A14-FBD0-4ACE-8CED-DEB824189A79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BB26-001B-498D-8BFE-00223372E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048787E-3E84-4E8C-B311-1BAEFF63AA35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E70C-1690-4F58-92A9-490466CB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FD5F15B-3BB7-47B6-8BD5-93AE96DEB090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FAB4-54C9-41BB-AE3C-96EC3EF5D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8CFD576-39E1-40BD-83CD-C8C9931E615E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B85E-710E-46DB-8275-1E00C49BE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5E2B426-E1EB-4FC3-9518-55645C340C1C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E1C5-2055-4A46-8E92-B49EEC38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A5A9D3C-C28B-4C25-AC75-5A6865EDF5DC}" type="datetime1">
              <a:rPr lang="en-US"/>
              <a:pPr>
                <a:defRPr/>
              </a:pPr>
              <a:t>4/22/2010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1EA0-1595-441F-A44E-F602CEFB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929B23-FFAA-4F44-9AB5-246D782E0AFE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109F-1B9F-4FC2-A542-9E55F9771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0C2AC88-7931-41E4-9163-4BE7FBE0B01E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9306-8A45-4BB4-A5FD-F8956B2A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0B72ED8-F7F0-428B-B57D-B8E667E10048}" type="datetime1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Wingdings" pitchFamily="-65" charset="2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65E5-D435-4810-AE26-C73A0CF4D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8175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-65" charset="2"/>
              <a:buNone/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B4A3CB1-86A7-49E2-BBD9-9C4112BF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71800" y="6400800"/>
            <a:ext cx="426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000" baseline="0">
                <a:latin typeface="Times New Roman" pitchFamily="18" charset="0"/>
              </a:defRPr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/>
              <a:t>2010 </a:t>
            </a:r>
            <a:r>
              <a:rPr lang="en-US" altLang="zh-CN" dirty="0" smtClean="0"/>
              <a:t>© </a:t>
            </a:r>
            <a:r>
              <a:rPr lang="en-US" altLang="zh-CN" i="1" dirty="0" smtClean="0"/>
              <a:t>University of Michigan</a:t>
            </a:r>
            <a:endParaRPr lang="en-US" altLang="zh-CN" i="1" dirty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86525"/>
            <a:ext cx="2381250" cy="37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xmlns:mc="http://schemas.openxmlformats.org/markup-compatibility/2006" xmlns:a14="http://schemas.microsoft.com/office/drawing/2010/main" val="CC0000" mc:Ignorable=""/>
          </a:solidFill>
          <a:latin typeface="Gill Sans M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xmlns:mc="http://schemas.openxmlformats.org/markup-compatibility/2006" xmlns:a14="http://schemas.microsoft.com/office/drawing/2010/main" val="CC0000" mc:Ignorable=""/>
          </a:solidFill>
          <a:latin typeface="Gill Sans MT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xmlns:mc="http://schemas.openxmlformats.org/markup-compatibility/2006" xmlns:a14="http://schemas.microsoft.com/office/drawing/2010/main" val="CC0000" mc:Ignorable=""/>
          </a:solidFill>
          <a:latin typeface="Gill Sans MT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xmlns:mc="http://schemas.openxmlformats.org/markup-compatibility/2006" xmlns:a14="http://schemas.microsoft.com/office/drawing/2010/main" val="CC0000" mc:Ignorable=""/>
          </a:solidFill>
          <a:latin typeface="Gill Sans MT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xmlns:mc="http://schemas.openxmlformats.org/markup-compatibility/2006" xmlns:a14="http://schemas.microsoft.com/office/drawing/2010/main" val="CC0000" mc:Ignorable=""/>
          </a:solidFill>
          <a:latin typeface="Gill Sans MT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xmlns:mc="http://schemas.openxmlformats.org/markup-compatibility/2006" xmlns:a14="http://schemas.microsoft.com/office/drawing/2010/main" val="CC0000" mc:Ignorable="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xmlns:mc="http://schemas.openxmlformats.org/markup-compatibility/2006" xmlns:a14="http://schemas.microsoft.com/office/drawing/2010/main" val="CC0000" mc:Ignorable="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xmlns:mc="http://schemas.openxmlformats.org/markup-compatibility/2006" xmlns:a14="http://schemas.microsoft.com/office/drawing/2010/main" val="CC0000" mc:Ignorable="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xmlns:mc="http://schemas.openxmlformats.org/markup-compatibility/2006" xmlns:a14="http://schemas.microsoft.com/office/drawing/2010/main" val="CC0000" mc:Ignorable="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mei@umi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BE135B-A5DB-4488-8BF1-5F950F4A128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8915400" cy="1066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Text Retrieval and Data Mining in SI </a:t>
            </a:r>
            <a:br>
              <a:rPr lang="en-US" dirty="0" smtClean="0"/>
            </a:br>
            <a:r>
              <a:rPr lang="en-US" dirty="0" smtClean="0"/>
              <a:t>- An Introduction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6400800" cy="1524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Qiaozhu </a:t>
            </a:r>
            <a:r>
              <a:rPr lang="en-US" sz="2000" dirty="0" smtClean="0"/>
              <a:t>Mei</a:t>
            </a:r>
          </a:p>
          <a:p>
            <a:pPr eaLnBrk="1" hangingPunct="1"/>
            <a:r>
              <a:rPr lang="en-US" sz="2000" i="1" dirty="0" smtClean="0">
                <a:latin typeface="Times New Roman" pitchFamily="18" charset="0"/>
              </a:rPr>
              <a:t>School of </a:t>
            </a:r>
            <a:r>
              <a:rPr lang="en-US" sz="2000" i="1" dirty="0" smtClean="0">
                <a:latin typeface="Times New Roman" pitchFamily="18" charset="0"/>
              </a:rPr>
              <a:t>Information</a:t>
            </a:r>
          </a:p>
          <a:p>
            <a:pPr eaLnBrk="1" hangingPunct="1"/>
            <a:r>
              <a:rPr lang="en-US" sz="2000" i="1" dirty="0" smtClean="0">
                <a:latin typeface="Times New Roman" pitchFamily="18" charset="0"/>
              </a:rPr>
              <a:t>Computer Science and Engineering</a:t>
            </a:r>
            <a:endParaRPr lang="en-US" sz="2000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1800" i="1" dirty="0" smtClean="0"/>
              <a:t>University of </a:t>
            </a:r>
            <a:r>
              <a:rPr lang="en-US" sz="1800" i="1" dirty="0" smtClean="0"/>
              <a:t>Michigan</a:t>
            </a:r>
          </a:p>
          <a:p>
            <a:pPr eaLnBrk="1" hangingPunct="1"/>
            <a:r>
              <a:rPr lang="en-US" sz="1800" i="1" dirty="0" smtClean="0">
                <a:hlinkClick r:id="rId3"/>
              </a:rPr>
              <a:t>qmei@umich.edu</a:t>
            </a:r>
            <a:r>
              <a:rPr lang="en-US" sz="1800" i="1" dirty="0" smtClean="0"/>
              <a:t> 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830263" y="1371601"/>
            <a:ext cx="4579937" cy="3005138"/>
          </a:xfrm>
          <a:custGeom>
            <a:avLst/>
            <a:gdLst>
              <a:gd name="connsiteX0" fmla="*/ 0 w 4649821"/>
              <a:gd name="connsiteY0" fmla="*/ 2791838 h 2791838"/>
              <a:gd name="connsiteX1" fmla="*/ 1449421 w 4649821"/>
              <a:gd name="connsiteY1" fmla="*/ 2743200 h 2791838"/>
              <a:gd name="connsiteX2" fmla="*/ 2383276 w 4649821"/>
              <a:gd name="connsiteY2" fmla="*/ 2519463 h 2791838"/>
              <a:gd name="connsiteX3" fmla="*/ 3433863 w 4649821"/>
              <a:gd name="connsiteY3" fmla="*/ 1926076 h 2791838"/>
              <a:gd name="connsiteX4" fmla="*/ 3988340 w 4649821"/>
              <a:gd name="connsiteY4" fmla="*/ 1245140 h 2791838"/>
              <a:gd name="connsiteX5" fmla="*/ 4649821 w 4649821"/>
              <a:gd name="connsiteY5" fmla="*/ 0 h 27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9821" h="2791838">
                <a:moveTo>
                  <a:pt x="0" y="2791838"/>
                </a:moveTo>
                <a:cubicBezTo>
                  <a:pt x="526104" y="2790217"/>
                  <a:pt x="1052208" y="2788596"/>
                  <a:pt x="1449421" y="2743200"/>
                </a:cubicBezTo>
                <a:cubicBezTo>
                  <a:pt x="1846634" y="2697804"/>
                  <a:pt x="2052536" y="2655650"/>
                  <a:pt x="2383276" y="2519463"/>
                </a:cubicBezTo>
                <a:cubicBezTo>
                  <a:pt x="2714016" y="2383276"/>
                  <a:pt x="3166352" y="2138463"/>
                  <a:pt x="3433863" y="1926076"/>
                </a:cubicBezTo>
                <a:cubicBezTo>
                  <a:pt x="3701374" y="1713689"/>
                  <a:pt x="3785680" y="1566153"/>
                  <a:pt x="3988340" y="1245140"/>
                </a:cubicBezTo>
                <a:cubicBezTo>
                  <a:pt x="4191000" y="924127"/>
                  <a:pt x="4420410" y="462063"/>
                  <a:pt x="4649821" y="0"/>
                </a:cubicBezTo>
              </a:path>
            </a:pathLst>
          </a:custGeom>
          <a:ln w="28575"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</a:t>
            </a:r>
            <a:r>
              <a:rPr lang="en-US" dirty="0" smtClean="0"/>
              <a:t>Data Mining</a:t>
            </a: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EAECFFB-AB74-4AAB-A681-C4316136CDF3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923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21310" r="62296" b="73772"/>
          <a:stretch>
            <a:fillRect/>
          </a:stretch>
        </p:blipFill>
        <p:spPr>
          <a:xfrm>
            <a:off x="4800600" y="2943225"/>
            <a:ext cx="1673225" cy="406400"/>
          </a:xfrm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81400" y="4120356"/>
            <a:ext cx="2286000" cy="512763"/>
            <a:chOff x="5867400" y="2183026"/>
            <a:chExt cx="2590800" cy="664949"/>
          </a:xfrm>
        </p:grpSpPr>
        <p:pic>
          <p:nvPicPr>
            <p:cNvPr id="307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09800"/>
              <a:ext cx="638175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20833" r="77777" b="73611"/>
            <a:stretch>
              <a:fillRect/>
            </a:stretch>
          </p:blipFill>
          <p:spPr bwMode="auto">
            <a:xfrm>
              <a:off x="6496050" y="2183026"/>
              <a:ext cx="1962150" cy="63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3505200"/>
            <a:ext cx="1844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22951" r="59836" b="73770"/>
          <a:stretch>
            <a:fillRect/>
          </a:stretch>
        </p:blipFill>
        <p:spPr bwMode="auto">
          <a:xfrm>
            <a:off x="4953000" y="2449512"/>
            <a:ext cx="20574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410200" y="1371601"/>
            <a:ext cx="1447800" cy="971550"/>
            <a:chOff x="4182035" y="5181600"/>
            <a:chExt cx="1752040" cy="1275578"/>
          </a:xfrm>
        </p:grpSpPr>
        <p:grpSp>
          <p:nvGrpSpPr>
            <p:cNvPr id="30743" name="Group 26"/>
            <p:cNvGrpSpPr>
              <a:grpSpLocks/>
            </p:cNvGrpSpPr>
            <p:nvPr/>
          </p:nvGrpSpPr>
          <p:grpSpPr bwMode="auto">
            <a:xfrm>
              <a:off x="4182035" y="5181600"/>
              <a:ext cx="1752040" cy="1275578"/>
              <a:chOff x="4715435" y="5181600"/>
              <a:chExt cx="1752040" cy="1275578"/>
            </a:xfrm>
          </p:grpSpPr>
          <p:pic>
            <p:nvPicPr>
              <p:cNvPr id="30745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435" y="5410200"/>
                <a:ext cx="84716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6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5181600"/>
                <a:ext cx="809625" cy="92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7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867400"/>
                <a:ext cx="752475" cy="58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0" t="18321" r="8397" b="26717"/>
            <a:stretch>
              <a:fillRect/>
            </a:stretch>
          </p:blipFill>
          <p:spPr bwMode="auto">
            <a:xfrm>
              <a:off x="4587022" y="6084302"/>
              <a:ext cx="518378" cy="35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524000"/>
            <a:ext cx="1295400" cy="1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07176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4876800"/>
            <a:ext cx="1181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7696201" y="4110039"/>
            <a:ext cx="533400" cy="533400"/>
          </a:xfrm>
          <a:prstGeom prst="rightArrow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428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83695"/>
            <a:ext cx="12246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20" y="3429000"/>
            <a:ext cx="1428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174977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1"/>
            <a:ext cx="1485900" cy="9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263" y="5562600"/>
            <a:ext cx="349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xmlns:mc="http://schemas.openxmlformats.org/markup-compatibility/2006" xmlns:a14="http://schemas.microsoft.com/office/drawing/2010/main" val="008080" mc:Ignorable=""/>
                </a:solidFill>
              </a:rPr>
              <a:t>Published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80" mc:Ignorable=""/>
                </a:solidFill>
              </a:rPr>
              <a:t>Content: 3-4G/day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80" mc:Ignorable=""/>
                </a:solidFill>
              </a:rPr>
              <a:t>User generated data: 8-10G/day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8080" mc:Ignorable=""/>
                </a:solidFill>
              </a:rPr>
              <a:t>Private text data: 3T/day</a:t>
            </a:r>
            <a:endParaRPr lang="en-US" dirty="0">
              <a:solidFill>
                <a:srgbClr xmlns:mc="http://schemas.openxmlformats.org/markup-compatibility/2006" xmlns:a14="http://schemas.microsoft.com/office/drawing/2010/main" val="008080" mc:Ignorable=""/>
              </a:solidFill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346576" y="6076653"/>
            <a:ext cx="334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- Ramakrishnan and Tomkins 2007</a:t>
            </a:r>
          </a:p>
        </p:txBody>
      </p:sp>
    </p:spTree>
    <p:extLst>
      <p:ext uri="{BB962C8B-B14F-4D97-AF65-F5344CB8AC3E}">
        <p14:creationId xmlns:p14="http://schemas.microsoft.com/office/powerpoint/2010/main" val="345664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in this Battle?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0E70C-1690-4F58-92A9-490466CB17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1833890"/>
            <a:ext cx="178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Gill Sans MT" pitchFamily="34" charset="0"/>
              </a:rPr>
              <a:t>Crowd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70C0" mc:Ignorable=""/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191000"/>
            <a:ext cx="2164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Gill Sans MT" pitchFamily="34" charset="0"/>
              </a:rPr>
              <a:t>Context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70C0" mc:Ignorable=""/>
              </a:solidFill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772406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Gill Sans MT" pitchFamily="34" charset="0"/>
              </a:rPr>
              <a:t>Content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70C0" mc:Ignorable=""/>
              </a:solidFill>
              <a:latin typeface="Gill Sans MT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638624">
            <a:off x="3877150" y="4303321"/>
            <a:ext cx="1295400" cy="353943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8310017">
            <a:off x="2918019" y="2996214"/>
            <a:ext cx="1295400" cy="353943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2758787">
            <a:off x="4413746" y="3231166"/>
            <a:ext cx="1295400" cy="353943"/>
          </a:xfrm>
          <a:prstGeom prst="leftRightArrow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293847" y="1482090"/>
            <a:ext cx="4085978" cy="1710993"/>
            <a:chOff x="4293847" y="1482090"/>
            <a:chExt cx="4085978" cy="1710993"/>
          </a:xfrm>
        </p:grpSpPr>
        <p:sp>
          <p:nvSpPr>
            <p:cNvPr id="17" name="Rectangle 16"/>
            <p:cNvSpPr/>
            <p:nvPr/>
          </p:nvSpPr>
          <p:spPr>
            <a:xfrm>
              <a:off x="4293847" y="148209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Social networks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3999" y="1851422"/>
              <a:ext cx="2210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Online communities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399" y="2187833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Academic networks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53547" y="2823751"/>
              <a:ext cx="2326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Information networks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20052" y="3529040"/>
            <a:ext cx="3044063" cy="2469865"/>
            <a:chOff x="6020052" y="3529040"/>
            <a:chExt cx="3044063" cy="2469865"/>
          </a:xfrm>
        </p:grpSpPr>
        <p:sp>
          <p:nvSpPr>
            <p:cNvPr id="23" name="Rectangle 22"/>
            <p:cNvSpPr/>
            <p:nvPr/>
          </p:nvSpPr>
          <p:spPr>
            <a:xfrm>
              <a:off x="6324600" y="491103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291" y="484361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location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68664" y="382887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authorship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63759" y="3713706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sentiments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02982" y="4295626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impact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9245" y="5235357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event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20052" y="5629573"/>
              <a:ext cx="838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Topics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35267" y="3529040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5350" y="1689646"/>
            <a:ext cx="3285637" cy="4013686"/>
            <a:chOff x="165350" y="1689646"/>
            <a:chExt cx="3285637" cy="4013686"/>
          </a:xfrm>
        </p:grpSpPr>
        <p:sp>
          <p:nvSpPr>
            <p:cNvPr id="18" name="Rectangle 17"/>
            <p:cNvSpPr/>
            <p:nvPr/>
          </p:nvSpPr>
          <p:spPr>
            <a:xfrm>
              <a:off x="2065958" y="1689646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Query logs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5310" y="2168009"/>
              <a:ext cx="2005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Social bookmarks</a:t>
              </a:r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65350" y="3161815"/>
              <a:ext cx="2696389" cy="2541517"/>
              <a:chOff x="165350" y="3161815"/>
              <a:chExt cx="2696389" cy="25415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33400" y="4355068"/>
                <a:ext cx="2146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Scientific Literature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85800" y="4953000"/>
                <a:ext cx="1556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News articles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5350" y="3825359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blogs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71660" y="3531147"/>
                <a:ext cx="851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tweets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" y="5334000"/>
                <a:ext cx="1347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Web pages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0229" y="3161815"/>
                <a:ext cx="1505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Social media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89760" y="5095697"/>
                <a:ext cx="671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EHR</a:t>
                </a:r>
                <a:endParaRPr lang="en-US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43214" y="1327666"/>
            <a:ext cx="8541780" cy="4759911"/>
            <a:chOff x="243214" y="1327666"/>
            <a:chExt cx="8541780" cy="4759911"/>
          </a:xfrm>
        </p:grpSpPr>
        <p:grpSp>
          <p:nvGrpSpPr>
            <p:cNvPr id="43" name="Group 42"/>
            <p:cNvGrpSpPr/>
            <p:nvPr/>
          </p:nvGrpSpPr>
          <p:grpSpPr>
            <a:xfrm>
              <a:off x="243214" y="1327666"/>
              <a:ext cx="8541780" cy="4759911"/>
              <a:chOff x="243214" y="1327666"/>
              <a:chExt cx="8541780" cy="475991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690970" y="4843612"/>
                <a:ext cx="2680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Contextual Text Mining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08765" y="2667000"/>
                <a:ext cx="2196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Social Data Mining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3214" y="4674781"/>
                <a:ext cx="2503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Information Retrieval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150747" y="1327666"/>
                <a:ext cx="2634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Social Network Mining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80436" y="3233326"/>
                <a:ext cx="2211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Health Informatics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81749" y="5718245"/>
                <a:ext cx="1764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Gill Sans MT" pitchFamily="34" charset="0"/>
                  </a:rPr>
                  <a:t>Bioinformatics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429000" y="5212944"/>
              <a:ext cx="2924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Gill Sans MT" pitchFamily="34" charset="0"/>
                </a:rPr>
                <a:t>Statistical Topic Modeling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05200" y="3587740"/>
              <a:ext cx="14950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Gill Sans MT" pitchFamily="34" charset="0"/>
                </a:rPr>
                <a:t>Web Search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35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Personalization v.s. Diversification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0E70C-1690-4F58-92A9-490466CB17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 r="68519" b="73663"/>
          <a:stretch/>
        </p:blipFill>
        <p:spPr bwMode="auto">
          <a:xfrm>
            <a:off x="914400" y="152400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ular Callout 16"/>
          <p:cNvSpPr>
            <a:spLocks noChangeArrowheads="1"/>
          </p:cNvSpPr>
          <p:nvPr/>
        </p:nvSpPr>
        <p:spPr bwMode="auto">
          <a:xfrm>
            <a:off x="3541357" y="1295400"/>
            <a:ext cx="1143000" cy="457200"/>
          </a:xfrm>
          <a:prstGeom prst="wedgeRectCallout">
            <a:avLst>
              <a:gd name="adj1" fmla="val -130000"/>
              <a:gd name="adj2" fmla="val 58333"/>
            </a:avLst>
          </a:prstGeom>
          <a:solidFill>
            <a:srgbClr xmlns:mc="http://schemas.openxmlformats.org/markup-compatibility/2006" xmlns:a14="http://schemas.microsoft.com/office/drawing/2010/main" val="92D050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400">
                <a:latin typeface="Gill Sans MT" pitchFamily="34" charset="0"/>
              </a:rPr>
              <a:t>MSR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6243" y="1981200"/>
            <a:ext cx="2505109" cy="4028273"/>
            <a:chOff x="3426243" y="1981200"/>
            <a:chExt cx="2505109" cy="4028273"/>
          </a:xfrm>
        </p:grpSpPr>
        <p:pic>
          <p:nvPicPr>
            <p:cNvPr id="7" name="Picture 3" descr="F:\Documents\Divrank\figure\toy-pr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8942" r="29104" b="31221"/>
            <a:stretch/>
          </p:blipFill>
          <p:spPr bwMode="auto">
            <a:xfrm>
              <a:off x="3801429" y="4267200"/>
              <a:ext cx="1754736" cy="134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267200" y="5640141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Gill Sans MT" pitchFamily="34" charset="0"/>
                </a:rPr>
                <a:t>PageRank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426243" y="2818031"/>
              <a:ext cx="2505109" cy="122495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EAEAE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Gill Sans MT" pitchFamily="34" charset="0"/>
                </a:rPr>
                <a:t>Mountain Safety Research +</a:t>
              </a:r>
            </a:p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Gill Sans MT" pitchFamily="34" charset="0"/>
                </a:rPr>
                <a:t>MSR Tents +</a:t>
              </a:r>
            </a:p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Gill Sans MT" pitchFamily="34" charset="0"/>
                </a:rPr>
                <a:t>MSR Wheels + </a:t>
              </a:r>
            </a:p>
            <a:p>
              <a:pPr eaLnBrk="0" hangingPunct="0"/>
              <a:r>
                <a:rPr lang="en-US" sz="1600" dirty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Microsoft Research </a:t>
              </a:r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…</a:t>
              </a:r>
              <a:endParaRPr lang="en-US" sz="160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3991093" y="2099232"/>
              <a:ext cx="69326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sym typeface="Wingdings" pitchFamily="2" charset="2"/>
                </a:rPr>
                <a:t>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26702" y="3366186"/>
              <a:ext cx="5325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omic Sans MS" pitchFamily="66" charset="0"/>
                </a:rPr>
                <a:t>?</a:t>
              </a:r>
              <a:endParaRPr lang="en-US" sz="4800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240" y="2242803"/>
              <a:ext cx="761405" cy="50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88808" y="2160114"/>
            <a:ext cx="2846588" cy="3859686"/>
            <a:chOff x="288808" y="2160114"/>
            <a:chExt cx="2846588" cy="3859686"/>
          </a:xfrm>
        </p:grpSpPr>
        <p:pic>
          <p:nvPicPr>
            <p:cNvPr id="5" name="Picture 8" descr="F:\Documents\Divrank\a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2" t="6787" r="1363" b="3493"/>
            <a:stretch/>
          </p:blipFill>
          <p:spPr bwMode="auto">
            <a:xfrm>
              <a:off x="967247" y="4316870"/>
              <a:ext cx="1677962" cy="125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43972" y="5650468"/>
              <a:ext cx="1879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Gill Sans MT" pitchFamily="34" charset="0"/>
                </a:rPr>
                <a:t>Personalized Rank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8808" y="2819400"/>
              <a:ext cx="2835392" cy="966418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EAEAE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Microsoft Research +</a:t>
              </a:r>
            </a:p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Microsoft Research Redmond +</a:t>
              </a:r>
            </a:p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Microsoft Research Asia …</a:t>
              </a:r>
              <a:endParaRPr lang="en-US" sz="160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02878" y="3375711"/>
              <a:ext cx="5325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omic Sans MS" pitchFamily="66" charset="0"/>
                </a:rPr>
                <a:t>?</a:t>
              </a:r>
              <a:endParaRPr lang="en-US" sz="4800" dirty="0"/>
            </a:p>
          </p:txBody>
        </p:sp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533" y="2160114"/>
              <a:ext cx="67786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257891" y="2169639"/>
            <a:ext cx="2656627" cy="3835371"/>
            <a:chOff x="6257891" y="2169639"/>
            <a:chExt cx="2656627" cy="3835371"/>
          </a:xfrm>
        </p:grpSpPr>
        <p:pic>
          <p:nvPicPr>
            <p:cNvPr id="6" name="Picture 4" descr="F:\Documents\Divrank\figure\toy-dr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10251" r="29638" b="30993"/>
            <a:stretch/>
          </p:blipFill>
          <p:spPr bwMode="auto">
            <a:xfrm>
              <a:off x="6484054" y="4191000"/>
              <a:ext cx="1874377" cy="143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778477" y="5635678"/>
              <a:ext cx="14335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Gill Sans MT" pitchFamily="34" charset="0"/>
                </a:rPr>
                <a:t>Diverse Rank</a:t>
              </a:r>
              <a:endPara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257891" y="2803064"/>
              <a:ext cx="2505109" cy="92948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EAEAE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Gill Sans MT" pitchFamily="34" charset="0"/>
                </a:rPr>
                <a:t>Mountain Safety </a:t>
              </a:r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0033CC" mc:Ignorable=""/>
                  </a:solidFill>
                  <a:latin typeface="Gill Sans MT" pitchFamily="34" charset="0"/>
                </a:rPr>
                <a:t>Research +</a:t>
              </a:r>
            </a:p>
            <a:p>
              <a:pPr eaLnBrk="0" hangingPunct="0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latin typeface="Gill Sans MT" pitchFamily="34" charset="0"/>
                </a:rPr>
                <a:t>Microsoft Research +</a:t>
              </a:r>
            </a:p>
            <a:p>
              <a:pPr eaLnBrk="0" hangingPunct="0"/>
              <a:r>
                <a:rPr lang="en-US" sz="1600" dirty="0">
                  <a:solidFill>
                    <a:srgbClr xmlns:mc="http://schemas.openxmlformats.org/markup-compatibility/2006" xmlns:a14="http://schemas.microsoft.com/office/drawing/2010/main" val="009900" mc:Ignorable=""/>
                  </a:solidFill>
                  <a:latin typeface="Gill Sans MT" pitchFamily="34" charset="0"/>
                </a:rPr>
                <a:t>Metropolis Street </a:t>
              </a:r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009900" mc:Ignorable=""/>
                  </a:solidFill>
                  <a:latin typeface="Gill Sans MT" pitchFamily="34" charset="0"/>
                </a:rPr>
                <a:t>Racer …</a:t>
              </a:r>
              <a:endParaRPr lang="en-US" sz="1600" dirty="0">
                <a:solidFill>
                  <a:srgbClr xmlns:mc="http://schemas.openxmlformats.org/markup-compatibility/2006" xmlns:a14="http://schemas.microsoft.com/office/drawing/2010/main" val="009900" mc:Ignorable=""/>
                </a:solidFill>
                <a:latin typeface="Gill Sans MT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0" y="3360003"/>
              <a:ext cx="5325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omic Sans MS" pitchFamily="66" charset="0"/>
                </a:rPr>
                <a:t>?</a:t>
              </a:r>
              <a:endParaRPr lang="en-US" sz="4800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774" y="2299953"/>
              <a:ext cx="761405" cy="50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13" y="2169639"/>
              <a:ext cx="67786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134" y="2242283"/>
              <a:ext cx="569975" cy="560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4876800" y="6031468"/>
            <a:ext cx="3736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- Joint work with </a:t>
            </a:r>
            <a:r>
              <a:rPr lang="en-US" dirty="0" err="1" smtClean="0">
                <a:latin typeface="Gill Sans MT" pitchFamily="34" charset="0"/>
              </a:rPr>
              <a:t>Jian</a:t>
            </a:r>
            <a:r>
              <a:rPr lang="en-US" dirty="0" smtClean="0">
                <a:latin typeface="Gill Sans MT" pitchFamily="34" charset="0"/>
              </a:rPr>
              <a:t> Guo, </a:t>
            </a:r>
            <a:r>
              <a:rPr lang="en-US" dirty="0" err="1" smtClean="0">
                <a:latin typeface="Gill Sans MT" pitchFamily="34" charset="0"/>
              </a:rPr>
              <a:t>Qian</a:t>
            </a:r>
            <a:r>
              <a:rPr lang="en-US" dirty="0" smtClean="0">
                <a:latin typeface="Gill Sans MT" pitchFamily="34" charset="0"/>
              </a:rPr>
              <a:t> 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9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BB7294D-36EB-4661-9C96-7C08B0A1533A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  <p:sp>
        <p:nvSpPr>
          <p:cNvPr id="36868" name="Rectangular Callout 20"/>
          <p:cNvSpPr>
            <a:spLocks noChangeArrowheads="1"/>
          </p:cNvSpPr>
          <p:nvPr/>
        </p:nvSpPr>
        <p:spPr bwMode="auto">
          <a:xfrm>
            <a:off x="2057400" y="2209800"/>
            <a:ext cx="2362200" cy="762000"/>
          </a:xfrm>
          <a:prstGeom prst="wedgeRectCallout">
            <a:avLst>
              <a:gd name="adj1" fmla="val 40755"/>
              <a:gd name="adj2" fmla="val 95870"/>
            </a:avLst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B0F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Hot Topics in SIGMOD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45000"/>
              </a:spcBef>
            </a:pPr>
            <a:r>
              <a:rPr lang="en-US" altLang="zh-CN" dirty="0" smtClean="0">
                <a:cs typeface="Arial" charset="0"/>
              </a:rPr>
              <a:t>Topic Evolution and Trends</a:t>
            </a:r>
            <a:endParaRPr lang="en-US" altLang="zh-CN" dirty="0" smtClean="0">
              <a:cs typeface="Arial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295400" y="5105400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What’s hot in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literature/twitter?</a:t>
            </a:r>
            <a:endParaRPr lang="en-US" sz="2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Yanhua\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0525"/>
            <a:ext cx="76200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3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09513BF-C7D8-48D3-A168-4514609A2EE5}" type="slidenum">
              <a:rPr lang="en-US" smtClean="0"/>
              <a:pPr eaLnBrk="1" hangingPunct="1"/>
              <a:t>6</a:t>
            </a:fld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7891" name="AutoShape 14"/>
          <p:cNvSpPr>
            <a:spLocks noChangeArrowheads="1"/>
          </p:cNvSpPr>
          <p:nvPr/>
        </p:nvSpPr>
        <p:spPr bwMode="auto">
          <a:xfrm>
            <a:off x="4191000" y="3124200"/>
            <a:ext cx="609600" cy="457200"/>
          </a:xfrm>
          <a:prstGeom prst="rightArrow">
            <a:avLst>
              <a:gd name="adj1" fmla="val 50000"/>
              <a:gd name="adj2" fmla="val 81481"/>
            </a:avLst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31866" r="21329" b="29626"/>
          <a:stretch>
            <a:fillRect/>
          </a:stretch>
        </p:blipFill>
        <p:spPr bwMode="auto">
          <a:xfrm>
            <a:off x="381000" y="22860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31818" r="23296" b="30302"/>
          <a:stretch>
            <a:fillRect/>
          </a:stretch>
        </p:blipFill>
        <p:spPr bwMode="auto">
          <a:xfrm>
            <a:off x="5029200" y="2365375"/>
            <a:ext cx="3429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Oval 15"/>
          <p:cNvSpPr>
            <a:spLocks noChangeArrowheads="1"/>
          </p:cNvSpPr>
          <p:nvPr/>
        </p:nvSpPr>
        <p:spPr bwMode="auto">
          <a:xfrm>
            <a:off x="2133600" y="3581400"/>
            <a:ext cx="1600200" cy="533400"/>
          </a:xfrm>
          <a:prstGeom prst="ellipse">
            <a:avLst/>
          </a:prstGeom>
          <a:noFill/>
          <a:ln w="25400" algn="ctr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2400">
              <a:latin typeface="Gill Sans MT" pitchFamily="34" charset="0"/>
            </a:endParaRPr>
          </a:p>
        </p:txBody>
      </p:sp>
      <p:sp>
        <p:nvSpPr>
          <p:cNvPr id="37895" name="Oval 16"/>
          <p:cNvSpPr>
            <a:spLocks noChangeArrowheads="1"/>
          </p:cNvSpPr>
          <p:nvPr/>
        </p:nvSpPr>
        <p:spPr bwMode="auto">
          <a:xfrm>
            <a:off x="6734175" y="3581400"/>
            <a:ext cx="1600200" cy="533400"/>
          </a:xfrm>
          <a:prstGeom prst="ellipse">
            <a:avLst/>
          </a:prstGeom>
          <a:noFill/>
          <a:ln w="12700" algn="ctr">
            <a:solidFill>
              <a:srgbClr xmlns:mc="http://schemas.openxmlformats.org/markup-compatibility/2006" xmlns:a14="http://schemas.microsoft.com/office/drawing/2010/main" val="FF0000" mc:Ignorable="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2400">
              <a:latin typeface="Gill Sans MT" pitchFamily="34" charset="0"/>
            </a:endParaRPr>
          </a:p>
        </p:txBody>
      </p:sp>
      <p:sp>
        <p:nvSpPr>
          <p:cNvPr id="37896" name="Oval 17"/>
          <p:cNvSpPr>
            <a:spLocks noChangeArrowheads="1"/>
          </p:cNvSpPr>
          <p:nvPr/>
        </p:nvSpPr>
        <p:spPr bwMode="auto">
          <a:xfrm>
            <a:off x="7115175" y="2743200"/>
            <a:ext cx="1066800" cy="533400"/>
          </a:xfrm>
          <a:prstGeom prst="ellipse">
            <a:avLst/>
          </a:prstGeom>
          <a:noFill/>
          <a:ln w="25400" algn="ctr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2400">
              <a:latin typeface="Gill Sans MT" pitchFamily="34" charset="0"/>
            </a:endParaRPr>
          </a:p>
        </p:txBody>
      </p:sp>
      <p:sp>
        <p:nvSpPr>
          <p:cNvPr id="37897" name="Oval 18"/>
          <p:cNvSpPr>
            <a:spLocks noChangeArrowheads="1"/>
          </p:cNvSpPr>
          <p:nvPr/>
        </p:nvSpPr>
        <p:spPr bwMode="auto">
          <a:xfrm rot="2822725">
            <a:off x="5921375" y="2667000"/>
            <a:ext cx="1066800" cy="533400"/>
          </a:xfrm>
          <a:prstGeom prst="ellipse">
            <a:avLst/>
          </a:prstGeom>
          <a:noFill/>
          <a:ln w="25400" algn="ctr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2400">
              <a:latin typeface="Gill Sans MT" pitchFamily="34" charset="0"/>
            </a:endParaRPr>
          </a:p>
        </p:txBody>
      </p:sp>
      <p:sp>
        <p:nvSpPr>
          <p:cNvPr id="37898" name="AutoShape 28"/>
          <p:cNvSpPr>
            <a:spLocks noChangeArrowheads="1"/>
          </p:cNvSpPr>
          <p:nvPr/>
        </p:nvSpPr>
        <p:spPr bwMode="auto">
          <a:xfrm rot="-5939638">
            <a:off x="7581106" y="3391694"/>
            <a:ext cx="261938" cy="241300"/>
          </a:xfrm>
          <a:prstGeom prst="rightArrow">
            <a:avLst>
              <a:gd name="adj1" fmla="val 50000"/>
              <a:gd name="adj2" fmla="val 26686"/>
            </a:avLst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28"/>
          <p:cNvSpPr>
            <a:spLocks noChangeArrowheads="1"/>
          </p:cNvSpPr>
          <p:nvPr/>
        </p:nvSpPr>
        <p:spPr bwMode="auto">
          <a:xfrm rot="-8402389">
            <a:off x="6805613" y="3303588"/>
            <a:ext cx="261937" cy="242887"/>
          </a:xfrm>
          <a:prstGeom prst="rightArrow">
            <a:avLst>
              <a:gd name="adj1" fmla="val 50000"/>
              <a:gd name="adj2" fmla="val 26511"/>
            </a:avLst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ular Callout 20"/>
          <p:cNvSpPr>
            <a:spLocks noChangeArrowheads="1"/>
          </p:cNvSpPr>
          <p:nvPr/>
        </p:nvSpPr>
        <p:spPr bwMode="auto">
          <a:xfrm>
            <a:off x="3276600" y="1676400"/>
            <a:ext cx="2362200" cy="457200"/>
          </a:xfrm>
          <a:prstGeom prst="wedgeRectCallout">
            <a:avLst>
              <a:gd name="adj1" fmla="val -9981"/>
              <a:gd name="adj2" fmla="val 158394"/>
            </a:avLst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B0F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rgbClr xmlns:mc="http://schemas.openxmlformats.org/markup-compatibility/2006" xmlns:a14="http://schemas.microsoft.com/office/drawing/2010/main" val="009900" mc:Ignorable=""/>
                </a:solidFill>
                <a:latin typeface="Gill Sans MT" pitchFamily="34" charset="0"/>
              </a:rPr>
              <a:t>One Week Later</a:t>
            </a:r>
          </a:p>
        </p:txBody>
      </p:sp>
      <p:sp>
        <p:nvSpPr>
          <p:cNvPr id="37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Modeling Spatiotemporal </a:t>
            </a:r>
            <a:r>
              <a:rPr lang="en-US" dirty="0" smtClean="0">
                <a:cs typeface="Arial" charset="0"/>
              </a:rPr>
              <a:t>Topic Diffusion</a:t>
            </a:r>
          </a:p>
        </p:txBody>
      </p:sp>
      <p:sp>
        <p:nvSpPr>
          <p:cNvPr id="37902" name="Rectangle 21"/>
          <p:cNvSpPr>
            <a:spLocks noChangeArrowheads="1"/>
          </p:cNvSpPr>
          <p:nvPr/>
        </p:nvSpPr>
        <p:spPr bwMode="auto">
          <a:xfrm>
            <a:off x="3352800" y="4572000"/>
            <a:ext cx="517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How does discussion spread?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334000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omic Sans MS" pitchFamily="66" charset="0"/>
              </a:rPr>
              <a:t>Topic = </a:t>
            </a:r>
            <a:endParaRPr lang="en-US" sz="20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1439" y="5300365"/>
            <a:ext cx="4363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omic Sans MS" pitchFamily="66" charset="0"/>
              </a:rPr>
              <a:t>“government response in hurricane Katrina”</a:t>
            </a:r>
            <a:endParaRPr lang="en-US" sz="20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7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0"/>
          <p:cNvSpPr>
            <a:spLocks noChangeArrowheads="1"/>
          </p:cNvSpPr>
          <p:nvPr/>
        </p:nvSpPr>
        <p:spPr bwMode="auto">
          <a:xfrm>
            <a:off x="3505200" y="2701925"/>
            <a:ext cx="1905000" cy="2743200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E9E5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30"/>
          <p:cNvSpPr>
            <a:spLocks noChangeArrowheads="1"/>
          </p:cNvSpPr>
          <p:nvPr/>
        </p:nvSpPr>
        <p:spPr bwMode="auto">
          <a:xfrm>
            <a:off x="1447800" y="2701925"/>
            <a:ext cx="1905000" cy="2743200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DEFEE3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90130F0-8260-4703-888D-EF1165F584BF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295"/>
          <a:stretch>
            <a:fillRect/>
          </a:stretch>
        </p:blipFill>
        <p:spPr bwMode="auto">
          <a:xfrm>
            <a:off x="4011613" y="1590675"/>
            <a:ext cx="663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1" b="28889"/>
          <a:stretch>
            <a:fillRect/>
          </a:stretch>
        </p:blipFill>
        <p:spPr bwMode="auto">
          <a:xfrm>
            <a:off x="1981200" y="1447800"/>
            <a:ext cx="685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1447800" y="2778125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Tom Hanks, who is my favorite movie star act the leading role.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505200" y="2862263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protesting... will lose your faith by watching the movie.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447800" y="46482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a good book to past time.</a:t>
            </a:r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3505200" y="4302125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... so sick of people making such a big deal about a fiction </a:t>
            </a:r>
            <a:r>
              <a:rPr lang="en-US" altLang="zh-CN" sz="1600" b="1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book</a:t>
            </a:r>
            <a:r>
              <a:rPr lang="en-US" altLang="zh-CN" sz="1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 </a:t>
            </a:r>
            <a:endParaRPr lang="en-US" sz="160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02125"/>
            <a:ext cx="8382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1925"/>
            <a:ext cx="8667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52400" y="4149725"/>
            <a:ext cx="541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228599" y="4149725"/>
            <a:ext cx="3200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Rectangle 30"/>
          <p:cNvSpPr>
            <a:spLocks noChangeArrowheads="1"/>
          </p:cNvSpPr>
          <p:nvPr/>
        </p:nvSpPr>
        <p:spPr bwMode="auto">
          <a:xfrm>
            <a:off x="152400" y="1590654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Gill Sans MT" pitchFamily="34" charset="0"/>
              </a:rPr>
              <a:t>The Da Vinci Code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829594" y="4148931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Summarizing and Tracking Opinions</a:t>
            </a:r>
            <a:endParaRPr lang="en-US" dirty="0" smtClean="0">
              <a:cs typeface="Arial" charset="0"/>
            </a:endParaRPr>
          </a:p>
        </p:txBody>
      </p:sp>
      <p:sp>
        <p:nvSpPr>
          <p:cNvPr id="38931" name="Rectangle 22"/>
          <p:cNvSpPr>
            <a:spLocks noChangeArrowheads="1"/>
          </p:cNvSpPr>
          <p:nvPr/>
        </p:nvSpPr>
        <p:spPr bwMode="auto">
          <a:xfrm>
            <a:off x="2921492" y="5705475"/>
            <a:ext cx="5282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What is good and what is bad?</a:t>
            </a:r>
          </a:p>
        </p:txBody>
      </p:sp>
      <p:sp>
        <p:nvSpPr>
          <p:cNvPr id="20" name="Rectangular Callout 21"/>
          <p:cNvSpPr>
            <a:spLocks noChangeArrowheads="1"/>
          </p:cNvSpPr>
          <p:nvPr/>
        </p:nvSpPr>
        <p:spPr bwMode="auto">
          <a:xfrm>
            <a:off x="5181600" y="1828800"/>
            <a:ext cx="1752600" cy="600075"/>
          </a:xfrm>
          <a:prstGeom prst="wedgeRectCallout">
            <a:avLst>
              <a:gd name="adj1" fmla="val -43972"/>
              <a:gd name="adj2" fmla="val 104429"/>
            </a:avLst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B0F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>
                <a:latin typeface="Gill Sans MT" pitchFamily="34" charset="0"/>
              </a:rPr>
              <a:t>Blogs; customer reviews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20482" name="Picture 2" descr="C:\Users\Yanhua\Pictures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88468"/>
            <a:ext cx="3578225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6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1B983DE-F456-4E51-80AA-9EA0012EFBEC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  <p:pic>
        <p:nvPicPr>
          <p:cNvPr id="39940" name="Picture 5" descr="C:\Users\Qiaozhu Mei\Work\Projects\TopicNet\bruc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9387"/>
            <a:ext cx="36242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05200" y="1768475"/>
            <a:ext cx="5253037" cy="3717925"/>
            <a:chOff x="3505200" y="1768475"/>
            <a:chExt cx="5253037" cy="3717925"/>
          </a:xfrm>
        </p:grpSpPr>
        <p:grpSp>
          <p:nvGrpSpPr>
            <p:cNvPr id="2" name="Group 1"/>
            <p:cNvGrpSpPr/>
            <p:nvPr/>
          </p:nvGrpSpPr>
          <p:grpSpPr>
            <a:xfrm>
              <a:off x="3505200" y="1939925"/>
              <a:ext cx="5253037" cy="3546475"/>
              <a:chOff x="3505200" y="1939925"/>
              <a:chExt cx="5253037" cy="3546475"/>
            </a:xfrm>
          </p:grpSpPr>
          <p:pic>
            <p:nvPicPr>
              <p:cNvPr id="39939" name="Picture 2" descr="C:\Users\Qiaozhu Mei\Work\Projects\TopicNet\4conf-new-2.bm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9925" y="1939925"/>
                <a:ext cx="4143375" cy="3135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2" name="Rectangle 27"/>
              <p:cNvSpPr>
                <a:spLocks noChangeArrowheads="1"/>
              </p:cNvSpPr>
              <p:nvPr/>
            </p:nvSpPr>
            <p:spPr bwMode="auto">
              <a:xfrm>
                <a:off x="7234237" y="1981200"/>
                <a:ext cx="1524000" cy="923330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E9E5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Comic Sans MS" pitchFamily="66" charset="0"/>
                  </a:rPr>
                  <a:t>Information </a:t>
                </a:r>
                <a:r>
                  <a:rPr lang="en-US" dirty="0" smtClean="0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  <a:latin typeface="Comic Sans MS" pitchFamily="66" charset="0"/>
                  </a:rPr>
                  <a:t>retrieval community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C00000" mc:Ignorable="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944" name="Rectangle 26"/>
              <p:cNvSpPr>
                <a:spLocks noChangeArrowheads="1"/>
              </p:cNvSpPr>
              <p:nvPr/>
            </p:nvSpPr>
            <p:spPr bwMode="auto">
              <a:xfrm>
                <a:off x="3885976" y="4784669"/>
                <a:ext cx="1983235" cy="70173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EFFFEB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xmlns:mc="http://schemas.openxmlformats.org/markup-compatibility/2006" xmlns:a14="http://schemas.microsoft.com/office/drawing/2010/main" val="002060" mc:Ignorable=""/>
                    </a:solidFill>
                    <a:latin typeface="Comic Sans MS" pitchFamily="66" charset="0"/>
                  </a:rPr>
                  <a:t>Machine </a:t>
                </a:r>
                <a:r>
                  <a:rPr lang="en-US" dirty="0" smtClean="0">
                    <a:solidFill>
                      <a:srgbClr xmlns:mc="http://schemas.openxmlformats.org/markup-compatibility/2006" xmlns:a14="http://schemas.microsoft.com/office/drawing/2010/main" val="002060" mc:Ignorable=""/>
                    </a:solidFill>
                    <a:latin typeface="Comic Sans MS" pitchFamily="66" charset="0"/>
                  </a:rPr>
                  <a:t>learning</a:t>
                </a:r>
              </a:p>
              <a:p>
                <a:r>
                  <a:rPr lang="en-US" dirty="0" smtClean="0">
                    <a:solidFill>
                      <a:srgbClr xmlns:mc="http://schemas.openxmlformats.org/markup-compatibility/2006" xmlns:a14="http://schemas.microsoft.com/office/drawing/2010/main" val="002060" mc:Ignorable=""/>
                    </a:solidFill>
                    <a:latin typeface="Comic Sans MS" pitchFamily="66" charset="0"/>
                  </a:rPr>
                  <a:t>community</a:t>
                </a:r>
                <a:endParaRPr lang="en-US" dirty="0">
                  <a:solidFill>
                    <a:srgbClr xmlns:mc="http://schemas.openxmlformats.org/markup-compatibility/2006" xmlns:a14="http://schemas.microsoft.com/office/drawing/2010/main" val="002060" mc:Ignorable="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Rectangle 25"/>
              <p:cNvSpPr>
                <a:spLocks noChangeArrowheads="1"/>
              </p:cNvSpPr>
              <p:nvPr/>
            </p:nvSpPr>
            <p:spPr bwMode="auto">
              <a:xfrm>
                <a:off x="7315200" y="4683125"/>
                <a:ext cx="1436612" cy="7017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Comic Sans MS" pitchFamily="66" charset="0"/>
                    <a:cs typeface="+mn-cs"/>
                  </a:rPr>
                  <a:t>Data </a:t>
                </a:r>
                <a:r>
                  <a:rPr lang="en-US" dirty="0" smtClean="0">
                    <a:latin typeface="Comic Sans MS" pitchFamily="66" charset="0"/>
                    <a:cs typeface="+mn-cs"/>
                  </a:rPr>
                  <a:t>mining</a:t>
                </a:r>
              </a:p>
              <a:p>
                <a:pPr>
                  <a:defRPr/>
                </a:pPr>
                <a:r>
                  <a:rPr lang="en-US" dirty="0" smtClean="0">
                    <a:latin typeface="Comic Sans MS" pitchFamily="66" charset="0"/>
                  </a:rPr>
                  <a:t>community</a:t>
                </a:r>
                <a:endParaRPr lang="en-US" dirty="0"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9950" name="AutoShape 14"/>
              <p:cNvSpPr>
                <a:spLocks noChangeArrowheads="1"/>
              </p:cNvSpPr>
              <p:nvPr/>
            </p:nvSpPr>
            <p:spPr bwMode="auto">
              <a:xfrm>
                <a:off x="3505200" y="3505200"/>
                <a:ext cx="1066800" cy="914400"/>
              </a:xfrm>
              <a:prstGeom prst="rightArrow">
                <a:avLst>
                  <a:gd name="adj1" fmla="val 50000"/>
                  <a:gd name="adj2" fmla="val 81483"/>
                </a:avLst>
              </a:prstGeom>
              <a:solidFill>
                <a:srgbClr xmlns:mc="http://schemas.openxmlformats.org/markup-compatibility/2006" xmlns:a14="http://schemas.microsoft.com/office/drawing/2010/main" val="00B05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1" name="Oval 24"/>
            <p:cNvSpPr>
              <a:spLocks noChangeArrowheads="1"/>
            </p:cNvSpPr>
            <p:nvPr/>
          </p:nvSpPr>
          <p:spPr bwMode="auto">
            <a:xfrm rot="-7880336">
              <a:off x="5246688" y="2368550"/>
              <a:ext cx="2374900" cy="1174750"/>
            </a:xfrm>
            <a:prstGeom prst="ellips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2060" mc:Ignorable="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9943" name="Oval 23"/>
            <p:cNvSpPr>
              <a:spLocks noChangeArrowheads="1"/>
            </p:cNvSpPr>
            <p:nvPr/>
          </p:nvSpPr>
          <p:spPr bwMode="auto">
            <a:xfrm rot="-5400000">
              <a:off x="4648200" y="3082925"/>
              <a:ext cx="1828800" cy="1524000"/>
            </a:xfrm>
            <a:prstGeom prst="ellips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2060" mc:Ignorable="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9945" name="Oval 22"/>
            <p:cNvSpPr>
              <a:spLocks noChangeArrowheads="1"/>
            </p:cNvSpPr>
            <p:nvPr/>
          </p:nvSpPr>
          <p:spPr bwMode="auto">
            <a:xfrm rot="-1782341">
              <a:off x="6394450" y="3657600"/>
              <a:ext cx="1679575" cy="1069975"/>
            </a:xfrm>
            <a:prstGeom prst="ellips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2060" mc:Ignorable="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2400">
                <a:latin typeface="Gill Sans MT" pitchFamily="34" charset="0"/>
              </a:endParaRPr>
            </a:p>
          </p:txBody>
        </p:sp>
      </p:grpSp>
      <p:sp>
        <p:nvSpPr>
          <p:cNvPr id="39947" name="Rectangular Callout 21"/>
          <p:cNvSpPr>
            <a:spLocks noChangeArrowheads="1"/>
          </p:cNvSpPr>
          <p:nvPr/>
        </p:nvSpPr>
        <p:spPr bwMode="auto">
          <a:xfrm>
            <a:off x="3048000" y="1447800"/>
            <a:ext cx="1829594" cy="609600"/>
          </a:xfrm>
          <a:prstGeom prst="wedgeRectCallout">
            <a:avLst>
              <a:gd name="adj1" fmla="val -49036"/>
              <a:gd name="adj2" fmla="val 104558"/>
            </a:avLst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B0F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>
                <a:latin typeface="Gill Sans MT" pitchFamily="34" charset="0"/>
              </a:rPr>
              <a:t>Social/Academic Network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307681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07681"/>
            <a:ext cx="1019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Topical Community Detection</a:t>
            </a:r>
            <a:endParaRPr lang="en-US" dirty="0" smtClean="0">
              <a:cs typeface="Arial" charset="0"/>
            </a:endParaRPr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3505199" y="5638800"/>
            <a:ext cx="5224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Who works together on what?</a:t>
            </a:r>
          </a:p>
        </p:txBody>
      </p:sp>
      <p:sp>
        <p:nvSpPr>
          <p:cNvPr id="17" name="Rectangular Callout 21"/>
          <p:cNvSpPr>
            <a:spLocks noChangeArrowheads="1"/>
          </p:cNvSpPr>
          <p:nvPr/>
        </p:nvSpPr>
        <p:spPr bwMode="auto">
          <a:xfrm>
            <a:off x="1752600" y="5748337"/>
            <a:ext cx="1295400" cy="652463"/>
          </a:xfrm>
          <a:prstGeom prst="wedgeRectCallout">
            <a:avLst>
              <a:gd name="adj1" fmla="val -78447"/>
              <a:gd name="adj2" fmla="val -61066"/>
            </a:avLst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B0F0" mc:Ignorable="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>
                <a:latin typeface="Gill Sans MT" pitchFamily="34" charset="0"/>
              </a:rPr>
              <a:t>Text Content</a:t>
            </a:r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9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60B210F-782E-4FA4-AC44-6DF3C74C9187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pic>
        <p:nvPicPr>
          <p:cNvPr id="727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884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Joint work with Cheng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Zhai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, Ken Church, Bruce Schatz, Ravi Kumar,  Andrew Tomkins, </a:t>
            </a:r>
            <a:b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Denny 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Zhou,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Jian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 Guo,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Qian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 Zhen,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Xu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 Ling, Duo Zhang, Deng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Cai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, Dong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Xin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Gill Sans MT" pitchFamily="34" charset="0"/>
              </a:rPr>
              <a:t>, Chao Liu ...</a:t>
            </a:r>
            <a:endParaRPr lang="en-US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urse">
  <a:themeElements>
    <a:clrScheme name="IR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IR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</Template>
  <TotalTime>3413</TotalTime>
  <Words>325</Words>
  <Application>Microsoft Office PowerPoint</Application>
  <PresentationFormat>On-screen Show (4:3)</PresentationFormat>
  <Paragraphs>104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Course</vt:lpstr>
      <vt:lpstr>Text Retrieval and Data Mining in SI  - An Introduction</vt:lpstr>
      <vt:lpstr>Challenge of Data Mining</vt:lpstr>
      <vt:lpstr>What do We Do in this Battle?</vt:lpstr>
      <vt:lpstr>Personalization v.s. Diversification</vt:lpstr>
      <vt:lpstr>Topic Evolution and Trends</vt:lpstr>
      <vt:lpstr>Modeling Spatiotemporal Topic Diffusion</vt:lpstr>
      <vt:lpstr>Summarizing and Tracking Opinions</vt:lpstr>
      <vt:lpstr>Topical Community Detection</vt:lpstr>
      <vt:lpstr>Thanks!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 in Networks</dc:title>
  <dc:creator>Qiaozhu Mei</dc:creator>
  <cp:lastModifiedBy>Qiaozhu &amp; Yanhua</cp:lastModifiedBy>
  <cp:revision>595</cp:revision>
  <cp:lastPrinted>2008-09-08T19:44:31Z</cp:lastPrinted>
  <dcterms:created xsi:type="dcterms:W3CDTF">2009-11-07T16:08:59Z</dcterms:created>
  <dcterms:modified xsi:type="dcterms:W3CDTF">2010-04-23T04:40:58Z</dcterms:modified>
</cp:coreProperties>
</file>