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theme/theme4.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Layouts/slideLayout23.xml" ContentType="application/vnd.openxmlformats-officedocument.presentationml.slideLayout+xml"/>
  <Override PartName="/ppt/slides/slide11.xml" ContentType="application/vnd.openxmlformats-officedocument.presentationml.slide+xml"/>
  <Override PartName="/ppt/theme/theme3.xml" ContentType="application/vnd.openxmlformats-officedocument.theme+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Layouts/slideLayout28.xml" ContentType="application/vnd.openxmlformats-officedocument.presentationml.slideLayout+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Layouts/slideLayout26.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Masters/slideMaster2.xml" ContentType="application/vnd.openxmlformats-officedocument.presentationml.slideMaster+xml"/>
  <Override PartName="/ppt/slideLayouts/slideLayout15.xml" ContentType="application/vnd.openxmlformats-officedocument.presentationml.slideLayout+xml"/>
  <Override PartName="/ppt/slides/slide9.xml" ContentType="application/vnd.openxmlformats-officedocument.presentationml.slide+xml"/>
  <Override PartName="/ppt/notesSlides/notesSlide10.xml" ContentType="application/vnd.openxmlformats-officedocument.presentationml.notesSlide+xml"/>
  <Default Extension="rels" ContentType="application/vnd.openxmlformats-package.relationships+xml"/>
  <Override PartName="/ppt/slideLayouts/slideLayout19.xml" ContentType="application/vnd.openxmlformats-officedocument.presentationml.slideLayout+xml"/>
  <Override PartName="/ppt/slides/slide6.xml" ContentType="application/vnd.openxmlformats-officedocument.presentationml.slide+xml"/>
  <Override PartName="/ppt/slideLayouts/slideLayout27.xml" ContentType="application/vnd.openxmlformats-officedocument.presentationml.slideLayout+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 r:id="rId2"/>
  </p:sldMasterIdLst>
  <p:notesMasterIdLst>
    <p:notesMasterId r:id="rId18"/>
  </p:notesMasterIdLst>
  <p:handoutMasterIdLst>
    <p:handoutMasterId r:id="rId19"/>
  </p:handoutMasterIdLst>
  <p:sldIdLst>
    <p:sldId id="256" r:id="rId3"/>
    <p:sldId id="257" r:id="rId4"/>
    <p:sldId id="307" r:id="rId5"/>
    <p:sldId id="297" r:id="rId6"/>
    <p:sldId id="329" r:id="rId7"/>
    <p:sldId id="260" r:id="rId8"/>
    <p:sldId id="331" r:id="rId9"/>
    <p:sldId id="333" r:id="rId10"/>
    <p:sldId id="334" r:id="rId11"/>
    <p:sldId id="338" r:id="rId12"/>
    <p:sldId id="343" r:id="rId13"/>
    <p:sldId id="292" r:id="rId14"/>
    <p:sldId id="345" r:id="rId15"/>
    <p:sldId id="350" r:id="rId16"/>
    <p:sldId id="31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07" d="100"/>
          <a:sy n="107" d="100"/>
        </p:scale>
        <p:origin x="-82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2.xml"/><Relationship Id="rId20" Type="http://schemas.openxmlformats.org/officeDocument/2006/relationships/printerSettings" Target="printerSettings/printerSettings1.bin"/><Relationship Id="rId4" Type="http://schemas.openxmlformats.org/officeDocument/2006/relationships/slide" Target="slides/slide2.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5.xml"/><Relationship Id="rId11" Type="http://schemas.openxmlformats.org/officeDocument/2006/relationships/slide" Target="slides/slide9.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4.xml"/><Relationship Id="rId16" Type="http://schemas.openxmlformats.org/officeDocument/2006/relationships/slide" Target="slides/slide14.xml"/><Relationship Id="rId8" Type="http://schemas.openxmlformats.org/officeDocument/2006/relationships/slide" Target="slides/slide6.xml"/><Relationship Id="rId13" Type="http://schemas.openxmlformats.org/officeDocument/2006/relationships/slide" Target="slides/slide11.xml"/><Relationship Id="rId10" Type="http://schemas.openxmlformats.org/officeDocument/2006/relationships/slide" Target="slides/slide8.xml"/><Relationship Id="rId5" Type="http://schemas.openxmlformats.org/officeDocument/2006/relationships/slide" Target="slides/slide3.xml"/><Relationship Id="rId15" Type="http://schemas.openxmlformats.org/officeDocument/2006/relationships/slide" Target="slides/slide13.xml"/><Relationship Id="rId12" Type="http://schemas.openxmlformats.org/officeDocument/2006/relationships/slide" Target="slides/slide10.xml"/><Relationship Id="rId17" Type="http://schemas.openxmlformats.org/officeDocument/2006/relationships/slide" Target="slides/slide15.xml"/><Relationship Id="rId19" Type="http://schemas.openxmlformats.org/officeDocument/2006/relationships/handoutMaster" Target="handoutMasters/handoutMaster1.xml"/><Relationship Id="rId2" Type="http://schemas.openxmlformats.org/officeDocument/2006/relationships/slideMaster" Target="slideMasters/slideMaster2.xml"/><Relationship Id="rId9" Type="http://schemas.openxmlformats.org/officeDocument/2006/relationships/slide" Target="slides/slide7.xml"/><Relationship Id="rId3" Type="http://schemas.openxmlformats.org/officeDocument/2006/relationships/slide" Target="slides/slide1.xml"/><Relationship Id="rId1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17B3B7-1352-2F46-BAC7-7CB0E3E569B4}" type="datetimeFigureOut">
              <a:rPr lang="en-US" smtClean="0"/>
              <a:pPr/>
              <a:t>4/21/10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D5E480-9174-F64C-9196-BD8EF650CEFE}"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C481A0-141D-1640-93B2-84B686A5F87C}" type="datetimeFigureOut">
              <a:rPr lang="en-US" smtClean="0"/>
              <a:pPr/>
              <a:t>4/21/10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233D5-354A-4742-BBA9-CC60E7BF0F9D}"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latin typeface="Arial" charset="0"/>
                <a:ea typeface="ＭＳ Ｐゴシック" charset="-128"/>
                <a:cs typeface="ＭＳ Ｐゴシック" charset="-128"/>
              </a:rPr>
              <a:t>Hello, I’m Lujun Fang.</a:t>
            </a:r>
            <a:r>
              <a:rPr lang="en-US" baseline="0" dirty="0" smtClean="0">
                <a:latin typeface="Arial" charset="0"/>
                <a:ea typeface="ＭＳ Ｐゴシック" charset="-128"/>
                <a:cs typeface="ＭＳ Ｐゴシック" charset="-128"/>
              </a:rPr>
              <a:t> </a:t>
            </a:r>
            <a:r>
              <a:rPr lang="en-US" dirty="0" smtClean="0">
                <a:latin typeface="Arial" charset="0"/>
                <a:ea typeface="ＭＳ Ｐゴシック" charset="-128"/>
                <a:cs typeface="ＭＳ Ｐゴシック" charset="-128"/>
              </a:rPr>
              <a:t>I am very excited to present my work – privacy wizard for social networking</a:t>
            </a:r>
            <a:r>
              <a:rPr lang="en-US" baseline="0" dirty="0" smtClean="0">
                <a:latin typeface="Arial" charset="0"/>
                <a:ea typeface="ＭＳ Ｐゴシック" charset="-128"/>
                <a:cs typeface="ＭＳ Ｐゴシック" charset="-128"/>
              </a:rPr>
              <a:t> sites. </a:t>
            </a:r>
            <a:r>
              <a:rPr lang="en-US" dirty="0" smtClean="0">
                <a:latin typeface="Arial" charset="0"/>
                <a:ea typeface="ＭＳ Ｐゴシック" charset="-128"/>
                <a:cs typeface="ＭＳ Ｐゴシック" charset="-128"/>
              </a:rPr>
              <a:t>It is joint work with Professor</a:t>
            </a:r>
            <a:r>
              <a:rPr lang="en-US" baseline="0" dirty="0" smtClean="0">
                <a:latin typeface="Arial" charset="0"/>
                <a:ea typeface="ＭＳ Ｐゴシック" charset="-128"/>
                <a:cs typeface="ＭＳ Ｐゴシック" charset="-128"/>
              </a:rPr>
              <a:t> Kristen </a:t>
            </a:r>
            <a:r>
              <a:rPr lang="en-US" baseline="0" dirty="0" err="1" smtClean="0">
                <a:latin typeface="Arial" charset="0"/>
                <a:ea typeface="ＭＳ Ｐゴシック" charset="-128"/>
                <a:cs typeface="ＭＳ Ｐゴシック" charset="-128"/>
              </a:rPr>
              <a:t>LeFevre</a:t>
            </a:r>
            <a:r>
              <a:rPr lang="en-US" baseline="0" dirty="0" smtClean="0">
                <a:latin typeface="Arial" charset="0"/>
                <a:ea typeface="ＭＳ Ｐゴシック" charset="-128"/>
                <a:cs typeface="ＭＳ Ｐゴシック" charset="-128"/>
              </a:rPr>
              <a:t>.</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AB1233D5-354A-4742-BBA9-CC60E7BF0F9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81540EC2-5BBB-444B-8B05-95CC69FBD8F6}" type="slidenum">
              <a:rPr lang="en-US">
                <a:latin typeface="Arial" charset="0"/>
                <a:ea typeface="ＭＳ Ｐゴシック" charset="-128"/>
                <a:cs typeface="ＭＳ Ｐゴシック" charset="-128"/>
              </a:rPr>
              <a:pPr/>
              <a:t>10</a:t>
            </a:fld>
            <a:endParaRPr lang="en-US">
              <a:latin typeface="Arial" charset="0"/>
              <a:ea typeface="ＭＳ Ｐゴシック" charset="-128"/>
              <a:cs typeface="ＭＳ Ｐゴシック" charset="-128"/>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charset="-128"/>
                <a:cs typeface="ＭＳ Ｐゴシック" charset="-128"/>
              </a:rPr>
              <a:t>Now</a:t>
            </a:r>
            <a:r>
              <a:rPr lang="en-US" baseline="0" dirty="0" smtClean="0">
                <a:latin typeface="Arial" charset="0"/>
                <a:ea typeface="ＭＳ Ｐゴシック" charset="-128"/>
                <a:cs typeface="ＭＳ Ｐゴシック" charset="-128"/>
              </a:rPr>
              <a:t> we have 50 more users</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1C85CD5-9D2D-7146-8881-0FE2C79C4AF1}" type="slidenum">
              <a:rPr lang="en-US">
                <a:latin typeface="Arial" charset="0"/>
                <a:ea typeface="ＭＳ Ｐゴシック" charset="-128"/>
                <a:cs typeface="ＭＳ Ｐゴシック" charset="-128"/>
              </a:rPr>
              <a:pPr/>
              <a:t>11</a:t>
            </a:fld>
            <a:endParaRPr lang="en-US">
              <a:latin typeface="Arial" charset="0"/>
              <a:ea typeface="ＭＳ Ｐゴシック" charset="-128"/>
              <a:cs typeface="ＭＳ Ｐゴシック" charset="-128"/>
            </a:endParaRPr>
          </a:p>
        </p:txBody>
      </p:sp>
      <p:sp>
        <p:nvSpPr>
          <p:cNvPr id="62467" name="Rectangle 2"/>
          <p:cNvSpPr>
            <a:spLocks noGrp="1" noRot="1" noChangeAspect="1" noChangeArrowheads="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Brute force is meant to mimic the process of assigning friends to lists</a:t>
            </a:r>
          </a:p>
          <a:p>
            <a:pPr eaLnBrk="1" hangingPunct="1"/>
            <a:r>
              <a:rPr lang="en-US" dirty="0">
                <a:latin typeface="Arial" charset="0"/>
                <a:ea typeface="ＭＳ Ｐゴシック" charset="-128"/>
                <a:cs typeface="ＭＳ Ｐゴシック" charset="-128"/>
              </a:rPr>
              <a:t>Specify the majority class (default), then label each user in the minority </a:t>
            </a:r>
            <a:r>
              <a:rPr lang="en-US" dirty="0" smtClean="0">
                <a:latin typeface="Arial" charset="0"/>
                <a:ea typeface="ＭＳ Ｐゴシック" charset="-128"/>
                <a:cs typeface="ＭＳ Ｐゴシック" charset="-128"/>
              </a:rPr>
              <a:t>class (Explain</a:t>
            </a:r>
            <a:r>
              <a:rPr lang="en-US" baseline="0" dirty="0" smtClean="0">
                <a:latin typeface="Arial" charset="0"/>
                <a:ea typeface="ＭＳ Ｐゴシック" charset="-128"/>
                <a:cs typeface="ＭＳ Ｐゴシック" charset="-128"/>
              </a:rPr>
              <a:t> this clearly!</a:t>
            </a:r>
            <a:r>
              <a:rPr lang="en-US" dirty="0" smtClean="0">
                <a:latin typeface="Arial" charset="0"/>
                <a:ea typeface="ＭＳ Ｐゴシック" charset="-128"/>
                <a:cs typeface="ＭＳ Ｐゴシック" charset="-128"/>
              </a:rPr>
              <a:t>)</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clear about this</a:t>
            </a:r>
            <a:r>
              <a:rPr lang="en-US" baseline="0" dirty="0" smtClean="0"/>
              <a:t> graph!</a:t>
            </a:r>
            <a:endParaRPr lang="en-US" dirty="0"/>
          </a:p>
        </p:txBody>
      </p:sp>
      <p:sp>
        <p:nvSpPr>
          <p:cNvPr id="4" name="Slide Number Placeholder 3"/>
          <p:cNvSpPr>
            <a:spLocks noGrp="1"/>
          </p:cNvSpPr>
          <p:nvPr>
            <p:ph type="sldNum" sz="quarter" idx="10"/>
          </p:nvPr>
        </p:nvSpPr>
        <p:spPr/>
        <p:txBody>
          <a:bodyPr/>
          <a:lstStyle/>
          <a:p>
            <a:fld id="{AB1233D5-354A-4742-BBA9-CC60E7BF0F9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23AE4735-F49D-CF48-AE7E-412B4912C018}" type="slidenum">
              <a:rPr lang="en-US">
                <a:latin typeface="Arial" charset="0"/>
                <a:ea typeface="ＭＳ Ｐゴシック" charset="-128"/>
                <a:cs typeface="ＭＳ Ｐゴシック" charset="-128"/>
              </a:rPr>
              <a:pPr/>
              <a:t>13</a:t>
            </a:fld>
            <a:endParaRPr lang="en-US">
              <a:latin typeface="Arial" charset="0"/>
              <a:ea typeface="ＭＳ Ｐゴシック" charset="-128"/>
              <a:cs typeface="ＭＳ Ｐゴシック" charset="-128"/>
            </a:endParaRPr>
          </a:p>
        </p:txBody>
      </p:sp>
      <p:sp>
        <p:nvSpPr>
          <p:cNvPr id="66563" name="Rectangle 2"/>
          <p:cNvSpPr>
            <a:spLocks noGrp="1" noRot="1" noChangeAspect="1" noChangeArrowheads="1"/>
          </p:cNvSpPr>
          <p:nvPr>
            <p:ph type="sldImg"/>
          </p:nvPr>
        </p:nvSpPr>
        <p:spPr>
          <a:solidFill>
            <a:srgbClr val="FFFFFF"/>
          </a:solidFill>
          <a:ln/>
        </p:spPr>
      </p:sp>
      <p:sp>
        <p:nvSpPr>
          <p:cNvPr id="665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5F5C6FF-188C-8942-B19E-DC72C0E87B7D}" type="slidenum">
              <a:rPr lang="en-US">
                <a:latin typeface="Arial" charset="0"/>
                <a:ea typeface="ＭＳ Ｐゴシック" charset="-128"/>
                <a:cs typeface="ＭＳ Ｐゴシック" charset="-128"/>
              </a:rPr>
              <a:pPr/>
              <a:t>14</a:t>
            </a:fld>
            <a:endParaRPr lang="en-US">
              <a:latin typeface="Arial" charset="0"/>
              <a:ea typeface="ＭＳ Ｐゴシック" charset="-128"/>
              <a:cs typeface="ＭＳ Ｐゴシック" charset="-128"/>
            </a:endParaRPr>
          </a:p>
        </p:txBody>
      </p:sp>
      <p:sp>
        <p:nvSpPr>
          <p:cNvPr id="70659" name="Rectangle 2"/>
          <p:cNvSpPr>
            <a:spLocks noGrp="1" noRot="1" noChangeAspect="1" noChangeArrowheads="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latin typeface="Arial" charset="0"/>
                <a:ea typeface="ＭＳ Ｐゴシック" charset="-128"/>
                <a:cs typeface="ＭＳ Ｐゴシック" charset="-128"/>
              </a:rPr>
              <a:t>(1) As you are probably aware, social networking sites like </a:t>
            </a:r>
            <a:r>
              <a:rPr lang="en-US" dirty="0" err="1" smtClean="0">
                <a:latin typeface="Arial" charset="0"/>
                <a:ea typeface="ＭＳ Ｐゴシック" charset="-128"/>
                <a:cs typeface="ＭＳ Ｐゴシック" charset="-128"/>
              </a:rPr>
              <a:t>Facebok</a:t>
            </a:r>
            <a:r>
              <a:rPr lang="en-US" dirty="0" smtClean="0">
                <a:latin typeface="Arial" charset="0"/>
                <a:ea typeface="ＭＳ Ｐゴシック" charset="-128"/>
                <a:cs typeface="ＭＳ Ｐゴシック" charset="-128"/>
              </a:rPr>
              <a:t>, </a:t>
            </a:r>
            <a:r>
              <a:rPr lang="en-US" dirty="0" err="1" smtClean="0">
                <a:latin typeface="Arial" charset="0"/>
                <a:ea typeface="ＭＳ Ｐゴシック" charset="-128"/>
                <a:cs typeface="ＭＳ Ｐゴシック" charset="-128"/>
              </a:rPr>
              <a:t>MySpace</a:t>
            </a:r>
            <a:r>
              <a:rPr lang="en-US" dirty="0" smtClean="0">
                <a:latin typeface="Arial" charset="0"/>
                <a:ea typeface="ＭＳ Ｐゴシック" charset="-128"/>
                <a:cs typeface="ＭＳ Ｐゴシック" charset="-128"/>
              </a:rPr>
              <a:t>, </a:t>
            </a:r>
            <a:r>
              <a:rPr lang="en-US" dirty="0" err="1" smtClean="0">
                <a:latin typeface="Arial" charset="0"/>
                <a:ea typeface="ＭＳ Ｐゴシック" charset="-128"/>
                <a:cs typeface="ＭＳ Ｐゴシック" charset="-128"/>
              </a:rPr>
              <a:t>Orkut</a:t>
            </a:r>
            <a:r>
              <a:rPr lang="en-US" dirty="0" smtClean="0">
                <a:latin typeface="Arial" charset="0"/>
                <a:ea typeface="ＭＳ Ｐゴシック" charset="-128"/>
                <a:cs typeface="ＭＳ Ｐゴシック" charset="-128"/>
              </a:rPr>
              <a:t>, etc. have grown rapidly over the past few years. </a:t>
            </a:r>
          </a:p>
          <a:p>
            <a:pPr eaLnBrk="1" hangingPunct="1"/>
            <a:r>
              <a:rPr lang="en-US" dirty="0" smtClean="0">
                <a:latin typeface="Arial" charset="0"/>
                <a:ea typeface="ＭＳ Ｐゴシック" charset="-128"/>
                <a:cs typeface="ＭＳ Ｐゴシック" charset="-128"/>
              </a:rPr>
              <a:t>-- </a:t>
            </a:r>
            <a:r>
              <a:rPr lang="en-US" dirty="0" err="1" smtClean="0">
                <a:latin typeface="Arial" charset="0"/>
                <a:ea typeface="ＭＳ Ｐゴシック" charset="-128"/>
                <a:cs typeface="ＭＳ Ｐゴシック" charset="-128"/>
              </a:rPr>
              <a:t>Facebook</a:t>
            </a:r>
            <a:r>
              <a:rPr lang="en-US" dirty="0" smtClean="0">
                <a:latin typeface="Arial" charset="0"/>
                <a:ea typeface="ＭＳ Ｐゴシック" charset="-128"/>
                <a:cs typeface="ＭＳ Ｐゴシック" charset="-128"/>
              </a:rPr>
              <a:t> now reports over 400 million active users.</a:t>
            </a:r>
          </a:p>
          <a:p>
            <a:pPr eaLnBrk="1" hangingPunct="1"/>
            <a:r>
              <a:rPr lang="en-US" dirty="0" smtClean="0">
                <a:latin typeface="Arial" charset="0"/>
                <a:ea typeface="ＭＳ Ｐゴシック" charset="-128"/>
                <a:cs typeface="ＭＳ Ｐゴシック" charset="-128"/>
              </a:rPr>
              <a:t>(2) But privacy is still a big problem</a:t>
            </a:r>
          </a:p>
          <a:p>
            <a:pPr eaLnBrk="1" hangingPunct="1"/>
            <a:r>
              <a:rPr lang="en-US" dirty="0" smtClean="0">
                <a:latin typeface="Arial" charset="0"/>
                <a:ea typeface="ＭＳ Ｐゴシック" charset="-128"/>
                <a:cs typeface="ＭＳ Ｐゴシック" charset="-128"/>
              </a:rPr>
              <a:t>Users share lots of personal data (birthday,</a:t>
            </a:r>
            <a:r>
              <a:rPr lang="en-US" baseline="0" dirty="0" smtClean="0">
                <a:latin typeface="Arial" charset="0"/>
                <a:ea typeface="ＭＳ Ｐゴシック" charset="-128"/>
                <a:cs typeface="ＭＳ Ｐゴシック" charset="-128"/>
              </a:rPr>
              <a:t> photos</a:t>
            </a:r>
            <a:r>
              <a:rPr lang="en-US" dirty="0" smtClean="0">
                <a:latin typeface="Arial" charset="0"/>
                <a:ea typeface="ＭＳ Ｐゴシック" charset="-128"/>
                <a:cs typeface="ＭＳ Ｐゴシック" charset="-128"/>
              </a:rPr>
              <a:t>) with their friends </a:t>
            </a:r>
          </a:p>
          <a:p>
            <a:pPr eaLnBrk="1" hangingPunct="1"/>
            <a:r>
              <a:rPr lang="en-US" dirty="0" smtClean="0">
                <a:latin typeface="Arial" charset="0"/>
                <a:ea typeface="ＭＳ Ｐゴシック" charset="-128"/>
                <a:cs typeface="ＭＳ Ｐゴシック" charset="-128"/>
              </a:rPr>
              <a:t>The average </a:t>
            </a:r>
            <a:r>
              <a:rPr lang="en-US" dirty="0" err="1" smtClean="0">
                <a:latin typeface="Arial" charset="0"/>
                <a:ea typeface="ＭＳ Ｐゴシック" charset="-128"/>
                <a:cs typeface="ＭＳ Ｐゴシック" charset="-128"/>
              </a:rPr>
              <a:t>Facebook</a:t>
            </a:r>
            <a:r>
              <a:rPr lang="en-US" dirty="0" smtClean="0">
                <a:latin typeface="Arial" charset="0"/>
                <a:ea typeface="ＭＳ Ｐゴシック" charset="-128"/>
                <a:cs typeface="ＭＳ Ｐゴシック" charset="-128"/>
              </a:rPr>
              <a:t> user has 130 friends (colleges</a:t>
            </a:r>
            <a:r>
              <a:rPr lang="en-US" baseline="0" dirty="0" smtClean="0">
                <a:latin typeface="Arial" charset="0"/>
                <a:ea typeface="ＭＳ Ｐゴシック" charset="-128"/>
                <a:cs typeface="ＭＳ Ｐゴシック" charset="-128"/>
              </a:rPr>
              <a:t>, friends, or even people we barely known</a:t>
            </a:r>
            <a:r>
              <a:rPr lang="en-US" dirty="0" smtClean="0">
                <a:latin typeface="Arial" charset="0"/>
                <a:ea typeface="ＭＳ Ｐゴシック" charset="-128"/>
                <a:cs typeface="ＭＳ Ｐゴシック" charset="-128"/>
              </a:rPr>
              <a:t>)</a:t>
            </a:r>
          </a:p>
          <a:p>
            <a:pPr eaLnBrk="1" hangingPunct="1"/>
            <a:r>
              <a:rPr lang="en-US" dirty="0" smtClean="0">
                <a:latin typeface="Arial" charset="0"/>
                <a:ea typeface="ＭＳ Ｐゴシック" charset="-128"/>
                <a:cs typeface="ＭＳ Ｐゴシック" charset="-128"/>
              </a:rPr>
              <a:t>But the problem is that users have difficulty specifying which information should be shared with whom</a:t>
            </a:r>
          </a:p>
          <a:p>
            <a:pPr eaLnBrk="1" hangingPunct="1"/>
            <a:r>
              <a:rPr lang="en-US" dirty="0" smtClean="0">
                <a:latin typeface="Arial" charset="0"/>
                <a:ea typeface="ＭＳ Ｐゴシック" charset="-128"/>
                <a:cs typeface="ＭＳ Ｐゴシック" charset="-128"/>
              </a:rPr>
              <a:t>(3) In the bigger picture, I think this is due to a new kind of environment, where average (non-technical) users, rather than trained system administrators, need to specify policies governing access to their own data.</a:t>
            </a:r>
            <a:endParaRPr lang="en-US" dirty="0" smtClean="0"/>
          </a:p>
          <a:p>
            <a:endParaRPr lang="en-US" dirty="0"/>
          </a:p>
        </p:txBody>
      </p:sp>
      <p:sp>
        <p:nvSpPr>
          <p:cNvPr id="4" name="Slide Number Placeholder 3"/>
          <p:cNvSpPr>
            <a:spLocks noGrp="1"/>
          </p:cNvSpPr>
          <p:nvPr>
            <p:ph type="sldNum" sz="quarter" idx="10"/>
          </p:nvPr>
        </p:nvSpPr>
        <p:spPr/>
        <p:txBody>
          <a:bodyPr/>
          <a:lstStyle/>
          <a:p>
            <a:fld id="{AB1233D5-354A-4742-BBA9-CC60E7BF0F9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latin typeface="Arial" charset="0"/>
                <a:ea typeface="ＭＳ Ｐゴシック" charset="-128"/>
                <a:cs typeface="ＭＳ Ｐゴシック" charset="-128"/>
              </a:rPr>
              <a:t>(1) The ramifications of failing to configure these policies correctly can be severe</a:t>
            </a:r>
          </a:p>
          <a:p>
            <a:pPr eaLnBrk="1" hangingPunct="1"/>
            <a:r>
              <a:rPr lang="en-US" dirty="0" smtClean="0">
                <a:latin typeface="Arial" charset="0"/>
                <a:ea typeface="ＭＳ Ｐゴシック" charset="-128"/>
                <a:cs typeface="ＭＳ Ｐゴシック" charset="-128"/>
              </a:rPr>
              <a:t>Here is a funny example that was making the rounds online last summer</a:t>
            </a:r>
          </a:p>
          <a:p>
            <a:pPr eaLnBrk="1" hangingPunct="1"/>
            <a:r>
              <a:rPr lang="en-US" dirty="0" smtClean="0">
                <a:latin typeface="Arial" charset="0"/>
                <a:ea typeface="ＭＳ Ｐゴシック" charset="-128"/>
                <a:cs typeface="ＭＳ Ｐゴシック" charset="-128"/>
              </a:rPr>
              <a:t>(2) Basically, forgetting that her boss was her “friend,” this woman posted some harsh comments</a:t>
            </a:r>
          </a:p>
          <a:p>
            <a:pPr eaLnBrk="1" hangingPunct="1"/>
            <a:r>
              <a:rPr lang="en-US" dirty="0" smtClean="0">
                <a:latin typeface="Arial" charset="0"/>
                <a:ea typeface="ＭＳ Ｐゴシック" charset="-128"/>
                <a:cs typeface="ＭＳ Ｐゴシック" charset="-128"/>
              </a:rPr>
              <a:t>(3) Seeing the status update, the boss then fired her</a:t>
            </a:r>
          </a:p>
          <a:p>
            <a:endParaRPr lang="en-US" dirty="0"/>
          </a:p>
        </p:txBody>
      </p:sp>
      <p:sp>
        <p:nvSpPr>
          <p:cNvPr id="4" name="Slide Number Placeholder 3"/>
          <p:cNvSpPr>
            <a:spLocks noGrp="1"/>
          </p:cNvSpPr>
          <p:nvPr>
            <p:ph type="sldNum" sz="quarter" idx="10"/>
          </p:nvPr>
        </p:nvSpPr>
        <p:spPr/>
        <p:txBody>
          <a:bodyPr/>
          <a:lstStyle/>
          <a:p>
            <a:fld id="{AB1233D5-354A-4742-BBA9-CC60E7BF0F9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eaLnBrk="1" hangingPunct="1"/>
            <a:r>
              <a:rPr lang="en-US" dirty="0" smtClean="0">
                <a:latin typeface="Arial" charset="0"/>
                <a:ea typeface="ＭＳ Ｐゴシック" charset="-128"/>
                <a:cs typeface="ＭＳ Ｐゴシック" charset="-128"/>
              </a:rPr>
              <a:t>We felt that there was a clear need for something better.</a:t>
            </a:r>
          </a:p>
          <a:p>
            <a:pPr marL="228600" indent="-228600" eaLnBrk="1" hangingPunct="1"/>
            <a:r>
              <a:rPr lang="en-US" dirty="0" smtClean="0">
                <a:latin typeface="Arial" charset="0"/>
                <a:ea typeface="ＭＳ Ｐゴシック" charset="-128"/>
                <a:cs typeface="ＭＳ Ｐゴシック" charset="-128"/>
              </a:rPr>
              <a:t>GOAL</a:t>
            </a:r>
          </a:p>
          <a:p>
            <a:pPr marL="228600" indent="-228600" eaLnBrk="1" hangingPunct="1"/>
            <a:r>
              <a:rPr lang="en-US" dirty="0" smtClean="0">
                <a:latin typeface="Arial" charset="0"/>
                <a:ea typeface="ＭＳ Ｐゴシック" charset="-128"/>
                <a:cs typeface="ＭＳ Ｐゴシック" charset="-128"/>
              </a:rPr>
              <a:t>In doing this, we encountered several challenges:</a:t>
            </a:r>
          </a:p>
          <a:p>
            <a:pPr marL="228600" indent="-228600" eaLnBrk="1" hangingPunct="1">
              <a:buFontTx/>
              <a:buAutoNum type="arabicParenBoth"/>
            </a:pPr>
            <a:r>
              <a:rPr lang="en-US" dirty="0" smtClean="0">
                <a:latin typeface="Arial" charset="0"/>
                <a:ea typeface="ＭＳ Ｐゴシック" charset="-128"/>
                <a:cs typeface="ＭＳ Ｐゴシック" charset="-128"/>
              </a:rPr>
              <a:t>We could ask the user to hand-label all (friend, data item) pairs.  This would produce perfect accuracy, but would require too much effort.  We want to produce an accurate policy, with minimal effort from the user.</a:t>
            </a:r>
          </a:p>
          <a:p>
            <a:pPr marL="228600" indent="-228600" eaLnBrk="1" hangingPunct="1">
              <a:buFontTx/>
              <a:buAutoNum type="arabicParenBoth"/>
            </a:pPr>
            <a:r>
              <a:rPr lang="en-US" dirty="0" smtClean="0">
                <a:latin typeface="Arial" charset="0"/>
                <a:ea typeface="ＭＳ Ｐゴシック" charset="-128"/>
                <a:cs typeface="ＭＳ Ｐゴシック" charset="-128"/>
              </a:rPr>
              <a:t>The wizard can request input from the user, but it is difficult to anticipate how much effort the user will be willing to expend.  Thus, the wizard should adapt gracefully if the user abandons the process at any point.</a:t>
            </a:r>
          </a:p>
          <a:p>
            <a:pPr marL="228600" indent="-228600" eaLnBrk="1" hangingPunct="1">
              <a:buFontTx/>
              <a:buAutoNum type="arabicParenBoth"/>
            </a:pPr>
            <a:r>
              <a:rPr lang="en-US" dirty="0" smtClean="0">
                <a:latin typeface="Arial" charset="0"/>
                <a:ea typeface="ＭＳ Ｐゴシック" charset="-128"/>
                <a:cs typeface="ＭＳ Ｐゴシック" charset="-128"/>
              </a:rPr>
              <a:t>In addition to the user’s input, the wizard can use other information that it can gather automatically.  In the interest of confidentiality, however, and to eliminate the possibility of statistical disclosure, we made a decision to restrict this information to that which is already visible to the user.  (Of course, in the future, we may be able to relax this restriction by using appropriate disclosure control mechanisms.)</a:t>
            </a:r>
          </a:p>
          <a:p>
            <a:pPr marL="228600" indent="-228600" eaLnBrk="1" hangingPunct="1">
              <a:buFontTx/>
              <a:buAutoNum type="arabicParenBoth"/>
            </a:pPr>
            <a:r>
              <a:rPr lang="en-US" dirty="0" smtClean="0">
                <a:latin typeface="Arial" charset="0"/>
                <a:ea typeface="ＭＳ Ｐゴシック" charset="-128"/>
                <a:cs typeface="ＭＳ Ｐゴシック" charset="-128"/>
              </a:rPr>
              <a:t>Finally, as the user adds new friends, the policy should adapt gracefully, with little or no additional effort.</a:t>
            </a:r>
          </a:p>
          <a:p>
            <a:endParaRPr lang="en-US" dirty="0"/>
          </a:p>
        </p:txBody>
      </p:sp>
      <p:sp>
        <p:nvSpPr>
          <p:cNvPr id="4" name="Slide Number Placeholder 3"/>
          <p:cNvSpPr>
            <a:spLocks noGrp="1"/>
          </p:cNvSpPr>
          <p:nvPr>
            <p:ph type="sldNum" sz="quarter" idx="10"/>
          </p:nvPr>
        </p:nvSpPr>
        <p:spPr/>
        <p:txBody>
          <a:bodyPr/>
          <a:lstStyle/>
          <a:p>
            <a:fld id="{AB1233D5-354A-4742-BBA9-CC60E7BF0F9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59935FE-88FA-B040-BBCF-E1A90BEAEDEE}" type="slidenum">
              <a:rPr lang="en-US">
                <a:latin typeface="Arial" charset="0"/>
                <a:ea typeface="ＭＳ Ｐゴシック" charset="-128"/>
                <a:cs typeface="ＭＳ Ｐゴシック" charset="-128"/>
              </a:rPr>
              <a:pPr/>
              <a:t>5</a:t>
            </a:fld>
            <a:endParaRPr lang="en-US">
              <a:latin typeface="Arial" charset="0"/>
              <a:ea typeface="ＭＳ Ｐゴシック" charset="-128"/>
              <a:cs typeface="ＭＳ Ｐゴシック"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I will start from a 10,000-foot view</a:t>
            </a:r>
          </a:p>
          <a:p>
            <a:pPr eaLnBrk="1" hangingPunct="1"/>
            <a:r>
              <a:rPr lang="en-US" dirty="0">
                <a:latin typeface="Arial" charset="0"/>
                <a:ea typeface="ＭＳ Ｐゴシック" charset="-128"/>
                <a:cs typeface="ＭＳ Ｐゴシック" charset="-128"/>
              </a:rPr>
              <a:t>At the most basic level, our wizard is based on the observation that users actually conceive their privacy preferences according to an implicit structure</a:t>
            </a:r>
          </a:p>
          <a:p>
            <a:pPr eaLnBrk="1" hangingPunct="1"/>
            <a:r>
              <a:rPr lang="en-US" dirty="0">
                <a:latin typeface="Arial" charset="0"/>
                <a:ea typeface="ＭＳ Ｐゴシック" charset="-128"/>
                <a:cs typeface="ＭＳ Ｐゴシック" charset="-128"/>
              </a:rPr>
              <a:t>As we will see, the network graph plays an important role in understanding this structure</a:t>
            </a:r>
          </a:p>
          <a:p>
            <a:pPr eaLnBrk="1" hangingPunct="1"/>
            <a:r>
              <a:rPr lang="en-US" dirty="0">
                <a:latin typeface="Arial" charset="0"/>
                <a:ea typeface="ＭＳ Ｐゴシック" charset="-128"/>
                <a:cs typeface="ＭＳ Ｐゴシック" charset="-128"/>
              </a:rPr>
              <a:t>For example, here is my neighborhood network (all of my friends, and their connections)</a:t>
            </a:r>
          </a:p>
          <a:p>
            <a:pPr eaLnBrk="1" hangingPunct="1"/>
            <a:r>
              <a:rPr lang="en-US" dirty="0">
                <a:latin typeface="Arial" charset="0"/>
                <a:ea typeface="ＭＳ Ｐゴシック" charset="-128"/>
                <a:cs typeface="ＭＳ Ｐゴシック" charset="-128"/>
              </a:rPr>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Features</a:t>
            </a:r>
            <a:r>
              <a:rPr lang="en-US" baseline="0" dirty="0" smtClean="0"/>
              <a:t> extracted from a users’ ego network</a:t>
            </a:r>
          </a:p>
          <a:p>
            <a:r>
              <a:rPr lang="en-US" baseline="0" dirty="0" smtClean="0"/>
              <a:t>Extraction user input by question and answer </a:t>
            </a:r>
          </a:p>
          <a:p>
            <a:r>
              <a:rPr lang="en-US" baseline="0" dirty="0" smtClean="0"/>
              <a:t>Privacy preference model built though interaction with the user</a:t>
            </a:r>
          </a:p>
          <a:p>
            <a:r>
              <a:rPr lang="en-US" baseline="0" dirty="0" smtClean="0"/>
              <a:t>Extract the privacy settings from the privacy preferences</a:t>
            </a:r>
            <a:endParaRPr lang="en-US" dirty="0"/>
          </a:p>
        </p:txBody>
      </p:sp>
      <p:sp>
        <p:nvSpPr>
          <p:cNvPr id="4" name="Slide Number Placeholder 3"/>
          <p:cNvSpPr>
            <a:spLocks noGrp="1"/>
          </p:cNvSpPr>
          <p:nvPr>
            <p:ph type="sldNum" sz="quarter" idx="10"/>
          </p:nvPr>
        </p:nvSpPr>
        <p:spPr/>
        <p:txBody>
          <a:bodyPr/>
          <a:lstStyle/>
          <a:p>
            <a:fld id="{AB1233D5-354A-4742-BBA9-CC60E7BF0F9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21AD787-25B7-6849-A6C2-CDFB05353A63}" type="slidenum">
              <a:rPr lang="en-US">
                <a:latin typeface="Arial" charset="0"/>
                <a:ea typeface="ＭＳ Ｐゴシック" charset="-128"/>
                <a:cs typeface="ＭＳ Ｐゴシック" charset="-128"/>
              </a:rPr>
              <a:pPr/>
              <a:t>7</a:t>
            </a:fld>
            <a:endParaRPr lang="en-US">
              <a:latin typeface="Arial" charset="0"/>
              <a:ea typeface="ＭＳ Ｐゴシック" charset="-128"/>
              <a:cs typeface="ＭＳ Ｐゴシック" charset="-128"/>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(1)As an instantiation of this framework, we built a sample wizard</a:t>
            </a:r>
          </a:p>
          <a:p>
            <a:pPr eaLnBrk="1" hangingPunct="1"/>
            <a:r>
              <a:rPr lang="en-US" dirty="0">
                <a:latin typeface="Arial" charset="0"/>
                <a:ea typeface="ＭＳ Ｐゴシック" charset="-128"/>
                <a:cs typeface="ＭＳ Ｐゴシック" charset="-128"/>
              </a:rPr>
              <a:t>(2) Basically, we view the preference model as a classifier, which predicts Ursula’s preference (allow or deny) toward each friend</a:t>
            </a:r>
          </a:p>
          <a:p>
            <a:pPr eaLnBrk="1" hangingPunct="1"/>
            <a:r>
              <a:rPr lang="en-US" dirty="0">
                <a:latin typeface="Arial" charset="0"/>
                <a:ea typeface="ＭＳ Ｐゴシック" charset="-128"/>
                <a:cs typeface="ＭＳ Ｐゴシック" charset="-128"/>
              </a:rPr>
              <a:t>(3) This leaves us with two main questions…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B0F3292-53B7-F843-BB8B-C71BB008D033}" type="slidenum">
              <a:rPr lang="en-US">
                <a:latin typeface="Arial" charset="0"/>
                <a:ea typeface="ＭＳ Ｐゴシック" charset="-128"/>
                <a:cs typeface="ＭＳ Ｐゴシック" charset="-128"/>
              </a:rPr>
              <a:pPr/>
              <a:t>8</a:t>
            </a:fld>
            <a:endParaRPr lang="en-US">
              <a:latin typeface="Arial" charset="0"/>
              <a:ea typeface="ＭＳ Ｐゴシック" charset="-128"/>
              <a:cs typeface="ＭＳ Ｐゴシック" charset="-128"/>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0AF93B7-76CD-2F45-8BBB-F09E1931E88E}" type="slidenum">
              <a:rPr lang="en-US">
                <a:latin typeface="Arial" charset="0"/>
                <a:ea typeface="ＭＳ Ｐゴシック" charset="-128"/>
                <a:cs typeface="ＭＳ Ｐゴシック" charset="-128"/>
              </a:rPr>
              <a:pPr/>
              <a:t>9</a:t>
            </a:fld>
            <a:endParaRPr lang="en-US">
              <a:latin typeface="Arial" charset="0"/>
              <a:ea typeface="ＭＳ Ｐゴシック" charset="-128"/>
              <a:cs typeface="ＭＳ Ｐゴシック" charset="-128"/>
            </a:endParaRPr>
          </a:p>
        </p:txBody>
      </p:sp>
      <p:sp>
        <p:nvSpPr>
          <p:cNvPr id="46083" name="Rectangle 2"/>
          <p:cNvSpPr>
            <a:spLocks noGrp="1" noRot="1" noChangeAspect="1" noChangeArrowheads="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(1)Our approach to soliciting user input is based on two principles…</a:t>
            </a:r>
          </a:p>
          <a:p>
            <a:pPr eaLnBrk="1" hangingPunct="1"/>
            <a:r>
              <a:rPr lang="en-US" dirty="0">
                <a:latin typeface="Arial" charset="0"/>
                <a:ea typeface="ＭＳ Ｐゴシック" charset="-128"/>
                <a:cs typeface="ＭＳ Ｐゴシック" charset="-128"/>
              </a:rPr>
              <a:t>(2)Studies have consistently shown that users have trouble reasoning holistically about access control policies.  Thus, in our initial work, we started by asking users to assign labels to simple examples.</a:t>
            </a:r>
          </a:p>
          <a:p>
            <a:pPr eaLnBrk="1" hangingPunct="1"/>
            <a:r>
              <a:rPr lang="en-US" dirty="0">
                <a:latin typeface="Arial" charset="0"/>
                <a:ea typeface="ＭＳ Ｐゴシック" charset="-128"/>
                <a:cs typeface="ＭＳ Ｐゴシック" charset="-128"/>
              </a:rPr>
              <a:t>(3)Now, intuitively, it is important to ask the user to label the RIGHT examples… areas where it is not confident… we did this by applying the machine learning paradigm of active learning</a:t>
            </a:r>
          </a:p>
          <a:p>
            <a:pPr eaLnBrk="1" hangingPunct="1"/>
            <a:r>
              <a:rPr lang="en-US" dirty="0">
                <a:latin typeface="Arial" charset="0"/>
                <a:ea typeface="ＭＳ Ｐゴシック" charset="-128"/>
                <a:cs typeface="ＭＳ Ｐゴシック" charset="-128"/>
              </a:rPr>
              <a:t>And a long-standing active learning tool called uncertainty sampling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0444EC-7D4D-8041-86C6-FDF256A5663A}" type="datetime1">
              <a:rPr lang="en-US" smtClean="0"/>
              <a:pPr/>
              <a:t>4/21/10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9C8E2-FD22-154D-895B-6DC8ED53D255}" type="datetime1">
              <a:rPr lang="en-US" smtClean="0"/>
              <a:pPr/>
              <a:t>4/21/10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4891B-D0A8-364A-8A9C-FB313D377CD8}" type="slidenum">
              <a:rPr lang="en-US" smtClean="0"/>
              <a:pPr/>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46252A-EF78-554E-AB61-EFCCBF70AEE6}" type="datetime1">
              <a:rPr lang="en-US" smtClean="0"/>
              <a:pPr/>
              <a:t>4/21/10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4891B-D0A8-364A-8A9C-FB313D377CD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79611-8F81-2D4D-A399-B256D07C7EAB}" type="datetime1">
              <a:rPr lang="en-US" smtClean="0"/>
              <a:pPr/>
              <a:t>4/21/10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4891B-D0A8-364A-8A9C-FB313D377CD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2BB0AF0-BF91-3847-94B9-CFB326C970A1}" type="datetime1">
              <a:rPr lang="en-US" smtClean="0"/>
              <a:pPr/>
              <a:t>4/21/10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4891B-D0A8-364A-8A9C-FB313D377CD8}" type="slidenum">
              <a:rPr lang="en-US" smtClean="0"/>
              <a:pPr/>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Click icon to add picture</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2848B-DB4C-B646-99F2-CE2D94AE2A9F}" type="datetime1">
              <a:rPr lang="en-US" smtClean="0"/>
              <a:pPr/>
              <a:t>4/21/10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02B71-8991-4516-A01E-F1A9ACD28BDC}" type="slidenum">
              <a:rPr/>
              <a:pPr/>
              <a:t>‹#›</a:t>
            </a:fld>
            <a:endParaRPr/>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9F74D5F-9F5D-F84A-829F-506CE9354A4F}" type="datetime1">
              <a:rPr lang="en-US" smtClean="0"/>
              <a:pPr/>
              <a:t>4/21/10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4891B-D0A8-364A-8A9C-FB313D377CD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49DD724-D6D2-2744-A62A-E4F223F347D0}" type="datetime1">
              <a:rPr lang="en-US" smtClean="0"/>
              <a:pPr/>
              <a:t>4/21/10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4891B-D0A8-364A-8A9C-FB313D377CD8}" type="slidenum">
              <a:rPr lang="en-US" smtClean="0"/>
              <a:pPr/>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63E1ED-79A2-BA4F-951E-A6D7032841EE}" type="datetime1">
              <a:rPr lang="en-US" smtClean="0"/>
              <a:pPr/>
              <a:t>4/21/10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29B92-2805-8B4D-BBB0-564A9FEBA31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ECA337-6634-094B-8B07-D3C4271F05E9}" type="datetime1">
              <a:rPr lang="en-US" smtClean="0"/>
              <a:pPr/>
              <a:t>4/21/10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29B92-2805-8B4D-BBB0-564A9FEBA31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0A079B-71C9-FE4F-AE99-59751B2DB383}" type="datetime1">
              <a:rPr lang="en-US" smtClean="0"/>
              <a:pPr/>
              <a:t>4/21/10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29B92-2805-8B4D-BBB0-564A9FEBA3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379E61B-C835-054E-A74C-3170375A6113}" type="datetime1">
              <a:rPr lang="en-US" smtClean="0"/>
              <a:pPr/>
              <a:t>4/21/10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4891B-D0A8-364A-8A9C-FB313D377CD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A37274-0B75-204A-AF87-484F6DFB98EF}" type="datetime1">
              <a:rPr lang="en-US" smtClean="0"/>
              <a:pPr/>
              <a:t>4/21/10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29B92-2805-8B4D-BBB0-564A9FEBA31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4383ED-66DC-ED4D-845F-2607327D6CB5}" type="datetime1">
              <a:rPr lang="en-US" smtClean="0"/>
              <a:pPr/>
              <a:t>4/21/10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529B92-2805-8B4D-BBB0-564A9FEBA31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83FEBB-2983-1540-814A-49B6E404BDA4}" type="datetime1">
              <a:rPr lang="en-US" smtClean="0"/>
              <a:pPr/>
              <a:t>4/21/10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529B92-2805-8B4D-BBB0-564A9FEBA315}"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E2EBF-56E7-A742-B6EF-2DB34F64E91B}" type="datetime1">
              <a:rPr lang="en-US" smtClean="0"/>
              <a:pPr/>
              <a:t>4/21/10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529B92-2805-8B4D-BBB0-564A9FEBA315}"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766199-A88A-0F44-89E6-AAB609BB8DBD}" type="datetime1">
              <a:rPr lang="en-US" smtClean="0"/>
              <a:pPr/>
              <a:t>4/21/10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29B92-2805-8B4D-BBB0-564A9FEBA315}"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AF58E-35A2-AF4D-BF35-A800DB7CE14D}" type="datetime1">
              <a:rPr lang="en-US" smtClean="0"/>
              <a:pPr/>
              <a:t>4/21/10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29B92-2805-8B4D-BBB0-564A9FEBA315}"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3589F-16A8-064C-9869-5CFFD6FA7929}" type="datetime1">
              <a:rPr lang="en-US" smtClean="0"/>
              <a:pPr/>
              <a:t>4/21/10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29B92-2805-8B4D-BBB0-564A9FEBA315}"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BF6180-6C88-3C4C-9DDF-F5BB43FC7D99}" type="datetime1">
              <a:rPr lang="en-US" smtClean="0"/>
              <a:pPr/>
              <a:t>4/21/10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29B92-2805-8B4D-BBB0-564A9FEBA315}"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sp>
        <p:nvSpPr>
          <p:cNvPr id="6" name="Vertical Title 5"/>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91BBD4B9-D291-744A-94D2-06028B9ABBA0}" type="datetime1">
              <a:rPr lang="en-US" smtClean="0"/>
              <a:pPr/>
              <a:t>4/21/10</a:t>
            </a:fld>
            <a:endParaRPr lang="en-US"/>
          </a:p>
        </p:txBody>
      </p:sp>
      <p:sp>
        <p:nvSpPr>
          <p:cNvPr id="8" name="Slide Number Placeholder 7"/>
          <p:cNvSpPr>
            <a:spLocks noGrp="1"/>
          </p:cNvSpPr>
          <p:nvPr>
            <p:ph type="sldNum" sz="quarter" idx="11"/>
          </p:nvPr>
        </p:nvSpPr>
        <p:spPr/>
        <p:txBody>
          <a:bodyPr/>
          <a:lstStyle/>
          <a:p>
            <a:fld id="{F5529B92-2805-8B4D-BBB0-564A9FEBA31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83ED1FBC-FFC5-F245-A67C-17E034D3B3EF}" type="datetime1">
              <a:rPr lang="en-US" smtClean="0"/>
              <a:pPr/>
              <a:t>4/21/10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02B71-8991-4516-A01E-F1A9ACD28BDC}" type="slidenum">
              <a:rPr/>
              <a:pPr/>
              <a:t>‹#›</a:t>
            </a:fld>
            <a:endParaRPr/>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Click icon to add picture</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7"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B01B6938-3D09-4A48-8614-DD147AEBF17E}" type="datetime1">
              <a:rPr lang="en-US" smtClean="0"/>
              <a:pPr/>
              <a:t>4/21/10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9D441ED-22D9-48D6-AD92-DEFB122789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Click icon to add picture</a:t>
            </a:r>
            <a:endParaRPr/>
          </a:p>
        </p:txBody>
      </p:sp>
      <p:sp>
        <p:nvSpPr>
          <p:cNvPr id="4" name="Date Placeholder 3"/>
          <p:cNvSpPr>
            <a:spLocks noGrp="1"/>
          </p:cNvSpPr>
          <p:nvPr>
            <p:ph type="dt" sz="half" idx="10"/>
          </p:nvPr>
        </p:nvSpPr>
        <p:spPr/>
        <p:txBody>
          <a:bodyPr/>
          <a:lstStyle/>
          <a:p>
            <a:fld id="{F891380A-2B79-5B4B-82DA-D7089715BB65}" type="datetime1">
              <a:rPr lang="en-US" smtClean="0"/>
              <a:pPr/>
              <a:t>4/21/10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4891B-D0A8-364A-8A9C-FB313D377CD8}" type="slidenum">
              <a:rPr lang="en-US" smtClean="0"/>
              <a:pPr/>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787389F-DB67-C847-A801-39D54C330BA7}" type="datetime1">
              <a:rPr lang="en-US" smtClean="0"/>
              <a:pPr/>
              <a:t>4/21/10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4891B-D0A8-364A-8A9C-FB313D377C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B5D08A4-D45C-DA4B-A4F1-41E552C5DF4B}" type="datetime1">
              <a:rPr lang="en-US" smtClean="0"/>
              <a:pPr/>
              <a:t>4/21/10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24891B-D0A8-364A-8A9C-FB313D377C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5DE83F9-A86D-034E-AF4B-EC5CCE62AC70}" type="datetime1">
              <a:rPr lang="en-US" smtClean="0"/>
              <a:pPr/>
              <a:t>4/21/10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24891B-D0A8-364A-8A9C-FB313D377C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96479-3C13-0D4E-9D9A-029B7C1DF9B2}" type="datetime1">
              <a:rPr lang="en-US" smtClean="0"/>
              <a:pPr/>
              <a:t>4/21/10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24891B-D0A8-364A-8A9C-FB313D377CD8}" type="slidenum">
              <a:rPr lang="en-US" smtClean="0"/>
              <a:pPr/>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4" Type="http://schemas.openxmlformats.org/officeDocument/2006/relationships/slideLayout" Target="../slideLayouts/slideLayout20.xml"/><Relationship Id="rId7" Type="http://schemas.openxmlformats.org/officeDocument/2006/relationships/slideLayout" Target="../slideLayouts/slideLayout23.xml"/><Relationship Id="rId11" Type="http://schemas.openxmlformats.org/officeDocument/2006/relationships/slideLayout" Target="../slideLayouts/slideLayout27.xml"/><Relationship Id="rId1" Type="http://schemas.openxmlformats.org/officeDocument/2006/relationships/slideLayout" Target="../slideLayouts/slideLayout17.xml"/><Relationship Id="rId6" Type="http://schemas.openxmlformats.org/officeDocument/2006/relationships/slideLayout" Target="../slideLayouts/slideLayout22.xml"/><Relationship Id="rId8" Type="http://schemas.openxmlformats.org/officeDocument/2006/relationships/slideLayout" Target="../slideLayouts/slideLayout24.xml"/><Relationship Id="rId13" Type="http://schemas.openxmlformats.org/officeDocument/2006/relationships/theme" Target="../theme/theme2.xml"/><Relationship Id="rId10" Type="http://schemas.openxmlformats.org/officeDocument/2006/relationships/slideLayout" Target="../slideLayouts/slideLayout26.xml"/><Relationship Id="rId5" Type="http://schemas.openxmlformats.org/officeDocument/2006/relationships/slideLayout" Target="../slideLayouts/slideLayout21.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9" Type="http://schemas.openxmlformats.org/officeDocument/2006/relationships/slideLayout" Target="../slideLayouts/slideLayout25.xml"/><Relationship Id="rId3"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2E2E565D-65D3-4B4B-997C-E7487E5E7F37}" type="datetime1">
              <a:rPr lang="en-US" smtClean="0"/>
              <a:pPr/>
              <a:t>4/21/10</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D524891B-D0A8-364A-8A9C-FB313D377CD8}" type="slidenum">
              <a:rPr lang="en-US" smtClean="0"/>
              <a:pPr/>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Lst>
  <p:hf hdr="0" ft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5D265-B1EB-744D-9E28-012F574C5C4C}" type="datetime1">
              <a:rPr lang="en-US" smtClean="0"/>
              <a:pPr/>
              <a:t>4/21/10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29B92-2805-8B4D-BBB0-564A9FEBA3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5.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3276600" y="4314825"/>
            <a:ext cx="5791200" cy="1628775"/>
          </a:xfrm>
        </p:spPr>
        <p:txBody>
          <a:bodyPr>
            <a:normAutofit/>
          </a:bodyPr>
          <a:lstStyle/>
          <a:p>
            <a:r>
              <a:rPr lang="en-US" b="1" dirty="0" smtClean="0"/>
              <a:t>Lujun Fang, Kristen </a:t>
            </a:r>
            <a:r>
              <a:rPr lang="en-US" b="1" dirty="0" err="1" smtClean="0"/>
              <a:t>LeFevre</a:t>
            </a:r>
            <a:endParaRPr lang="en-US" b="1" dirty="0" smtClean="0"/>
          </a:p>
          <a:p>
            <a:r>
              <a:rPr lang="en-US" b="1" dirty="0" smtClean="0"/>
              <a:t>University of Michigan, Ann Arbor</a:t>
            </a:r>
            <a:endParaRPr lang="en-US" b="1" dirty="0"/>
          </a:p>
        </p:txBody>
      </p:sp>
      <p:sp>
        <p:nvSpPr>
          <p:cNvPr id="2" name="Title 1"/>
          <p:cNvSpPr>
            <a:spLocks noGrp="1"/>
          </p:cNvSpPr>
          <p:nvPr>
            <p:ph type="title" idx="4294967295"/>
          </p:nvPr>
        </p:nvSpPr>
        <p:spPr>
          <a:xfrm>
            <a:off x="0" y="1981200"/>
            <a:ext cx="9144000" cy="1981199"/>
          </a:xfrm>
        </p:spPr>
        <p:txBody>
          <a:bodyPr>
            <a:normAutofit/>
          </a:bodyPr>
          <a:lstStyle/>
          <a:p>
            <a:r>
              <a:rPr lang="en-US" sz="5100" dirty="0" smtClean="0"/>
              <a:t> </a:t>
            </a:r>
            <a:endParaRPr lang="en-US" sz="5100" dirty="0"/>
          </a:p>
        </p:txBody>
      </p:sp>
      <p:sp>
        <p:nvSpPr>
          <p:cNvPr id="5" name="Title 1"/>
          <p:cNvSpPr txBox="1">
            <a:spLocks/>
          </p:cNvSpPr>
          <p:nvPr/>
        </p:nvSpPr>
        <p:spPr>
          <a:xfrm>
            <a:off x="1" y="2133599"/>
            <a:ext cx="9144000" cy="1828799"/>
          </a:xfrm>
          <a:prstGeom prst="rect">
            <a:avLst/>
          </a:prstGeom>
          <a:solidFill>
            <a:schemeClr val="tx1">
              <a:lumMod val="85000"/>
              <a:lumOff val="15000"/>
              <a:alpha val="70000"/>
            </a:schemeClr>
          </a:solidFill>
        </p:spPr>
        <p:txBody>
          <a:bodyPr vert="horz" lIns="91440" tIns="45720" rIns="91440" bIns="45720" rtlCol="0" anchor="ctr">
            <a:normAutofit/>
          </a:bodyPr>
          <a:lstStyle/>
          <a:p>
            <a:pPr lvl="0" algn="r" defTabSz="914400">
              <a:spcBef>
                <a:spcPct val="0"/>
              </a:spcBef>
            </a:pPr>
            <a:r>
              <a:rPr lang="en-US" sz="5400" dirty="0" smtClean="0">
                <a:solidFill>
                  <a:srgbClr val="FFFFFF"/>
                </a:solidFill>
              </a:rPr>
              <a:t>Privacy Wizards for Social Networking Sites</a:t>
            </a:r>
            <a:endParaRPr kumimoji="0" lang="en-US" sz="5400" b="0" i="0" u="none" strike="noStrike" kern="1200" cap="none" spc="0" normalizeH="0" baseline="0" noProof="0" dirty="0">
              <a:ln>
                <a:noFill/>
              </a:ln>
              <a:solidFill>
                <a:srgbClr val="FFFFFF"/>
              </a:solidFill>
              <a:effectLst/>
              <a:uLnTx/>
              <a:uFillTx/>
              <a:latin typeface="+mj-lt"/>
              <a:ea typeface="+mj-ea"/>
              <a:cs typeface="+mj-cs"/>
            </a:endParaRPr>
          </a:p>
        </p:txBody>
      </p:sp>
      <p:pic>
        <p:nvPicPr>
          <p:cNvPr id="6" name="Picture 8"/>
          <p:cNvPicPr>
            <a:picLocks noChangeAspect="1" noChangeArrowheads="1"/>
          </p:cNvPicPr>
          <p:nvPr/>
        </p:nvPicPr>
        <p:blipFill>
          <a:blip r:embed="rId3"/>
          <a:srcRect/>
          <a:stretch>
            <a:fillRect/>
          </a:stretch>
        </p:blipFill>
        <p:spPr bwMode="auto">
          <a:xfrm>
            <a:off x="76200" y="2209800"/>
            <a:ext cx="1532108" cy="161821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D524891B-D0A8-364A-8A9C-FB313D377CD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t>Evaluation</a:t>
            </a:r>
          </a:p>
        </p:txBody>
      </p:sp>
      <p:sp>
        <p:nvSpPr>
          <p:cNvPr id="53251" name="Rectangle 3"/>
          <p:cNvSpPr>
            <a:spLocks noGrp="1" noChangeArrowheads="1"/>
          </p:cNvSpPr>
          <p:nvPr>
            <p:ph type="body" idx="1"/>
          </p:nvPr>
        </p:nvSpPr>
        <p:spPr>
          <a:xfrm>
            <a:off x="609600" y="2590800"/>
            <a:ext cx="8248650" cy="3992563"/>
          </a:xfrm>
        </p:spPr>
        <p:txBody>
          <a:bodyPr>
            <a:normAutofit/>
          </a:bodyPr>
          <a:lstStyle/>
          <a:p>
            <a:pPr eaLnBrk="1" hangingPunct="1"/>
            <a:r>
              <a:rPr lang="en-US" sz="3200" u="sng" dirty="0" smtClean="0"/>
              <a:t>Questions: </a:t>
            </a:r>
            <a:r>
              <a:rPr lang="en-US" sz="2800" dirty="0" smtClean="0"/>
              <a:t>How </a:t>
            </a:r>
            <a:r>
              <a:rPr lang="en-US" sz="2800" dirty="0"/>
              <a:t>effective is the active learning wizard, compared to alternative tools?</a:t>
            </a:r>
            <a:endParaRPr lang="en-US" sz="2800" dirty="0" smtClean="0"/>
          </a:p>
          <a:p>
            <a:pPr eaLnBrk="1" hangingPunct="1"/>
            <a:r>
              <a:rPr lang="en-US" sz="3200" u="sng" dirty="0" smtClean="0"/>
              <a:t>Methodology</a:t>
            </a:r>
            <a:r>
              <a:rPr lang="en-US" sz="2800" u="sng" dirty="0"/>
              <a:t>:</a:t>
            </a:r>
            <a:r>
              <a:rPr lang="en-US" sz="2800" dirty="0"/>
              <a:t> Gathered raw preference data from 45 real </a:t>
            </a:r>
            <a:r>
              <a:rPr lang="en-US" sz="2800" dirty="0" err="1"/>
              <a:t>Facebook</a:t>
            </a:r>
            <a:r>
              <a:rPr lang="en-US" sz="2800" dirty="0"/>
              <a:t> </a:t>
            </a:r>
            <a:r>
              <a:rPr lang="en-US" sz="2800" dirty="0" smtClean="0"/>
              <a:t>users</a:t>
            </a:r>
            <a:endParaRPr lang="en-US" sz="2800" dirty="0"/>
          </a:p>
        </p:txBody>
      </p:sp>
      <p:sp>
        <p:nvSpPr>
          <p:cNvPr id="4" name="Slide Number Placeholder 3"/>
          <p:cNvSpPr>
            <a:spLocks noGrp="1"/>
          </p:cNvSpPr>
          <p:nvPr>
            <p:ph type="sldNum" sz="quarter" idx="12"/>
          </p:nvPr>
        </p:nvSpPr>
        <p:spPr/>
        <p:txBody>
          <a:bodyPr/>
          <a:lstStyle/>
          <a:p>
            <a:fld id="{D524891B-D0A8-364A-8A9C-FB313D377CD8}"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t>Experiments</a:t>
            </a:r>
          </a:p>
        </p:txBody>
      </p:sp>
      <p:sp>
        <p:nvSpPr>
          <p:cNvPr id="61443" name="Rectangle 3"/>
          <p:cNvSpPr>
            <a:spLocks noGrp="1" noChangeArrowheads="1"/>
          </p:cNvSpPr>
          <p:nvPr>
            <p:ph type="body" idx="1"/>
          </p:nvPr>
        </p:nvSpPr>
        <p:spPr>
          <a:xfrm>
            <a:off x="457200" y="2133600"/>
            <a:ext cx="8479879" cy="4267200"/>
          </a:xfrm>
        </p:spPr>
        <p:txBody>
          <a:bodyPr>
            <a:noAutofit/>
          </a:bodyPr>
          <a:lstStyle/>
          <a:p>
            <a:pPr eaLnBrk="1" hangingPunct="1"/>
            <a:r>
              <a:rPr lang="en-US" sz="2800" dirty="0">
                <a:solidFill>
                  <a:srgbClr val="000000"/>
                </a:solidFill>
              </a:rPr>
              <a:t>Compared Effort/Accuracy tradeoff for three configuration tools</a:t>
            </a:r>
          </a:p>
          <a:p>
            <a:pPr lvl="1" eaLnBrk="1" hangingPunct="1"/>
            <a:r>
              <a:rPr lang="en-US" sz="2400" b="1" u="sng" dirty="0">
                <a:solidFill>
                  <a:srgbClr val="000000"/>
                </a:solidFill>
              </a:rPr>
              <a:t>Brute-Force:</a:t>
            </a:r>
            <a:r>
              <a:rPr lang="en-US" sz="2400" dirty="0">
                <a:solidFill>
                  <a:srgbClr val="000000"/>
                </a:solidFill>
              </a:rPr>
              <a:t> Models current tools</a:t>
            </a:r>
          </a:p>
          <a:p>
            <a:pPr lvl="1" eaLnBrk="1" hangingPunct="1"/>
            <a:r>
              <a:rPr lang="en-US" sz="2400" b="1" u="sng" dirty="0" err="1">
                <a:solidFill>
                  <a:srgbClr val="000000"/>
                </a:solidFill>
              </a:rPr>
              <a:t>DecisionTree</a:t>
            </a:r>
            <a:r>
              <a:rPr lang="en-US" sz="2400" b="1" u="sng" dirty="0">
                <a:solidFill>
                  <a:srgbClr val="000000"/>
                </a:solidFill>
              </a:rPr>
              <a:t>:</a:t>
            </a:r>
            <a:endParaRPr lang="en-US" sz="2400" dirty="0">
              <a:solidFill>
                <a:srgbClr val="000000"/>
              </a:solidFill>
            </a:endParaRPr>
          </a:p>
          <a:p>
            <a:pPr lvl="2" eaLnBrk="1" hangingPunct="1"/>
            <a:r>
              <a:rPr lang="en-US" sz="2400" dirty="0">
                <a:solidFill>
                  <a:srgbClr val="000000"/>
                </a:solidFill>
              </a:rPr>
              <a:t>Preference model is a decision tree</a:t>
            </a:r>
          </a:p>
          <a:p>
            <a:pPr lvl="2" eaLnBrk="1" hangingPunct="1"/>
            <a:r>
              <a:rPr lang="en-US" sz="2400" dirty="0">
                <a:solidFill>
                  <a:srgbClr val="000000"/>
                </a:solidFill>
              </a:rPr>
              <a:t>User labels randomly selected examples</a:t>
            </a:r>
          </a:p>
          <a:p>
            <a:pPr lvl="1" eaLnBrk="1" hangingPunct="1"/>
            <a:r>
              <a:rPr lang="en-US" sz="2400" b="1" u="sng" dirty="0" err="1">
                <a:solidFill>
                  <a:srgbClr val="000000"/>
                </a:solidFill>
              </a:rPr>
              <a:t>DTree</a:t>
            </a:r>
            <a:r>
              <a:rPr lang="en-US" sz="2400" b="1" u="sng" dirty="0">
                <a:solidFill>
                  <a:srgbClr val="000000"/>
                </a:solidFill>
              </a:rPr>
              <a:t>-Active:</a:t>
            </a:r>
            <a:endParaRPr lang="en-US" sz="2400" dirty="0">
              <a:solidFill>
                <a:srgbClr val="000000"/>
              </a:solidFill>
            </a:endParaRPr>
          </a:p>
          <a:p>
            <a:pPr lvl="2" eaLnBrk="1" hangingPunct="1"/>
            <a:r>
              <a:rPr lang="en-US" sz="2400" dirty="0">
                <a:solidFill>
                  <a:srgbClr val="000000"/>
                </a:solidFill>
              </a:rPr>
              <a:t>Preference model is a decision tree</a:t>
            </a:r>
          </a:p>
          <a:p>
            <a:pPr lvl="2" eaLnBrk="1" hangingPunct="1"/>
            <a:r>
              <a:rPr lang="en-US" sz="2400" dirty="0">
                <a:solidFill>
                  <a:srgbClr val="000000"/>
                </a:solidFill>
              </a:rPr>
              <a:t>Examples chosen via uncertainty sampling</a:t>
            </a:r>
          </a:p>
        </p:txBody>
      </p:sp>
      <p:sp>
        <p:nvSpPr>
          <p:cNvPr id="4" name="Slide Number Placeholder 3"/>
          <p:cNvSpPr>
            <a:spLocks noGrp="1"/>
          </p:cNvSpPr>
          <p:nvPr>
            <p:ph type="sldNum" sz="quarter" idx="12"/>
          </p:nvPr>
        </p:nvSpPr>
        <p:spPr/>
        <p:txBody>
          <a:bodyPr/>
          <a:lstStyle/>
          <a:p>
            <a:fld id="{D524891B-D0A8-364A-8A9C-FB313D377CD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5369860" cy="609600"/>
          </a:xfrm>
        </p:spPr>
        <p:txBody>
          <a:bodyPr/>
          <a:lstStyle/>
          <a:p>
            <a:r>
              <a:rPr lang="en-US" dirty="0" smtClean="0"/>
              <a:t>Results – Limited User Input</a:t>
            </a:r>
            <a:endParaRPr lang="en-US" dirty="0"/>
          </a:p>
        </p:txBody>
      </p:sp>
      <p:pic>
        <p:nvPicPr>
          <p:cNvPr id="5" name="Picture 5" descr="limited_effort"/>
          <p:cNvPicPr>
            <a:picLocks noChangeAspect="1" noChangeArrowheads="1"/>
          </p:cNvPicPr>
          <p:nvPr/>
        </p:nvPicPr>
        <p:blipFill>
          <a:blip r:embed="rId3"/>
          <a:srcRect/>
          <a:stretch>
            <a:fillRect/>
          </a:stretch>
        </p:blipFill>
        <p:spPr bwMode="auto">
          <a:xfrm>
            <a:off x="989013" y="1198510"/>
            <a:ext cx="7240587" cy="543089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D524891B-D0A8-364A-8A9C-FB313D377CD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t>Effort / Accuracy Tradeoff</a:t>
            </a:r>
          </a:p>
        </p:txBody>
      </p:sp>
      <p:sp>
        <p:nvSpPr>
          <p:cNvPr id="64515" name="Rectangle 3"/>
          <p:cNvSpPr>
            <a:spLocks noGrp="1" noChangeArrowheads="1"/>
          </p:cNvSpPr>
          <p:nvPr>
            <p:ph type="body" idx="1"/>
          </p:nvPr>
        </p:nvSpPr>
        <p:spPr>
          <a:xfrm>
            <a:off x="685801" y="2057400"/>
            <a:ext cx="8172450" cy="4800600"/>
          </a:xfrm>
        </p:spPr>
        <p:txBody>
          <a:bodyPr>
            <a:normAutofit/>
          </a:bodyPr>
          <a:lstStyle/>
          <a:p>
            <a:pPr eaLnBrk="1" hangingPunct="1"/>
            <a:r>
              <a:rPr lang="en-US" sz="2800" dirty="0"/>
              <a:t>For static case, defined </a:t>
            </a:r>
            <a:r>
              <a:rPr lang="en-US" sz="2800" i="1" dirty="0" err="1"/>
              <a:t>S</a:t>
            </a:r>
            <a:r>
              <a:rPr lang="en-US" sz="2800" i="1" baseline="-25000" dirty="0" err="1"/>
              <a:t>static</a:t>
            </a:r>
            <a:r>
              <a:rPr lang="en-US" sz="2800" dirty="0"/>
              <a:t> score </a:t>
            </a:r>
          </a:p>
          <a:p>
            <a:pPr lvl="1" eaLnBrk="1" hangingPunct="1"/>
            <a:r>
              <a:rPr lang="en-US" sz="2400" dirty="0"/>
              <a:t>Area under the effort/accuracy curve </a:t>
            </a:r>
          </a:p>
          <a:p>
            <a:pPr lvl="1" eaLnBrk="1" hangingPunct="1"/>
            <a:r>
              <a:rPr lang="en-US" sz="2400" dirty="0"/>
              <a:t>Larger is better</a:t>
            </a:r>
          </a:p>
          <a:p>
            <a:pPr eaLnBrk="1" hangingPunct="1"/>
            <a:endParaRPr lang="en-US" sz="2800" dirty="0"/>
          </a:p>
          <a:p>
            <a:pPr eaLnBrk="1" hangingPunct="1"/>
            <a:endParaRPr lang="en-US" sz="2800" dirty="0"/>
          </a:p>
          <a:p>
            <a:pPr eaLnBrk="1" hangingPunct="1"/>
            <a:endParaRPr lang="en-US" sz="2800" dirty="0" smtClean="0"/>
          </a:p>
          <a:p>
            <a:pPr eaLnBrk="1" hangingPunct="1"/>
            <a:endParaRPr lang="en-US" sz="2800" dirty="0"/>
          </a:p>
        </p:txBody>
      </p:sp>
      <p:graphicFrame>
        <p:nvGraphicFramePr>
          <p:cNvPr id="64651" name="Group 139"/>
          <p:cNvGraphicFramePr>
            <a:graphicFrameLocks noGrp="1"/>
          </p:cNvGraphicFramePr>
          <p:nvPr/>
        </p:nvGraphicFramePr>
        <p:xfrm>
          <a:off x="2362200" y="3695700"/>
          <a:ext cx="3352800" cy="2019300"/>
        </p:xfrm>
        <a:graphic>
          <a:graphicData uri="http://schemas.openxmlformats.org/drawingml/2006/table">
            <a:tbl>
              <a:tblPr/>
              <a:tblGrid>
                <a:gridCol w="1676400"/>
                <a:gridCol w="914400"/>
                <a:gridCol w="762000"/>
              </a:tblGrid>
              <a:tr h="261938">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Tool </a:t>
                      </a: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err="1" smtClean="0">
                          <a:ln>
                            <a:noFill/>
                          </a:ln>
                          <a:solidFill>
                            <a:schemeClr val="tx1"/>
                          </a:solidFill>
                          <a:effectLst/>
                          <a:latin typeface="Arial" pitchFamily="-65" charset="0"/>
                          <a:ea typeface="ＭＳ Ｐゴシック" pitchFamily="-65" charset="-128"/>
                          <a:cs typeface="ＭＳ Ｐゴシック" pitchFamily="-65" charset="-128"/>
                        </a:rPr>
                        <a:t>S</a:t>
                      </a:r>
                      <a:r>
                        <a:rPr kumimoji="0" lang="en-US" sz="1600" b="1" i="1" u="none" strike="noStrike" cap="none" normalizeH="0" baseline="-25000" dirty="0" err="1" smtClean="0">
                          <a:ln>
                            <a:noFill/>
                          </a:ln>
                          <a:solidFill>
                            <a:schemeClr val="tx1"/>
                          </a:solidFill>
                          <a:effectLst/>
                          <a:latin typeface="Arial" pitchFamily="-65" charset="0"/>
                          <a:ea typeface="ＭＳ Ｐゴシック" pitchFamily="-65" charset="-128"/>
                          <a:cs typeface="ＭＳ Ｐゴシック" pitchFamily="-65" charset="-128"/>
                        </a:rPr>
                        <a:t>static</a:t>
                      </a:r>
                      <a:endParaRPr kumimoji="0" lang="en-US" sz="1600" b="1" i="1" u="none" strike="noStrike" cap="none" normalizeH="0" baseline="-25000" dirty="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r>
              <a:tr h="261938">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rPr>
                        <a:t>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std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r>
              <a:tr h="261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DTree-Active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65" charset="0"/>
                          <a:ea typeface="ＭＳ Ｐゴシック" pitchFamily="-65" charset="-128"/>
                          <a:cs typeface="ＭＳ Ｐゴシック" pitchFamily="-65" charset="-128"/>
                        </a:rPr>
                        <a:t>0.94</a:t>
                      </a:r>
                      <a:endParaRPr kumimoji="0" lang="en-US" sz="20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65" charset="0"/>
                          <a:ea typeface="ＭＳ Ｐゴシック" pitchFamily="-65" charset="-128"/>
                          <a:cs typeface="ＭＳ Ｐゴシック" pitchFamily="-65" charset="-128"/>
                        </a:rPr>
                        <a:t>0.04</a:t>
                      </a:r>
                      <a:endParaRPr kumimoji="0" lang="en-US" sz="20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r>
              <a:tr h="261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DTree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65" charset="0"/>
                          <a:ea typeface="ＭＳ Ｐゴシック" pitchFamily="-65" charset="-128"/>
                          <a:cs typeface="ＭＳ Ｐゴシック" pitchFamily="-65" charset="-128"/>
                        </a:rPr>
                        <a:t>0.92</a:t>
                      </a:r>
                      <a:endParaRPr kumimoji="0" lang="en-US" sz="20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65" charset="0"/>
                          <a:ea typeface="ＭＳ Ｐゴシック" pitchFamily="-65" charset="-128"/>
                          <a:cs typeface="ＭＳ Ｐゴシック" pitchFamily="-65" charset="-128"/>
                        </a:rPr>
                        <a:t>0.05</a:t>
                      </a:r>
                      <a:endParaRPr kumimoji="0" lang="en-US" sz="20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r>
              <a:tr h="261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BruteForce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65" charset="0"/>
                          <a:ea typeface="ＭＳ Ｐゴシック" pitchFamily="-65" charset="-128"/>
                          <a:cs typeface="ＭＳ Ｐゴシック" pitchFamily="-65" charset="-128"/>
                        </a:rPr>
                        <a:t>0.88</a:t>
                      </a:r>
                      <a:endParaRPr kumimoji="0" lang="en-US" sz="20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65" charset="0"/>
                          <a:ea typeface="ＭＳ Ｐゴシック" pitchFamily="-65" charset="-128"/>
                          <a:cs typeface="ＭＳ Ｐゴシック" pitchFamily="-65" charset="-128"/>
                        </a:rPr>
                        <a:t>0.08</a:t>
                      </a:r>
                      <a:endParaRPr kumimoji="0" lang="en-US" sz="20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6E6E6"/>
                    </a:solidFill>
                  </a:tcPr>
                </a:tc>
              </a:tr>
            </a:tbl>
          </a:graphicData>
        </a:graphic>
      </p:graphicFrame>
      <p:sp>
        <p:nvSpPr>
          <p:cNvPr id="7" name="Slide Number Placeholder 6"/>
          <p:cNvSpPr>
            <a:spLocks noGrp="1"/>
          </p:cNvSpPr>
          <p:nvPr>
            <p:ph type="sldNum" sz="quarter" idx="12"/>
          </p:nvPr>
        </p:nvSpPr>
        <p:spPr/>
        <p:txBody>
          <a:bodyPr/>
          <a:lstStyle/>
          <a:p>
            <a:fld id="{D524891B-D0A8-364A-8A9C-FB313D377CD8}"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6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28600" y="457200"/>
            <a:ext cx="8686800" cy="1066800"/>
          </a:xfrm>
        </p:spPr>
        <p:txBody>
          <a:bodyPr/>
          <a:lstStyle/>
          <a:p>
            <a:pPr eaLnBrk="1" hangingPunct="1"/>
            <a:r>
              <a:rPr lang="en-US" sz="4800"/>
              <a:t>Conclusion</a:t>
            </a:r>
            <a:endParaRPr lang="en-US"/>
          </a:p>
        </p:txBody>
      </p:sp>
      <p:sp>
        <p:nvSpPr>
          <p:cNvPr id="28675" name="Rectangle 3"/>
          <p:cNvSpPr>
            <a:spLocks noGrp="1" noChangeArrowheads="1"/>
          </p:cNvSpPr>
          <p:nvPr>
            <p:ph type="body" idx="1"/>
          </p:nvPr>
        </p:nvSpPr>
        <p:spPr>
          <a:xfrm>
            <a:off x="228600" y="2133600"/>
            <a:ext cx="8629651" cy="3992563"/>
          </a:xfrm>
        </p:spPr>
        <p:txBody>
          <a:bodyPr>
            <a:normAutofit/>
          </a:bodyPr>
          <a:lstStyle/>
          <a:p>
            <a:pPr eaLnBrk="1" hangingPunct="1">
              <a:lnSpc>
                <a:spcPct val="90000"/>
              </a:lnSpc>
            </a:pPr>
            <a:r>
              <a:rPr lang="en-US" sz="2800" dirty="0" smtClean="0"/>
              <a:t>Social network users have </a:t>
            </a:r>
            <a:r>
              <a:rPr lang="en-US" sz="2800" dirty="0"/>
              <a:t>trouble specifying detailed access control policies for their data</a:t>
            </a:r>
            <a:endParaRPr lang="en-US" sz="2800" dirty="0" smtClean="0"/>
          </a:p>
          <a:p>
            <a:pPr eaLnBrk="1" hangingPunct="1">
              <a:lnSpc>
                <a:spcPct val="90000"/>
              </a:lnSpc>
            </a:pPr>
            <a:r>
              <a:rPr lang="en-US" sz="2800" dirty="0" smtClean="0"/>
              <a:t>Proposed </a:t>
            </a:r>
            <a:r>
              <a:rPr lang="en-US" sz="2800" dirty="0"/>
              <a:t>a “wizard” to ease the process</a:t>
            </a:r>
          </a:p>
          <a:p>
            <a:pPr lvl="1" eaLnBrk="1" hangingPunct="1">
              <a:lnSpc>
                <a:spcPct val="90000"/>
              </a:lnSpc>
            </a:pPr>
            <a:r>
              <a:rPr lang="en-US" sz="2400" dirty="0"/>
              <a:t>Solicit user input in the form of simple and informative examples (active learning)</a:t>
            </a:r>
          </a:p>
          <a:p>
            <a:pPr lvl="1" eaLnBrk="1" hangingPunct="1">
              <a:lnSpc>
                <a:spcPct val="90000"/>
              </a:lnSpc>
            </a:pPr>
            <a:r>
              <a:rPr lang="en-US" sz="2400" dirty="0"/>
              <a:t>Automatically-extracted communities as features</a:t>
            </a:r>
          </a:p>
          <a:p>
            <a:pPr eaLnBrk="1" hangingPunct="1">
              <a:lnSpc>
                <a:spcPct val="90000"/>
              </a:lnSpc>
            </a:pPr>
            <a:r>
              <a:rPr lang="en-US" sz="2800" dirty="0"/>
              <a:t>Improved effort/accuracy tradeoff over state of the art</a:t>
            </a:r>
          </a:p>
        </p:txBody>
      </p:sp>
      <p:sp>
        <p:nvSpPr>
          <p:cNvPr id="4" name="Slide Number Placeholder 3"/>
          <p:cNvSpPr>
            <a:spLocks noGrp="1"/>
          </p:cNvSpPr>
          <p:nvPr>
            <p:ph type="sldNum" sz="quarter" idx="12"/>
          </p:nvPr>
        </p:nvSpPr>
        <p:spPr/>
        <p:txBody>
          <a:bodyPr/>
          <a:lstStyle/>
          <a:p>
            <a:fld id="{D524891B-D0A8-364A-8A9C-FB313D377CD8}"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itle 14"/>
          <p:cNvSpPr>
            <a:spLocks noGrp="1"/>
          </p:cNvSpPr>
          <p:nvPr>
            <p:ph type="title"/>
          </p:nvPr>
        </p:nvSpPr>
        <p:spPr>
          <a:xfrm>
            <a:off x="419099" y="2362200"/>
            <a:ext cx="8360242" cy="566738"/>
          </a:xfrm>
        </p:spPr>
        <p:txBody>
          <a:bodyPr>
            <a:noAutofit/>
          </a:bodyPr>
          <a:lstStyle/>
          <a:p>
            <a:pPr algn="ctr"/>
            <a:r>
              <a:rPr lang="en-US" sz="3800" dirty="0" smtClean="0"/>
              <a:t>Thank you!</a:t>
            </a:r>
            <a:endParaRPr lang="en-US" sz="3800" dirty="0"/>
          </a:p>
        </p:txBody>
      </p:sp>
      <p:sp>
        <p:nvSpPr>
          <p:cNvPr id="3" name="Slide Number Placeholder 2"/>
          <p:cNvSpPr>
            <a:spLocks noGrp="1"/>
          </p:cNvSpPr>
          <p:nvPr>
            <p:ph type="sldNum" sz="quarter" idx="12"/>
          </p:nvPr>
        </p:nvSpPr>
        <p:spPr/>
        <p:txBody>
          <a:bodyPr/>
          <a:lstStyle/>
          <a:p>
            <a:fld id="{D524891B-D0A8-364A-8A9C-FB313D377CD8}" type="slidenum">
              <a:rPr lang="en-US" smtClean="0"/>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84163" y="630382"/>
            <a:ext cx="8574087" cy="967840"/>
          </a:xfrm>
        </p:spPr>
        <p:txBody>
          <a:bodyPr>
            <a:normAutofit/>
          </a:bodyPr>
          <a:lstStyle/>
          <a:p>
            <a:r>
              <a:rPr lang="en-US" dirty="0" smtClean="0"/>
              <a:t>Privacy on Social Networking Sites</a:t>
            </a:r>
            <a:endParaRPr lang="en-US" dirty="0"/>
          </a:p>
        </p:txBody>
      </p:sp>
      <p:sp>
        <p:nvSpPr>
          <p:cNvPr id="3" name="Content Placeholder 2"/>
          <p:cNvSpPr>
            <a:spLocks noGrp="1"/>
          </p:cNvSpPr>
          <p:nvPr>
            <p:ph idx="1"/>
          </p:nvPr>
        </p:nvSpPr>
        <p:spPr>
          <a:xfrm>
            <a:off x="609601" y="2133600"/>
            <a:ext cx="8248649" cy="4572000"/>
          </a:xfrm>
        </p:spPr>
        <p:txBody>
          <a:bodyPr>
            <a:normAutofit/>
          </a:bodyPr>
          <a:lstStyle/>
          <a:p>
            <a:r>
              <a:rPr lang="en-US" sz="2800" dirty="0" smtClean="0"/>
              <a:t>Social networking sites have </a:t>
            </a:r>
            <a:r>
              <a:rPr lang="en-US" altLang="zh-CN" sz="2800" dirty="0" smtClean="0"/>
              <a:t>grown rapidly in popularity</a:t>
            </a:r>
          </a:p>
          <a:p>
            <a:pPr lvl="1"/>
            <a:r>
              <a:rPr lang="en-US" sz="2400" dirty="0" err="1" smtClean="0"/>
              <a:t>Facebook</a:t>
            </a:r>
            <a:r>
              <a:rPr lang="en-US" sz="2400" dirty="0" smtClean="0"/>
              <a:t> reports &gt; 400 million active users</a:t>
            </a:r>
          </a:p>
          <a:p>
            <a:r>
              <a:rPr lang="en-US" sz="2800" dirty="0" smtClean="0"/>
              <a:t>But privacy is still a huge problem</a:t>
            </a:r>
          </a:p>
          <a:p>
            <a:pPr lvl="1"/>
            <a:r>
              <a:rPr lang="en-US" sz="2400" dirty="0" smtClean="0"/>
              <a:t>Users share a lot of personal information</a:t>
            </a:r>
          </a:p>
          <a:p>
            <a:pPr lvl="1"/>
            <a:r>
              <a:rPr lang="en-US" sz="2400" dirty="0" smtClean="0"/>
              <a:t>Users have many “friends”</a:t>
            </a:r>
          </a:p>
          <a:p>
            <a:pPr lvl="1"/>
            <a:r>
              <a:rPr lang="en-US" sz="2400" dirty="0" smtClean="0"/>
              <a:t>Not all information should be shared with every friend!</a:t>
            </a:r>
          </a:p>
        </p:txBody>
      </p:sp>
      <p:sp>
        <p:nvSpPr>
          <p:cNvPr id="4" name="Slide Number Placeholder 3"/>
          <p:cNvSpPr>
            <a:spLocks noGrp="1"/>
          </p:cNvSpPr>
          <p:nvPr>
            <p:ph type="sldNum" sz="quarter" idx="12"/>
          </p:nvPr>
        </p:nvSpPr>
        <p:spPr/>
        <p:txBody>
          <a:bodyPr/>
          <a:lstStyle/>
          <a:p>
            <a:fld id="{D524891B-D0A8-364A-8A9C-FB313D377CD8}"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15335" y="1752600"/>
            <a:ext cx="6223665" cy="3962400"/>
          </a:xfrm>
          <a:prstGeom prst="rect">
            <a:avLst/>
          </a:prstGeom>
        </p:spPr>
      </p:pic>
      <p:sp>
        <p:nvSpPr>
          <p:cNvPr id="10" name="TextBox 9"/>
          <p:cNvSpPr txBox="1"/>
          <p:nvPr/>
        </p:nvSpPr>
        <p:spPr>
          <a:xfrm>
            <a:off x="2438400" y="2667000"/>
            <a:ext cx="2819400" cy="461665"/>
          </a:xfrm>
          <a:prstGeom prst="rect">
            <a:avLst/>
          </a:prstGeom>
          <a:solidFill>
            <a:schemeClr val="accent4">
              <a:lumMod val="60000"/>
              <a:lumOff val="40000"/>
            </a:schemeClr>
          </a:solidFill>
        </p:spPr>
        <p:txBody>
          <a:bodyPr wrap="square" rtlCol="0">
            <a:spAutoFit/>
          </a:bodyPr>
          <a:lstStyle/>
          <a:p>
            <a:r>
              <a:rPr lang="en-US" sz="2400" b="1" dirty="0" smtClean="0">
                <a:solidFill>
                  <a:srgbClr val="FF0000"/>
                </a:solidFill>
              </a:rPr>
              <a:t>Hmm, you’re fired!</a:t>
            </a:r>
            <a:endParaRPr lang="en-US" sz="2400" b="1" dirty="0">
              <a:solidFill>
                <a:srgbClr val="FF0000"/>
              </a:solidFill>
            </a:endParaRPr>
          </a:p>
        </p:txBody>
      </p:sp>
      <p:sp>
        <p:nvSpPr>
          <p:cNvPr id="5" name="Slide Number Placeholder 4"/>
          <p:cNvSpPr>
            <a:spLocks noGrp="1"/>
          </p:cNvSpPr>
          <p:nvPr>
            <p:ph type="sldNum" sz="quarter" idx="12"/>
          </p:nvPr>
        </p:nvSpPr>
        <p:spPr/>
        <p:txBody>
          <a:bodyPr/>
          <a:lstStyle/>
          <a:p>
            <a:fld id="{D524891B-D0A8-364A-8A9C-FB313D377CD8}" type="slidenum">
              <a:rPr lang="en-US" smtClean="0"/>
              <a:pPr/>
              <a:t>3</a:t>
            </a:fld>
            <a:endParaRPr lang="en-US"/>
          </a:p>
        </p:txBody>
      </p:sp>
      <p:sp>
        <p:nvSpPr>
          <p:cNvPr id="6" name="Rectangle 5"/>
          <p:cNvSpPr/>
          <p:nvPr/>
        </p:nvSpPr>
        <p:spPr>
          <a:xfrm>
            <a:off x="5867400" y="1905000"/>
            <a:ext cx="1066800" cy="152400"/>
          </a:xfrm>
          <a:prstGeom prst="rect">
            <a:avLst/>
          </a:prstGeom>
          <a:solidFill>
            <a:srgbClr val="CCFFCC">
              <a:alpha val="80000"/>
            </a:srgb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715000" y="2133600"/>
            <a:ext cx="1066800" cy="152400"/>
          </a:xfrm>
          <a:prstGeom prst="rect">
            <a:avLst/>
          </a:prstGeom>
          <a:solidFill>
            <a:srgbClr val="CCFFCC">
              <a:alpha val="80000"/>
            </a:srgb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276600" y="3581400"/>
            <a:ext cx="685800" cy="152400"/>
          </a:xfrm>
          <a:prstGeom prst="rect">
            <a:avLst/>
          </a:prstGeom>
          <a:solidFill>
            <a:srgbClr val="CCFFCC">
              <a:alpha val="80000"/>
            </a:srgb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505200" y="2133600"/>
            <a:ext cx="1066800" cy="152400"/>
          </a:xfrm>
          <a:prstGeom prst="rect">
            <a:avLst/>
          </a:prstGeom>
          <a:solidFill>
            <a:srgbClr val="CCFFCC">
              <a:alpha val="80000"/>
            </a:srgb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5638800" y="3733800"/>
            <a:ext cx="457200" cy="152400"/>
          </a:xfrm>
          <a:prstGeom prst="rect">
            <a:avLst/>
          </a:prstGeom>
          <a:solidFill>
            <a:srgbClr val="CCFFCC">
              <a:alpha val="80000"/>
            </a:srgb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828800" y="1976735"/>
            <a:ext cx="5410200" cy="461665"/>
          </a:xfrm>
          <a:prstGeom prst="rect">
            <a:avLst/>
          </a:prstGeom>
          <a:solidFill>
            <a:schemeClr val="accent4">
              <a:lumMod val="60000"/>
              <a:lumOff val="40000"/>
            </a:schemeClr>
          </a:solidFill>
        </p:spPr>
        <p:txBody>
          <a:bodyPr wrap="square" rtlCol="0">
            <a:spAutoFit/>
          </a:bodyPr>
          <a:lstStyle/>
          <a:p>
            <a:r>
              <a:rPr lang="en-US" sz="2400" b="1" dirty="0" smtClean="0">
                <a:solidFill>
                  <a:srgbClr val="FF0000"/>
                </a:solidFill>
              </a:rPr>
              <a:t>Hey, I hate my job! My boss is %*#&amp;Q!!</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Challenges</a:t>
            </a:r>
            <a:endParaRPr lang="en-US" dirty="0"/>
          </a:p>
        </p:txBody>
      </p:sp>
      <p:sp>
        <p:nvSpPr>
          <p:cNvPr id="3" name="Content Placeholder 2"/>
          <p:cNvSpPr>
            <a:spLocks noGrp="1"/>
          </p:cNvSpPr>
          <p:nvPr>
            <p:ph idx="1"/>
          </p:nvPr>
        </p:nvSpPr>
        <p:spPr>
          <a:xfrm>
            <a:off x="685801" y="3581400"/>
            <a:ext cx="6705599" cy="2544763"/>
          </a:xfrm>
        </p:spPr>
        <p:txBody>
          <a:bodyPr>
            <a:normAutofit/>
          </a:bodyPr>
          <a:lstStyle/>
          <a:p>
            <a:r>
              <a:rPr lang="en-US" sz="2800" dirty="0" smtClean="0"/>
              <a:t>Challenges</a:t>
            </a:r>
          </a:p>
          <a:p>
            <a:pPr lvl="1"/>
            <a:r>
              <a:rPr lang="en-US" sz="2400" dirty="0" smtClean="0"/>
              <a:t>Low effort, high accuracy</a:t>
            </a:r>
          </a:p>
          <a:p>
            <a:pPr lvl="1"/>
            <a:r>
              <a:rPr lang="en-US" sz="2400" dirty="0" smtClean="0"/>
              <a:t>Graceful Degradation</a:t>
            </a:r>
          </a:p>
          <a:p>
            <a:pPr lvl="1"/>
            <a:r>
              <a:rPr lang="en-US" sz="2400" dirty="0" smtClean="0"/>
              <a:t>Visible Data</a:t>
            </a:r>
          </a:p>
          <a:p>
            <a:pPr lvl="1"/>
            <a:r>
              <a:rPr lang="en-US" altLang="zh-CN" sz="2400" dirty="0" err="1" smtClean="0"/>
              <a:t>Incrementality</a:t>
            </a:r>
            <a:endParaRPr lang="en-US" sz="2400" dirty="0" smtClean="0"/>
          </a:p>
          <a:p>
            <a:pPr lvl="1"/>
            <a:endParaRPr lang="en-US" sz="2800" dirty="0"/>
          </a:p>
        </p:txBody>
      </p:sp>
      <p:sp>
        <p:nvSpPr>
          <p:cNvPr id="5" name="Rectangle 4"/>
          <p:cNvSpPr>
            <a:spLocks noChangeArrowheads="1"/>
          </p:cNvSpPr>
          <p:nvPr/>
        </p:nvSpPr>
        <p:spPr bwMode="auto">
          <a:xfrm>
            <a:off x="457200" y="1905000"/>
            <a:ext cx="8077200" cy="1676400"/>
          </a:xfrm>
          <a:prstGeom prst="rect">
            <a:avLst/>
          </a:prstGeom>
          <a:solidFill>
            <a:srgbClr val="FFFF99"/>
          </a:solidFill>
          <a:ln w="9525">
            <a:noFill/>
            <a:miter lim="800000"/>
            <a:headEnd/>
            <a:tailEnd/>
          </a:ln>
        </p:spPr>
        <p:txBody>
          <a:bodyPr wrap="none" anchor="ctr">
            <a:prstTxWarp prst="textNoShape">
              <a:avLst/>
            </a:prstTxWarp>
          </a:bodyPr>
          <a:lstStyle/>
          <a:p>
            <a:pPr algn="ctr"/>
            <a:r>
              <a:rPr lang="en-US" sz="2800" b="1" u="sng" dirty="0">
                <a:solidFill>
                  <a:srgbClr val="000080"/>
                </a:solidFill>
              </a:rPr>
              <a:t>Goal:</a:t>
            </a:r>
            <a:r>
              <a:rPr lang="en-US" sz="2800" dirty="0">
                <a:solidFill>
                  <a:srgbClr val="000080"/>
                </a:solidFill>
              </a:rPr>
              <a:t> </a:t>
            </a:r>
            <a:r>
              <a:rPr lang="en-US" sz="2800" i="1" dirty="0">
                <a:solidFill>
                  <a:srgbClr val="000080"/>
                </a:solidFill>
              </a:rPr>
              <a:t>Design a privacy “wizard” that automatically</a:t>
            </a:r>
          </a:p>
          <a:p>
            <a:pPr algn="ctr"/>
            <a:r>
              <a:rPr lang="en-US" sz="2800" i="1" dirty="0">
                <a:solidFill>
                  <a:srgbClr val="000080"/>
                </a:solidFill>
              </a:rPr>
              <a:t>configures a user’s privacy settings, with minimal </a:t>
            </a:r>
          </a:p>
          <a:p>
            <a:pPr algn="ctr"/>
            <a:r>
              <a:rPr lang="en-US" sz="2800" i="1" dirty="0">
                <a:solidFill>
                  <a:srgbClr val="000080"/>
                </a:solidFill>
              </a:rPr>
              <a:t>effort from the user.</a:t>
            </a:r>
            <a:endParaRPr lang="en-US" dirty="0"/>
          </a:p>
        </p:txBody>
      </p:sp>
      <p:sp>
        <p:nvSpPr>
          <p:cNvPr id="6" name="Slide Number Placeholder 5"/>
          <p:cNvSpPr>
            <a:spLocks noGrp="1"/>
          </p:cNvSpPr>
          <p:nvPr>
            <p:ph type="sldNum" sz="quarter" idx="12"/>
          </p:nvPr>
        </p:nvSpPr>
        <p:spPr/>
        <p:txBody>
          <a:bodyPr/>
          <a:lstStyle/>
          <a:p>
            <a:fld id="{D524891B-D0A8-364A-8A9C-FB313D377CD8}"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Privacy Wizard Framework</a:t>
            </a:r>
          </a:p>
        </p:txBody>
      </p:sp>
      <p:sp>
        <p:nvSpPr>
          <p:cNvPr id="10246" name="Text Box 6"/>
          <p:cNvSpPr txBox="1">
            <a:spLocks noChangeArrowheads="1"/>
          </p:cNvSpPr>
          <p:nvPr/>
        </p:nvSpPr>
        <p:spPr bwMode="auto">
          <a:xfrm>
            <a:off x="381000" y="1836738"/>
            <a:ext cx="3581400" cy="4259262"/>
          </a:xfrm>
          <a:prstGeom prst="rect">
            <a:avLst/>
          </a:prstGeom>
          <a:noFill/>
          <a:ln w="9525">
            <a:noFill/>
            <a:miter lim="800000"/>
            <a:headEnd/>
            <a:tailEnd/>
          </a:ln>
        </p:spPr>
        <p:txBody>
          <a:bodyPr>
            <a:prstTxWarp prst="textNoShape">
              <a:avLst/>
            </a:prstTxWarp>
            <a:spAutoFit/>
          </a:bodyPr>
          <a:lstStyle/>
          <a:p>
            <a:pPr>
              <a:spcBef>
                <a:spcPct val="50000"/>
              </a:spcBef>
            </a:pPr>
            <a:r>
              <a:rPr lang="en-US" sz="2600" b="1" u="sng" dirty="0"/>
              <a:t>Basic Observation</a:t>
            </a:r>
            <a:r>
              <a:rPr lang="en-US" sz="2600" u="sng" dirty="0"/>
              <a:t>:</a:t>
            </a:r>
            <a:r>
              <a:rPr lang="en-US" sz="2600" dirty="0"/>
              <a:t> Most users conceive their privacy preferences according to an implicit structure</a:t>
            </a:r>
          </a:p>
          <a:p>
            <a:pPr>
              <a:spcBef>
                <a:spcPct val="50000"/>
              </a:spcBef>
            </a:pPr>
            <a:r>
              <a:rPr lang="en-US" sz="2600" b="1" u="sng" dirty="0">
                <a:solidFill>
                  <a:srgbClr val="000000"/>
                </a:solidFill>
              </a:rPr>
              <a:t>Idea:</a:t>
            </a:r>
            <a:r>
              <a:rPr lang="en-US" sz="2600" dirty="0">
                <a:solidFill>
                  <a:srgbClr val="000000"/>
                </a:solidFill>
              </a:rPr>
              <a:t> With limited information, build a model to predict user’s preferences, auto-configure settings</a:t>
            </a:r>
            <a:r>
              <a:rPr lang="en-US" dirty="0">
                <a:solidFill>
                  <a:srgbClr val="000000"/>
                </a:solidFill>
              </a:rPr>
              <a:t>  </a:t>
            </a:r>
          </a:p>
        </p:txBody>
      </p:sp>
      <p:pic>
        <p:nvPicPr>
          <p:cNvPr id="10247" name="Picture 7"/>
          <p:cNvPicPr>
            <a:picLocks noChangeAspect="1" noChangeArrowheads="1"/>
          </p:cNvPicPr>
          <p:nvPr/>
        </p:nvPicPr>
        <p:blipFill>
          <a:blip r:embed="rId3"/>
          <a:srcRect/>
          <a:stretch>
            <a:fillRect/>
          </a:stretch>
        </p:blipFill>
        <p:spPr bwMode="auto">
          <a:xfrm>
            <a:off x="4114800" y="2053522"/>
            <a:ext cx="4495800" cy="4347278"/>
          </a:xfrm>
          <a:prstGeom prst="rect">
            <a:avLst/>
          </a:prstGeom>
          <a:noFill/>
          <a:ln w="9525">
            <a:noFill/>
            <a:miter lim="800000"/>
            <a:headEnd/>
            <a:tailEnd/>
          </a:ln>
        </p:spPr>
      </p:pic>
      <p:sp>
        <p:nvSpPr>
          <p:cNvPr id="10248" name="Oval 8"/>
          <p:cNvSpPr>
            <a:spLocks noChangeArrowheads="1"/>
          </p:cNvSpPr>
          <p:nvPr/>
        </p:nvSpPr>
        <p:spPr bwMode="auto">
          <a:xfrm>
            <a:off x="5867400" y="2057400"/>
            <a:ext cx="2133600" cy="1479550"/>
          </a:xfrm>
          <a:prstGeom prst="ellipse">
            <a:avLst/>
          </a:prstGeom>
          <a:noFill/>
          <a:ln w="50800">
            <a:solidFill>
              <a:srgbClr val="FF0000"/>
            </a:solidFill>
            <a:prstDash val="sysDot"/>
            <a:round/>
            <a:headEnd/>
            <a:tailEnd/>
          </a:ln>
        </p:spPr>
        <p:txBody>
          <a:bodyPr wrap="none" anchor="ctr">
            <a:prstTxWarp prst="textNoShape">
              <a:avLst/>
            </a:prstTxWarp>
          </a:bodyPr>
          <a:lstStyle/>
          <a:p>
            <a:endParaRPr lang="en-US"/>
          </a:p>
        </p:txBody>
      </p:sp>
      <p:sp>
        <p:nvSpPr>
          <p:cNvPr id="10249" name="Oval 9"/>
          <p:cNvSpPr>
            <a:spLocks noChangeArrowheads="1"/>
          </p:cNvSpPr>
          <p:nvPr/>
        </p:nvSpPr>
        <p:spPr bwMode="auto">
          <a:xfrm>
            <a:off x="4343400" y="3048000"/>
            <a:ext cx="1143000" cy="914400"/>
          </a:xfrm>
          <a:prstGeom prst="ellipse">
            <a:avLst/>
          </a:prstGeom>
          <a:noFill/>
          <a:ln w="50800">
            <a:solidFill>
              <a:srgbClr val="FF0000"/>
            </a:solidFill>
            <a:prstDash val="sysDot"/>
            <a:round/>
            <a:headEnd/>
            <a:tailEnd/>
          </a:ln>
        </p:spPr>
        <p:txBody>
          <a:bodyPr wrap="none" anchor="ctr">
            <a:prstTxWarp prst="textNoShape">
              <a:avLst/>
            </a:prstTxWarp>
          </a:bodyPr>
          <a:lstStyle/>
          <a:p>
            <a:endParaRPr lang="en-US"/>
          </a:p>
        </p:txBody>
      </p:sp>
      <p:sp>
        <p:nvSpPr>
          <p:cNvPr id="10250" name="Oval 10"/>
          <p:cNvSpPr>
            <a:spLocks noChangeArrowheads="1"/>
          </p:cNvSpPr>
          <p:nvPr/>
        </p:nvSpPr>
        <p:spPr bwMode="auto">
          <a:xfrm>
            <a:off x="6629400" y="4800600"/>
            <a:ext cx="838200" cy="1174750"/>
          </a:xfrm>
          <a:prstGeom prst="ellipse">
            <a:avLst/>
          </a:prstGeom>
          <a:noFill/>
          <a:ln w="50800">
            <a:solidFill>
              <a:srgbClr val="FF0000"/>
            </a:solidFill>
            <a:prstDash val="sysDot"/>
            <a:round/>
            <a:headEnd/>
            <a:tailEnd/>
          </a:ln>
        </p:spPr>
        <p:txBody>
          <a:bodyPr wrap="none" anchor="ctr">
            <a:prstTxWarp prst="textNoShape">
              <a:avLst/>
            </a:prstTxWarp>
          </a:bodyPr>
          <a:lstStyle/>
          <a:p>
            <a:endParaRPr lang="en-US"/>
          </a:p>
        </p:txBody>
      </p:sp>
      <p:sp>
        <p:nvSpPr>
          <p:cNvPr id="10251" name="Oval 11"/>
          <p:cNvSpPr>
            <a:spLocks noChangeArrowheads="1"/>
          </p:cNvSpPr>
          <p:nvPr/>
        </p:nvSpPr>
        <p:spPr bwMode="auto">
          <a:xfrm>
            <a:off x="5791200" y="4267200"/>
            <a:ext cx="914400" cy="1295400"/>
          </a:xfrm>
          <a:prstGeom prst="ellipse">
            <a:avLst/>
          </a:prstGeom>
          <a:noFill/>
          <a:ln w="50800">
            <a:solidFill>
              <a:srgbClr val="FF0000"/>
            </a:solidFill>
            <a:prstDash val="sysDot"/>
            <a:round/>
            <a:headEnd/>
            <a:tailEnd/>
          </a:ln>
        </p:spPr>
        <p:txBody>
          <a:bodyPr wrap="none" anchor="ctr">
            <a:prstTxWarp prst="textNoShape">
              <a:avLst/>
            </a:prstTxWarp>
          </a:bodyPr>
          <a:lstStyle/>
          <a:p>
            <a:endParaRPr lang="en-US"/>
          </a:p>
        </p:txBody>
      </p:sp>
      <p:sp>
        <p:nvSpPr>
          <p:cNvPr id="32777" name="Text Box 12"/>
          <p:cNvSpPr txBox="1">
            <a:spLocks noChangeArrowheads="1"/>
          </p:cNvSpPr>
          <p:nvPr/>
        </p:nvSpPr>
        <p:spPr bwMode="auto">
          <a:xfrm>
            <a:off x="3962400" y="6445250"/>
            <a:ext cx="4953000" cy="336550"/>
          </a:xfrm>
          <a:prstGeom prst="rect">
            <a:avLst/>
          </a:prstGeom>
          <a:noFill/>
          <a:ln w="9525">
            <a:noFill/>
            <a:miter lim="800000"/>
            <a:headEnd/>
            <a:tailEnd/>
          </a:ln>
        </p:spPr>
        <p:txBody>
          <a:bodyPr>
            <a:prstTxWarp prst="textNoShape">
              <a:avLst/>
            </a:prstTxWarp>
            <a:spAutoFit/>
          </a:bodyPr>
          <a:lstStyle/>
          <a:p>
            <a:pPr>
              <a:spcBef>
                <a:spcPct val="50000"/>
              </a:spcBef>
            </a:pPr>
            <a:r>
              <a:rPr lang="en-US" sz="1600" i="1" dirty="0" err="1"/>
              <a:t>KL’s</a:t>
            </a:r>
            <a:r>
              <a:rPr lang="en-US" sz="1600" i="1" dirty="0"/>
              <a:t> neighborhood network; preference toward DOB</a:t>
            </a:r>
            <a:endParaRPr lang="en-US" dirty="0"/>
          </a:p>
        </p:txBody>
      </p:sp>
      <p:sp>
        <p:nvSpPr>
          <p:cNvPr id="10" name="Slide Number Placeholder 9"/>
          <p:cNvSpPr>
            <a:spLocks noGrp="1"/>
          </p:cNvSpPr>
          <p:nvPr>
            <p:ph type="sldNum" sz="quarter" idx="12"/>
          </p:nvPr>
        </p:nvSpPr>
        <p:spPr/>
        <p:txBody>
          <a:bodyPr/>
          <a:lstStyle/>
          <a:p>
            <a:fld id="{D524891B-D0A8-364A-8A9C-FB313D377CD8}"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4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Generic Wizard Design</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buNone/>
            </a:pPr>
            <a:endParaRPr lang="en-US" dirty="0" smtClean="0"/>
          </a:p>
          <a:p>
            <a:pPr>
              <a:buNone/>
            </a:pPr>
            <a:r>
              <a:rPr lang="en-US" dirty="0" smtClean="0"/>
              <a:t>	</a:t>
            </a:r>
            <a:endParaRPr lang="en-US" dirty="0"/>
          </a:p>
        </p:txBody>
      </p:sp>
      <p:pic>
        <p:nvPicPr>
          <p:cNvPr id="4" name="Picture 3"/>
          <p:cNvPicPr>
            <a:picLocks noChangeAspect="1"/>
          </p:cNvPicPr>
          <p:nvPr/>
        </p:nvPicPr>
        <p:blipFill>
          <a:blip r:embed="rId3"/>
          <a:stretch>
            <a:fillRect/>
          </a:stretch>
        </p:blipFill>
        <p:spPr>
          <a:xfrm>
            <a:off x="457200" y="2317751"/>
            <a:ext cx="8355935" cy="3168649"/>
          </a:xfrm>
          <a:prstGeom prst="rect">
            <a:avLst/>
          </a:prstGeom>
        </p:spPr>
      </p:pic>
      <p:sp>
        <p:nvSpPr>
          <p:cNvPr id="5" name="Slide Number Placeholder 4"/>
          <p:cNvSpPr>
            <a:spLocks noGrp="1"/>
          </p:cNvSpPr>
          <p:nvPr>
            <p:ph type="sldNum" sz="quarter" idx="12"/>
          </p:nvPr>
        </p:nvSpPr>
        <p:spPr/>
        <p:txBody>
          <a:bodyPr/>
          <a:lstStyle/>
          <a:p>
            <a:fld id="{D524891B-D0A8-364A-8A9C-FB313D377CD8}"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t>Active Learning Wizard</a:t>
            </a:r>
          </a:p>
        </p:txBody>
      </p:sp>
      <p:sp>
        <p:nvSpPr>
          <p:cNvPr id="17411" name="Rectangle 3"/>
          <p:cNvSpPr>
            <a:spLocks noGrp="1" noChangeArrowheads="1"/>
          </p:cNvSpPr>
          <p:nvPr>
            <p:ph type="body" idx="1"/>
          </p:nvPr>
        </p:nvSpPr>
        <p:spPr>
          <a:xfrm>
            <a:off x="762000" y="2133600"/>
            <a:ext cx="8324850" cy="3992563"/>
          </a:xfrm>
        </p:spPr>
        <p:txBody>
          <a:bodyPr>
            <a:normAutofit/>
          </a:bodyPr>
          <a:lstStyle/>
          <a:p>
            <a:pPr eaLnBrk="1" hangingPunct="1"/>
            <a:r>
              <a:rPr lang="en-US" sz="2800" dirty="0"/>
              <a:t>Instantiation of the framework</a:t>
            </a:r>
          </a:p>
          <a:p>
            <a:pPr eaLnBrk="1" hangingPunct="1"/>
            <a:r>
              <a:rPr lang="en-US" sz="2800" dirty="0"/>
              <a:t>View preference model as a classifier</a:t>
            </a:r>
          </a:p>
          <a:p>
            <a:pPr lvl="1" eaLnBrk="1" hangingPunct="1"/>
            <a:r>
              <a:rPr lang="en-US" sz="2400" dirty="0"/>
              <a:t>View each</a:t>
            </a:r>
            <a:r>
              <a:rPr lang="en-US" sz="2400" dirty="0" smtClean="0"/>
              <a:t> friend </a:t>
            </a:r>
            <a:r>
              <a:rPr lang="en-US" sz="2400" dirty="0"/>
              <a:t>as a feature vector</a:t>
            </a:r>
          </a:p>
          <a:p>
            <a:pPr lvl="1" eaLnBrk="1" hangingPunct="1"/>
            <a:r>
              <a:rPr lang="en-US" sz="2400" dirty="0"/>
              <a:t>Predict class label (</a:t>
            </a:r>
            <a:r>
              <a:rPr lang="en-US" sz="2400" i="1" dirty="0"/>
              <a:t>allow</a:t>
            </a:r>
            <a:r>
              <a:rPr lang="en-US" sz="2400" dirty="0"/>
              <a:t> or </a:t>
            </a:r>
            <a:r>
              <a:rPr lang="en-US" sz="2400" i="1" dirty="0"/>
              <a:t>deny</a:t>
            </a:r>
            <a:r>
              <a:rPr lang="en-US" sz="2400" dirty="0"/>
              <a:t>)</a:t>
            </a:r>
          </a:p>
          <a:p>
            <a:pPr eaLnBrk="1" hangingPunct="1"/>
            <a:r>
              <a:rPr lang="en-US" sz="2800" dirty="0"/>
              <a:t>Key Design Questions:</a:t>
            </a:r>
          </a:p>
          <a:p>
            <a:pPr lvl="1" eaLnBrk="1" hangingPunct="1"/>
            <a:r>
              <a:rPr lang="en-US" sz="2400" dirty="0"/>
              <a:t>How to extract features from friends?</a:t>
            </a:r>
          </a:p>
          <a:p>
            <a:pPr lvl="1" eaLnBrk="1" hangingPunct="1"/>
            <a:r>
              <a:rPr lang="en-US" sz="2400" dirty="0"/>
              <a:t>How to solicit user input?</a:t>
            </a:r>
          </a:p>
          <a:p>
            <a:pPr lvl="1" eaLnBrk="1" hangingPunct="1"/>
            <a:endParaRPr lang="en-US" sz="2400" dirty="0"/>
          </a:p>
        </p:txBody>
      </p:sp>
      <p:sp>
        <p:nvSpPr>
          <p:cNvPr id="4" name="Slide Number Placeholder 3"/>
          <p:cNvSpPr>
            <a:spLocks noGrp="1"/>
          </p:cNvSpPr>
          <p:nvPr>
            <p:ph type="sldNum" sz="quarter" idx="12"/>
          </p:nvPr>
        </p:nvSpPr>
        <p:spPr/>
        <p:txBody>
          <a:bodyPr/>
          <a:lstStyle/>
          <a:p>
            <a:fld id="{D524891B-D0A8-364A-8A9C-FB313D377CD8}"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41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390"/>
          <p:cNvSpPr>
            <a:spLocks noChangeArrowheads="1"/>
          </p:cNvSpPr>
          <p:nvPr/>
        </p:nvSpPr>
        <p:spPr bwMode="auto">
          <a:xfrm>
            <a:off x="0" y="6019800"/>
            <a:ext cx="1371600" cy="11430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43011" name="Rectangle 2"/>
          <p:cNvSpPr>
            <a:spLocks noGrp="1" noChangeArrowheads="1"/>
          </p:cNvSpPr>
          <p:nvPr>
            <p:ph type="title"/>
          </p:nvPr>
        </p:nvSpPr>
        <p:spPr>
          <a:xfrm>
            <a:off x="284163" y="457200"/>
            <a:ext cx="8574087" cy="762000"/>
          </a:xfrm>
        </p:spPr>
        <p:txBody>
          <a:bodyPr/>
          <a:lstStyle/>
          <a:p>
            <a:pPr eaLnBrk="1" hangingPunct="1"/>
            <a:r>
              <a:rPr lang="en-US" sz="4000" dirty="0"/>
              <a:t>Extracting Features -- Example</a:t>
            </a:r>
            <a:endParaRPr lang="en-US" dirty="0"/>
          </a:p>
        </p:txBody>
      </p:sp>
      <p:graphicFrame>
        <p:nvGraphicFramePr>
          <p:cNvPr id="60808" name="Group 392"/>
          <p:cNvGraphicFramePr>
            <a:graphicFrameLocks noGrp="1"/>
          </p:cNvGraphicFramePr>
          <p:nvPr/>
        </p:nvGraphicFramePr>
        <p:xfrm>
          <a:off x="76200" y="1524000"/>
          <a:ext cx="8915400" cy="1758633"/>
        </p:xfrm>
        <a:graphic>
          <a:graphicData uri="http://schemas.openxmlformats.org/drawingml/2006/table">
            <a:tbl>
              <a:tblPr/>
              <a:tblGrid>
                <a:gridCol w="1023938"/>
                <a:gridCol w="731837"/>
                <a:gridCol w="730250"/>
                <a:gridCol w="512763"/>
                <a:gridCol w="657225"/>
                <a:gridCol w="585787"/>
                <a:gridCol w="584200"/>
                <a:gridCol w="585788"/>
                <a:gridCol w="584200"/>
                <a:gridCol w="585787"/>
                <a:gridCol w="962025"/>
                <a:gridCol w="1371600"/>
              </a:tblGrid>
              <a:tr h="646113">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cap="flat">
                      <a:noFill/>
                    </a:lnL>
                    <a:lnR>
                      <a:noFill/>
                    </a:lnR>
                    <a:lnT cap="fla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Age</a:t>
                      </a: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Sex</a:t>
                      </a: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G</a:t>
                      </a:r>
                      <a:r>
                        <a:rPr kumimoji="0" lang="en-US" sz="1800" b="0" i="0" u="none" strike="noStrike" cap="none" normalizeH="0" baseline="-25000">
                          <a:ln>
                            <a:noFill/>
                          </a:ln>
                          <a:solidFill>
                            <a:schemeClr val="tx1"/>
                          </a:solidFill>
                          <a:effectLst/>
                          <a:latin typeface="Arial" pitchFamily="-65" charset="0"/>
                          <a:ea typeface="ＭＳ Ｐゴシック" pitchFamily="-65" charset="-128"/>
                          <a:cs typeface="ＭＳ Ｐゴシック" pitchFamily="-65" charset="-128"/>
                        </a:rPr>
                        <a:t>0</a:t>
                      </a:r>
                      <a:endPar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G</a:t>
                      </a:r>
                      <a:r>
                        <a:rPr kumimoji="0" lang="en-US" sz="1800" b="0" i="0" u="none" strike="noStrike" cap="none" normalizeH="0" baseline="-25000">
                          <a:ln>
                            <a:noFill/>
                          </a:ln>
                          <a:solidFill>
                            <a:schemeClr val="tx1"/>
                          </a:solidFill>
                          <a:effectLst/>
                          <a:latin typeface="Arial" pitchFamily="-65" charset="0"/>
                          <a:ea typeface="ＭＳ Ｐゴシック" pitchFamily="-65" charset="-128"/>
                          <a:cs typeface="ＭＳ Ｐゴシック" pitchFamily="-65" charset="-128"/>
                        </a:rPr>
                        <a:t>1</a:t>
                      </a: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G</a:t>
                      </a:r>
                      <a:r>
                        <a:rPr kumimoji="0" lang="en-US" sz="1800" b="0" i="0" u="none" strike="noStrike" cap="none" normalizeH="0" baseline="-25000">
                          <a:ln>
                            <a:noFill/>
                          </a:ln>
                          <a:solidFill>
                            <a:schemeClr val="tx1"/>
                          </a:solidFill>
                          <a:effectLst/>
                          <a:latin typeface="Arial" pitchFamily="-65" charset="0"/>
                          <a:ea typeface="ＭＳ Ｐゴシック" pitchFamily="-65" charset="-128"/>
                          <a:cs typeface="ＭＳ Ｐゴシック" pitchFamily="-65" charset="-128"/>
                        </a:rPr>
                        <a:t>2</a:t>
                      </a: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G</a:t>
                      </a:r>
                      <a:r>
                        <a:rPr kumimoji="0" lang="en-US" sz="1800" b="0" i="0" u="none" strike="noStrike" cap="none" normalizeH="0" baseline="-25000">
                          <a:ln>
                            <a:noFill/>
                          </a:ln>
                          <a:solidFill>
                            <a:schemeClr val="tx1"/>
                          </a:solidFill>
                          <a:effectLst/>
                          <a:latin typeface="Arial" pitchFamily="-65" charset="0"/>
                          <a:ea typeface="ＭＳ Ｐゴシック" pitchFamily="-65" charset="-128"/>
                          <a:cs typeface="ＭＳ Ｐゴシック" pitchFamily="-65" charset="-128"/>
                        </a:rPr>
                        <a:t>20</a:t>
                      </a: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G</a:t>
                      </a:r>
                      <a:r>
                        <a:rPr kumimoji="0" lang="en-US" sz="1800" b="0" i="0" u="none" strike="noStrike" cap="none" normalizeH="0" baseline="-25000">
                          <a:ln>
                            <a:noFill/>
                          </a:ln>
                          <a:solidFill>
                            <a:schemeClr val="tx1"/>
                          </a:solidFill>
                          <a:effectLst/>
                          <a:latin typeface="Arial" pitchFamily="-65" charset="0"/>
                          <a:ea typeface="ＭＳ Ｐゴシック" pitchFamily="-65" charset="-128"/>
                          <a:cs typeface="ＭＳ Ｐゴシック" pitchFamily="-65" charset="-128"/>
                        </a:rPr>
                        <a:t>21</a:t>
                      </a: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rPr>
                        <a:t>G</a:t>
                      </a:r>
                      <a:r>
                        <a:rPr kumimoji="0" lang="en-US" sz="1800" b="0" i="0" u="none" strike="noStrike" cap="none" normalizeH="0" baseline="-25000" dirty="0">
                          <a:ln>
                            <a:noFill/>
                          </a:ln>
                          <a:solidFill>
                            <a:schemeClr val="tx1"/>
                          </a:solidFill>
                          <a:effectLst/>
                          <a:latin typeface="Arial" pitchFamily="-65" charset="0"/>
                          <a:ea typeface="ＭＳ Ｐゴシック" pitchFamily="-65" charset="-128"/>
                          <a:cs typeface="ＭＳ Ｐゴシック" pitchFamily="-65" charset="-128"/>
                        </a:rPr>
                        <a:t>22</a:t>
                      </a: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G</a:t>
                      </a:r>
                      <a:r>
                        <a:rPr kumimoji="0" lang="en-US" sz="1800" b="0" i="0" u="none" strike="noStrike" cap="none" normalizeH="0" baseline="-25000">
                          <a:ln>
                            <a:noFill/>
                          </a:ln>
                          <a:solidFill>
                            <a:schemeClr val="tx1"/>
                          </a:solidFill>
                          <a:effectLst/>
                          <a:latin typeface="Arial" pitchFamily="-65" charset="0"/>
                          <a:ea typeface="ＭＳ Ｐゴシック" pitchFamily="-65" charset="-128"/>
                          <a:cs typeface="ＭＳ Ｐゴシック" pitchFamily="-65" charset="-128"/>
                        </a:rPr>
                        <a:t>3</a:t>
                      </a: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Obama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Fan</a:t>
                      </a: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Pref. Label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a:t>
                      </a:r>
                      <a:r>
                        <a:rPr kumimoji="0" lang="en-US" sz="1800" b="0" i="1"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DOB</a:t>
                      </a: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a:t>
                      </a:r>
                    </a:p>
                  </a:txBody>
                  <a:tcPr anchor="b"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83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(Alice)</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allow</a:t>
                      </a:r>
                      <a:endPar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r>
              <a:tr h="36988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(Bob) </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deny</a:t>
                      </a:r>
                      <a:endPar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83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(Carol)</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rPr>
                        <a:t>?</a:t>
                      </a:r>
                      <a:endParaRPr kumimoji="0" lang="en-US" sz="18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r>
            </a:tbl>
          </a:graphicData>
        </a:graphic>
      </p:graphicFrame>
      <p:sp>
        <p:nvSpPr>
          <p:cNvPr id="43077" name="Rectangle 381"/>
          <p:cNvSpPr>
            <a:spLocks noChangeArrowheads="1"/>
          </p:cNvSpPr>
          <p:nvPr/>
        </p:nvSpPr>
        <p:spPr bwMode="auto">
          <a:xfrm>
            <a:off x="9966325" y="5897563"/>
            <a:ext cx="184150" cy="457200"/>
          </a:xfrm>
          <a:prstGeom prst="rect">
            <a:avLst/>
          </a:prstGeom>
          <a:noFill/>
          <a:ln w="9525">
            <a:noFill/>
            <a:miter lim="800000"/>
            <a:headEnd/>
            <a:tailEnd/>
          </a:ln>
        </p:spPr>
        <p:txBody>
          <a:bodyPr wrap="none">
            <a:prstTxWarp prst="textNoShape">
              <a:avLst/>
            </a:prstTxWarp>
            <a:spAutoFit/>
          </a:bodyPr>
          <a:lstStyle/>
          <a:p>
            <a:endParaRPr lang="en-US"/>
          </a:p>
        </p:txBody>
      </p:sp>
      <p:grpSp>
        <p:nvGrpSpPr>
          <p:cNvPr id="5" name="Group 389"/>
          <p:cNvGrpSpPr>
            <a:grpSpLocks/>
          </p:cNvGrpSpPr>
          <p:nvPr/>
        </p:nvGrpSpPr>
        <p:grpSpPr bwMode="auto">
          <a:xfrm>
            <a:off x="0" y="3651250"/>
            <a:ext cx="9677400" cy="3511550"/>
            <a:chOff x="0" y="2108"/>
            <a:chExt cx="6096" cy="2212"/>
          </a:xfrm>
        </p:grpSpPr>
        <p:sp>
          <p:nvSpPr>
            <p:cNvPr id="43085" name="Rectangle 385"/>
            <p:cNvSpPr>
              <a:spLocks noChangeArrowheads="1"/>
            </p:cNvSpPr>
            <p:nvPr/>
          </p:nvSpPr>
          <p:spPr bwMode="auto">
            <a:xfrm>
              <a:off x="0" y="3696"/>
              <a:ext cx="912" cy="624"/>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nvGrpSpPr>
            <p:cNvPr id="6" name="Group 21"/>
            <p:cNvGrpSpPr>
              <a:grpSpLocks/>
            </p:cNvGrpSpPr>
            <p:nvPr/>
          </p:nvGrpSpPr>
          <p:grpSpPr bwMode="auto">
            <a:xfrm>
              <a:off x="187" y="2108"/>
              <a:ext cx="2164" cy="1924"/>
              <a:chOff x="175" y="180"/>
              <a:chExt cx="1873" cy="1764"/>
            </a:xfrm>
          </p:grpSpPr>
          <p:pic>
            <p:nvPicPr>
              <p:cNvPr id="43099" name="Picture 6"/>
              <p:cNvPicPr>
                <a:picLocks noChangeAspect="1" noChangeArrowheads="1"/>
              </p:cNvPicPr>
              <p:nvPr/>
            </p:nvPicPr>
            <p:blipFill>
              <a:blip r:embed="rId3"/>
              <a:srcRect/>
              <a:stretch>
                <a:fillRect/>
              </a:stretch>
            </p:blipFill>
            <p:spPr bwMode="auto">
              <a:xfrm>
                <a:off x="221" y="180"/>
                <a:ext cx="1824" cy="1764"/>
              </a:xfrm>
              <a:prstGeom prst="rect">
                <a:avLst/>
              </a:prstGeom>
              <a:noFill/>
              <a:ln w="9525">
                <a:noFill/>
                <a:miter lim="800000"/>
                <a:headEnd/>
                <a:tailEnd/>
              </a:ln>
            </p:spPr>
          </p:pic>
          <p:sp>
            <p:nvSpPr>
              <p:cNvPr id="43100" name="Oval 7"/>
              <p:cNvSpPr>
                <a:spLocks noChangeArrowheads="1"/>
              </p:cNvSpPr>
              <p:nvPr/>
            </p:nvSpPr>
            <p:spPr bwMode="auto">
              <a:xfrm>
                <a:off x="1008" y="1680"/>
                <a:ext cx="336" cy="208"/>
              </a:xfrm>
              <a:prstGeom prst="ellipse">
                <a:avLst/>
              </a:prstGeom>
              <a:noFill/>
              <a:ln w="25400">
                <a:solidFill>
                  <a:srgbClr val="FF0000"/>
                </a:solidFill>
                <a:prstDash val="sysDot"/>
                <a:round/>
                <a:headEnd/>
                <a:tailEnd/>
              </a:ln>
            </p:spPr>
            <p:txBody>
              <a:bodyPr wrap="none" anchor="ctr">
                <a:prstTxWarp prst="textNoShape">
                  <a:avLst/>
                </a:prstTxWarp>
              </a:bodyPr>
              <a:lstStyle/>
              <a:p>
                <a:endParaRPr lang="en-US"/>
              </a:p>
            </p:txBody>
          </p:sp>
          <p:sp>
            <p:nvSpPr>
              <p:cNvPr id="43101" name="Oval 8"/>
              <p:cNvSpPr>
                <a:spLocks noChangeArrowheads="1"/>
              </p:cNvSpPr>
              <p:nvPr/>
            </p:nvSpPr>
            <p:spPr bwMode="auto">
              <a:xfrm>
                <a:off x="990" y="184"/>
                <a:ext cx="768" cy="572"/>
              </a:xfrm>
              <a:prstGeom prst="ellipse">
                <a:avLst/>
              </a:prstGeom>
              <a:noFill/>
              <a:ln w="25400">
                <a:solidFill>
                  <a:srgbClr val="FF0000"/>
                </a:solidFill>
                <a:prstDash val="sysDot"/>
                <a:round/>
                <a:headEnd/>
                <a:tailEnd/>
              </a:ln>
            </p:spPr>
            <p:txBody>
              <a:bodyPr wrap="none" anchor="ctr">
                <a:prstTxWarp prst="textNoShape">
                  <a:avLst/>
                </a:prstTxWarp>
              </a:bodyPr>
              <a:lstStyle/>
              <a:p>
                <a:endParaRPr lang="en-US"/>
              </a:p>
            </p:txBody>
          </p:sp>
          <p:sp>
            <p:nvSpPr>
              <p:cNvPr id="43102" name="Oval 9"/>
              <p:cNvSpPr>
                <a:spLocks noChangeArrowheads="1"/>
              </p:cNvSpPr>
              <p:nvPr/>
            </p:nvSpPr>
            <p:spPr bwMode="auto">
              <a:xfrm>
                <a:off x="345" y="1235"/>
                <a:ext cx="192" cy="269"/>
              </a:xfrm>
              <a:prstGeom prst="ellipse">
                <a:avLst/>
              </a:prstGeom>
              <a:noFill/>
              <a:ln w="25400">
                <a:solidFill>
                  <a:srgbClr val="FF0000"/>
                </a:solidFill>
                <a:prstDash val="sysDot"/>
                <a:round/>
                <a:headEnd/>
                <a:tailEnd/>
              </a:ln>
            </p:spPr>
            <p:txBody>
              <a:bodyPr wrap="none" anchor="ctr">
                <a:prstTxWarp prst="textNoShape">
                  <a:avLst/>
                </a:prstTxWarp>
              </a:bodyPr>
              <a:lstStyle/>
              <a:p>
                <a:endParaRPr lang="en-US"/>
              </a:p>
            </p:txBody>
          </p:sp>
          <p:sp>
            <p:nvSpPr>
              <p:cNvPr id="43103" name="Oval 10"/>
              <p:cNvSpPr>
                <a:spLocks noChangeArrowheads="1"/>
              </p:cNvSpPr>
              <p:nvPr/>
            </p:nvSpPr>
            <p:spPr bwMode="auto">
              <a:xfrm>
                <a:off x="960" y="1152"/>
                <a:ext cx="384" cy="440"/>
              </a:xfrm>
              <a:prstGeom prst="ellipse">
                <a:avLst/>
              </a:prstGeom>
              <a:noFill/>
              <a:ln w="25400">
                <a:solidFill>
                  <a:srgbClr val="FF0000"/>
                </a:solidFill>
                <a:prstDash val="sysDot"/>
                <a:round/>
                <a:headEnd/>
                <a:tailEnd/>
              </a:ln>
            </p:spPr>
            <p:txBody>
              <a:bodyPr wrap="none" anchor="ctr">
                <a:prstTxWarp prst="textNoShape">
                  <a:avLst/>
                </a:prstTxWarp>
              </a:bodyPr>
              <a:lstStyle/>
              <a:p>
                <a:endParaRPr lang="en-US"/>
              </a:p>
            </p:txBody>
          </p:sp>
          <p:sp>
            <p:nvSpPr>
              <p:cNvPr id="43104" name="Oval 11"/>
              <p:cNvSpPr>
                <a:spLocks noChangeArrowheads="1"/>
              </p:cNvSpPr>
              <p:nvPr/>
            </p:nvSpPr>
            <p:spPr bwMode="auto">
              <a:xfrm>
                <a:off x="1263" y="1328"/>
                <a:ext cx="329" cy="396"/>
              </a:xfrm>
              <a:prstGeom prst="ellipse">
                <a:avLst/>
              </a:prstGeom>
              <a:noFill/>
              <a:ln w="25400">
                <a:solidFill>
                  <a:srgbClr val="FF0000"/>
                </a:solidFill>
                <a:prstDash val="sysDot"/>
                <a:round/>
                <a:headEnd/>
                <a:tailEnd/>
              </a:ln>
            </p:spPr>
            <p:txBody>
              <a:bodyPr wrap="none" anchor="ctr">
                <a:prstTxWarp prst="textNoShape">
                  <a:avLst/>
                </a:prstTxWarp>
              </a:bodyPr>
              <a:lstStyle/>
              <a:p>
                <a:endParaRPr lang="en-US"/>
              </a:p>
            </p:txBody>
          </p:sp>
          <p:sp>
            <p:nvSpPr>
              <p:cNvPr id="43105" name="Oval 12"/>
              <p:cNvSpPr>
                <a:spLocks noChangeArrowheads="1"/>
              </p:cNvSpPr>
              <p:nvPr/>
            </p:nvSpPr>
            <p:spPr bwMode="auto">
              <a:xfrm>
                <a:off x="282" y="360"/>
                <a:ext cx="521" cy="672"/>
              </a:xfrm>
              <a:prstGeom prst="ellipse">
                <a:avLst/>
              </a:prstGeom>
              <a:noFill/>
              <a:ln w="25400">
                <a:solidFill>
                  <a:srgbClr val="FF0000"/>
                </a:solidFill>
                <a:prstDash val="sysDot"/>
                <a:round/>
                <a:headEnd/>
                <a:tailEnd/>
              </a:ln>
            </p:spPr>
            <p:txBody>
              <a:bodyPr wrap="none" anchor="ctr">
                <a:prstTxWarp prst="textNoShape">
                  <a:avLst/>
                </a:prstTxWarp>
              </a:bodyPr>
              <a:lstStyle/>
              <a:p>
                <a:endParaRPr lang="en-US"/>
              </a:p>
            </p:txBody>
          </p:sp>
          <p:sp>
            <p:nvSpPr>
              <p:cNvPr id="43106" name="Oval 13"/>
              <p:cNvSpPr>
                <a:spLocks noChangeArrowheads="1"/>
              </p:cNvSpPr>
              <p:nvPr/>
            </p:nvSpPr>
            <p:spPr bwMode="auto">
              <a:xfrm>
                <a:off x="816" y="1008"/>
                <a:ext cx="768" cy="912"/>
              </a:xfrm>
              <a:prstGeom prst="ellipse">
                <a:avLst/>
              </a:prstGeom>
              <a:noFill/>
              <a:ln w="25400">
                <a:solidFill>
                  <a:srgbClr val="FF0000"/>
                </a:solidFill>
                <a:prstDash val="sysDot"/>
                <a:round/>
                <a:headEnd/>
                <a:tailEnd/>
              </a:ln>
            </p:spPr>
            <p:txBody>
              <a:bodyPr wrap="none" anchor="ctr">
                <a:prstTxWarp prst="textNoShape">
                  <a:avLst/>
                </a:prstTxWarp>
              </a:bodyPr>
              <a:lstStyle/>
              <a:p>
                <a:endParaRPr lang="en-US"/>
              </a:p>
            </p:txBody>
          </p:sp>
          <p:sp>
            <p:nvSpPr>
              <p:cNvPr id="43107" name="Text Box 14"/>
              <p:cNvSpPr txBox="1">
                <a:spLocks noChangeArrowheads="1"/>
              </p:cNvSpPr>
              <p:nvPr/>
            </p:nvSpPr>
            <p:spPr bwMode="auto">
              <a:xfrm>
                <a:off x="1712" y="192"/>
                <a:ext cx="336" cy="195"/>
              </a:xfrm>
              <a:prstGeom prst="rect">
                <a:avLst/>
              </a:prstGeom>
              <a:noFill/>
              <a:ln w="9525">
                <a:noFill/>
                <a:miter lim="800000"/>
                <a:headEnd/>
                <a:tailEnd/>
              </a:ln>
            </p:spPr>
            <p:txBody>
              <a:bodyPr>
                <a:prstTxWarp prst="textNoShape">
                  <a:avLst/>
                </a:prstTxWarp>
                <a:spAutoFit/>
              </a:bodyPr>
              <a:lstStyle/>
              <a:p>
                <a:pPr>
                  <a:spcBef>
                    <a:spcPct val="50000"/>
                  </a:spcBef>
                </a:pPr>
                <a:r>
                  <a:rPr lang="en-US" sz="1600" b="1" dirty="0"/>
                  <a:t>G</a:t>
                </a:r>
                <a:r>
                  <a:rPr lang="en-US" sz="1600" b="1" baseline="-25000" dirty="0"/>
                  <a:t>0</a:t>
                </a:r>
                <a:endParaRPr lang="en-US" sz="1600" b="1" dirty="0"/>
              </a:p>
            </p:txBody>
          </p:sp>
          <p:sp>
            <p:nvSpPr>
              <p:cNvPr id="43108" name="Text Box 15"/>
              <p:cNvSpPr txBox="1">
                <a:spLocks noChangeArrowheads="1"/>
              </p:cNvSpPr>
              <p:nvPr/>
            </p:nvSpPr>
            <p:spPr bwMode="auto">
              <a:xfrm>
                <a:off x="175" y="288"/>
                <a:ext cx="336" cy="194"/>
              </a:xfrm>
              <a:prstGeom prst="rect">
                <a:avLst/>
              </a:prstGeom>
              <a:noFill/>
              <a:ln w="9525">
                <a:noFill/>
                <a:miter lim="800000"/>
                <a:headEnd/>
                <a:tailEnd/>
              </a:ln>
            </p:spPr>
            <p:txBody>
              <a:bodyPr>
                <a:prstTxWarp prst="textNoShape">
                  <a:avLst/>
                </a:prstTxWarp>
                <a:spAutoFit/>
              </a:bodyPr>
              <a:lstStyle/>
              <a:p>
                <a:pPr>
                  <a:spcBef>
                    <a:spcPct val="50000"/>
                  </a:spcBef>
                </a:pPr>
                <a:r>
                  <a:rPr lang="en-US" sz="1600" b="1" dirty="0"/>
                  <a:t>G</a:t>
                </a:r>
                <a:r>
                  <a:rPr lang="en-US" sz="1600" b="1" baseline="-25000" dirty="0"/>
                  <a:t>1</a:t>
                </a:r>
                <a:endParaRPr lang="en-US" sz="1600" b="1" dirty="0"/>
              </a:p>
            </p:txBody>
          </p:sp>
          <p:sp>
            <p:nvSpPr>
              <p:cNvPr id="43109" name="Text Box 16"/>
              <p:cNvSpPr txBox="1">
                <a:spLocks noChangeArrowheads="1"/>
              </p:cNvSpPr>
              <p:nvPr/>
            </p:nvSpPr>
            <p:spPr bwMode="auto">
              <a:xfrm>
                <a:off x="1463" y="1008"/>
                <a:ext cx="336" cy="194"/>
              </a:xfrm>
              <a:prstGeom prst="rect">
                <a:avLst/>
              </a:prstGeom>
              <a:noFill/>
              <a:ln w="9525">
                <a:noFill/>
                <a:miter lim="800000"/>
                <a:headEnd/>
                <a:tailEnd/>
              </a:ln>
            </p:spPr>
            <p:txBody>
              <a:bodyPr>
                <a:prstTxWarp prst="textNoShape">
                  <a:avLst/>
                </a:prstTxWarp>
                <a:spAutoFit/>
              </a:bodyPr>
              <a:lstStyle/>
              <a:p>
                <a:pPr>
                  <a:spcBef>
                    <a:spcPct val="50000"/>
                  </a:spcBef>
                </a:pPr>
                <a:r>
                  <a:rPr lang="en-US" sz="1600" b="1" dirty="0"/>
                  <a:t>G</a:t>
                </a:r>
                <a:r>
                  <a:rPr lang="en-US" sz="1600" b="1" baseline="-25000" dirty="0"/>
                  <a:t>2</a:t>
                </a:r>
                <a:endParaRPr lang="en-US" sz="1600" b="1" dirty="0"/>
              </a:p>
            </p:txBody>
          </p:sp>
          <p:sp>
            <p:nvSpPr>
              <p:cNvPr id="43110" name="Text Box 17"/>
              <p:cNvSpPr txBox="1">
                <a:spLocks noChangeArrowheads="1"/>
              </p:cNvSpPr>
              <p:nvPr/>
            </p:nvSpPr>
            <p:spPr bwMode="auto">
              <a:xfrm>
                <a:off x="223" y="1372"/>
                <a:ext cx="288" cy="195"/>
              </a:xfrm>
              <a:prstGeom prst="rect">
                <a:avLst/>
              </a:prstGeom>
              <a:noFill/>
              <a:ln w="9525">
                <a:noFill/>
                <a:miter lim="800000"/>
                <a:headEnd/>
                <a:tailEnd/>
              </a:ln>
            </p:spPr>
            <p:txBody>
              <a:bodyPr>
                <a:prstTxWarp prst="textNoShape">
                  <a:avLst/>
                </a:prstTxWarp>
                <a:spAutoFit/>
              </a:bodyPr>
              <a:lstStyle/>
              <a:p>
                <a:pPr>
                  <a:spcBef>
                    <a:spcPct val="50000"/>
                  </a:spcBef>
                </a:pPr>
                <a:r>
                  <a:rPr lang="en-US" sz="1600" b="1" dirty="0"/>
                  <a:t>G</a:t>
                </a:r>
                <a:r>
                  <a:rPr lang="en-US" sz="1600" b="1" baseline="-25000" dirty="0"/>
                  <a:t>3</a:t>
                </a:r>
                <a:endParaRPr lang="en-US" sz="1600" b="1" dirty="0"/>
              </a:p>
            </p:txBody>
          </p:sp>
          <p:sp>
            <p:nvSpPr>
              <p:cNvPr id="43111" name="Text Box 18"/>
              <p:cNvSpPr txBox="1">
                <a:spLocks noChangeArrowheads="1"/>
              </p:cNvSpPr>
              <p:nvPr/>
            </p:nvSpPr>
            <p:spPr bwMode="auto">
              <a:xfrm>
                <a:off x="882" y="1565"/>
                <a:ext cx="336" cy="159"/>
              </a:xfrm>
              <a:prstGeom prst="rect">
                <a:avLst/>
              </a:prstGeom>
              <a:noFill/>
              <a:ln w="9525">
                <a:noFill/>
                <a:miter lim="800000"/>
                <a:headEnd/>
                <a:tailEnd/>
              </a:ln>
            </p:spPr>
            <p:txBody>
              <a:bodyPr>
                <a:prstTxWarp prst="textNoShape">
                  <a:avLst/>
                </a:prstTxWarp>
                <a:spAutoFit/>
              </a:bodyPr>
              <a:lstStyle/>
              <a:p>
                <a:pPr>
                  <a:spcBef>
                    <a:spcPct val="50000"/>
                  </a:spcBef>
                </a:pPr>
                <a:r>
                  <a:rPr lang="en-US" sz="1200" b="1" dirty="0"/>
                  <a:t>G</a:t>
                </a:r>
                <a:r>
                  <a:rPr lang="en-US" sz="1200" b="1" baseline="-25000" dirty="0"/>
                  <a:t>20</a:t>
                </a:r>
                <a:endParaRPr lang="en-US" sz="1600" b="1" dirty="0"/>
              </a:p>
            </p:txBody>
          </p:sp>
          <p:sp>
            <p:nvSpPr>
              <p:cNvPr id="43112" name="Text Box 19"/>
              <p:cNvSpPr txBox="1">
                <a:spLocks noChangeArrowheads="1"/>
              </p:cNvSpPr>
              <p:nvPr/>
            </p:nvSpPr>
            <p:spPr bwMode="auto">
              <a:xfrm>
                <a:off x="1200" y="1056"/>
                <a:ext cx="336" cy="158"/>
              </a:xfrm>
              <a:prstGeom prst="rect">
                <a:avLst/>
              </a:prstGeom>
              <a:noFill/>
              <a:ln w="9525">
                <a:noFill/>
                <a:miter lim="800000"/>
                <a:headEnd/>
                <a:tailEnd/>
              </a:ln>
            </p:spPr>
            <p:txBody>
              <a:bodyPr>
                <a:prstTxWarp prst="textNoShape">
                  <a:avLst/>
                </a:prstTxWarp>
                <a:spAutoFit/>
              </a:bodyPr>
              <a:lstStyle/>
              <a:p>
                <a:pPr>
                  <a:spcBef>
                    <a:spcPct val="50000"/>
                  </a:spcBef>
                </a:pPr>
                <a:r>
                  <a:rPr lang="en-US" sz="1200" b="1"/>
                  <a:t>G</a:t>
                </a:r>
                <a:r>
                  <a:rPr lang="en-US" sz="1200" b="1" baseline="-25000"/>
                  <a:t>21</a:t>
                </a:r>
                <a:endParaRPr lang="en-US" sz="1600" b="1"/>
              </a:p>
            </p:txBody>
          </p:sp>
          <p:sp>
            <p:nvSpPr>
              <p:cNvPr id="43113" name="Text Box 20"/>
              <p:cNvSpPr txBox="1">
                <a:spLocks noChangeArrowheads="1"/>
              </p:cNvSpPr>
              <p:nvPr/>
            </p:nvSpPr>
            <p:spPr bwMode="auto">
              <a:xfrm>
                <a:off x="1440" y="1680"/>
                <a:ext cx="288" cy="158"/>
              </a:xfrm>
              <a:prstGeom prst="rect">
                <a:avLst/>
              </a:prstGeom>
              <a:noFill/>
              <a:ln w="9525">
                <a:noFill/>
                <a:miter lim="800000"/>
                <a:headEnd/>
                <a:tailEnd/>
              </a:ln>
            </p:spPr>
            <p:txBody>
              <a:bodyPr>
                <a:prstTxWarp prst="textNoShape">
                  <a:avLst/>
                </a:prstTxWarp>
                <a:spAutoFit/>
              </a:bodyPr>
              <a:lstStyle/>
              <a:p>
                <a:pPr>
                  <a:spcBef>
                    <a:spcPct val="50000"/>
                  </a:spcBef>
                </a:pPr>
                <a:r>
                  <a:rPr lang="en-US" sz="1200" b="1" dirty="0"/>
                  <a:t>G</a:t>
                </a:r>
                <a:r>
                  <a:rPr lang="en-US" sz="1200" b="1" baseline="-25000" dirty="0"/>
                  <a:t>22</a:t>
                </a:r>
                <a:endParaRPr lang="en-US" sz="1600" b="1" dirty="0"/>
              </a:p>
            </p:txBody>
          </p:sp>
        </p:grpSp>
        <p:grpSp>
          <p:nvGrpSpPr>
            <p:cNvPr id="7" name="Group 380"/>
            <p:cNvGrpSpPr>
              <a:grpSpLocks/>
            </p:cNvGrpSpPr>
            <p:nvPr/>
          </p:nvGrpSpPr>
          <p:grpSpPr bwMode="auto">
            <a:xfrm>
              <a:off x="3504" y="2352"/>
              <a:ext cx="2592" cy="1481"/>
              <a:chOff x="3024" y="2352"/>
              <a:chExt cx="2592" cy="1481"/>
            </a:xfrm>
          </p:grpSpPr>
          <p:sp>
            <p:nvSpPr>
              <p:cNvPr id="43089" name="Text Box 369"/>
              <p:cNvSpPr txBox="1">
                <a:spLocks noChangeArrowheads="1"/>
              </p:cNvSpPr>
              <p:nvPr/>
            </p:nvSpPr>
            <p:spPr bwMode="auto">
              <a:xfrm>
                <a:off x="3648" y="3600"/>
                <a:ext cx="1248" cy="233"/>
              </a:xfrm>
              <a:prstGeom prst="rect">
                <a:avLst/>
              </a:prstGeom>
              <a:noFill/>
              <a:ln w="9525">
                <a:noFill/>
                <a:miter lim="800000"/>
                <a:headEnd/>
                <a:tailEnd/>
              </a:ln>
            </p:spPr>
            <p:txBody>
              <a:bodyPr>
                <a:prstTxWarp prst="textNoShape">
                  <a:avLst/>
                </a:prstTxWarp>
                <a:spAutoFit/>
              </a:bodyPr>
              <a:lstStyle/>
              <a:p>
                <a:pPr>
                  <a:spcBef>
                    <a:spcPct val="50000"/>
                  </a:spcBef>
                </a:pPr>
                <a:r>
                  <a:rPr lang="en-US" dirty="0"/>
                  <a:t>G</a:t>
                </a:r>
                <a:r>
                  <a:rPr lang="en-US" baseline="-25000" dirty="0"/>
                  <a:t>20</a:t>
                </a:r>
                <a:r>
                  <a:rPr lang="en-US" baseline="-25000" dirty="0" smtClean="0"/>
                  <a:t>          </a:t>
                </a:r>
                <a:r>
                  <a:rPr lang="en-US" dirty="0" smtClean="0"/>
                  <a:t>  </a:t>
                </a:r>
                <a:r>
                  <a:rPr lang="en-US" dirty="0"/>
                  <a:t>G</a:t>
                </a:r>
                <a:r>
                  <a:rPr lang="en-US" baseline="-25000" dirty="0"/>
                  <a:t>21 </a:t>
                </a:r>
                <a:r>
                  <a:rPr lang="en-US" baseline="-25000" dirty="0" smtClean="0"/>
                  <a:t>         </a:t>
                </a:r>
                <a:r>
                  <a:rPr lang="en-US" dirty="0" smtClean="0"/>
                  <a:t>G</a:t>
                </a:r>
                <a:r>
                  <a:rPr lang="en-US" baseline="-25000" dirty="0" smtClean="0"/>
                  <a:t>22</a:t>
                </a:r>
                <a:r>
                  <a:rPr lang="en-US" dirty="0" smtClean="0"/>
                  <a:t> </a:t>
                </a:r>
                <a:endParaRPr lang="en-US" dirty="0"/>
              </a:p>
            </p:txBody>
          </p:sp>
          <p:sp>
            <p:nvSpPr>
              <p:cNvPr id="43090" name="Text Box 370"/>
              <p:cNvSpPr txBox="1">
                <a:spLocks noChangeArrowheads="1"/>
              </p:cNvSpPr>
              <p:nvPr/>
            </p:nvSpPr>
            <p:spPr bwMode="auto">
              <a:xfrm>
                <a:off x="3024" y="2928"/>
                <a:ext cx="2592" cy="233"/>
              </a:xfrm>
              <a:prstGeom prst="rect">
                <a:avLst/>
              </a:prstGeom>
              <a:noFill/>
              <a:ln w="9525">
                <a:noFill/>
                <a:miter lim="800000"/>
                <a:headEnd/>
                <a:tailEnd/>
              </a:ln>
            </p:spPr>
            <p:txBody>
              <a:bodyPr>
                <a:prstTxWarp prst="textNoShape">
                  <a:avLst/>
                </a:prstTxWarp>
                <a:spAutoFit/>
              </a:bodyPr>
              <a:lstStyle/>
              <a:p>
                <a:pPr>
                  <a:spcBef>
                    <a:spcPct val="50000"/>
                  </a:spcBef>
                </a:pPr>
                <a:r>
                  <a:rPr lang="en-US" dirty="0"/>
                  <a:t>G</a:t>
                </a:r>
                <a:r>
                  <a:rPr lang="en-US" baseline="-25000" dirty="0"/>
                  <a:t>0</a:t>
                </a:r>
                <a:r>
                  <a:rPr lang="en-US" dirty="0"/>
                  <a:t>    </a:t>
                </a:r>
                <a:r>
                  <a:rPr lang="en-US" dirty="0" smtClean="0"/>
                  <a:t>           </a:t>
                </a:r>
                <a:r>
                  <a:rPr lang="en-US" dirty="0"/>
                  <a:t>G</a:t>
                </a:r>
                <a:r>
                  <a:rPr lang="en-US" baseline="-25000" dirty="0"/>
                  <a:t>1     </a:t>
                </a:r>
                <a:r>
                  <a:rPr lang="en-US" baseline="-25000" dirty="0" smtClean="0"/>
                  <a:t>            </a:t>
                </a:r>
                <a:r>
                  <a:rPr lang="en-US" dirty="0"/>
                  <a:t>G</a:t>
                </a:r>
                <a:r>
                  <a:rPr lang="en-US" baseline="-25000" dirty="0"/>
                  <a:t>2</a:t>
                </a:r>
                <a:r>
                  <a:rPr lang="en-US" baseline="-25000" dirty="0" smtClean="0"/>
                  <a:t>                 </a:t>
                </a:r>
                <a:r>
                  <a:rPr lang="en-US" dirty="0"/>
                  <a:t>G</a:t>
                </a:r>
                <a:r>
                  <a:rPr lang="en-US" baseline="-25000" dirty="0"/>
                  <a:t>3</a:t>
                </a:r>
                <a:r>
                  <a:rPr lang="en-US" dirty="0"/>
                  <a:t> </a:t>
                </a:r>
              </a:p>
            </p:txBody>
          </p:sp>
          <p:sp>
            <p:nvSpPr>
              <p:cNvPr id="43091" name="Text Box 372"/>
              <p:cNvSpPr txBox="1">
                <a:spLocks noChangeArrowheads="1"/>
              </p:cNvSpPr>
              <p:nvPr/>
            </p:nvSpPr>
            <p:spPr bwMode="auto">
              <a:xfrm>
                <a:off x="3840" y="2352"/>
                <a:ext cx="864" cy="288"/>
              </a:xfrm>
              <a:prstGeom prst="rect">
                <a:avLst/>
              </a:prstGeom>
              <a:noFill/>
              <a:ln w="9525">
                <a:noFill/>
                <a:miter lim="800000"/>
                <a:headEnd/>
                <a:tailEnd/>
              </a:ln>
            </p:spPr>
            <p:txBody>
              <a:bodyPr>
                <a:prstTxWarp prst="textNoShape">
                  <a:avLst/>
                </a:prstTxWarp>
                <a:spAutoFit/>
              </a:bodyPr>
              <a:lstStyle/>
              <a:p>
                <a:pPr>
                  <a:spcBef>
                    <a:spcPct val="50000"/>
                  </a:spcBef>
                </a:pPr>
                <a:r>
                  <a:rPr lang="en-US"/>
                  <a:t>{} </a:t>
                </a:r>
              </a:p>
            </p:txBody>
          </p:sp>
          <p:sp>
            <p:nvSpPr>
              <p:cNvPr id="43092" name="Line 373"/>
              <p:cNvSpPr>
                <a:spLocks noChangeShapeType="1"/>
              </p:cNvSpPr>
              <p:nvPr/>
            </p:nvSpPr>
            <p:spPr bwMode="auto">
              <a:xfrm flipH="1">
                <a:off x="3168" y="2592"/>
                <a:ext cx="624" cy="33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43093" name="Line 374"/>
              <p:cNvSpPr>
                <a:spLocks noChangeShapeType="1"/>
              </p:cNvSpPr>
              <p:nvPr/>
            </p:nvSpPr>
            <p:spPr bwMode="auto">
              <a:xfrm flipH="1">
                <a:off x="3744" y="2640"/>
                <a:ext cx="144" cy="33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43094" name="Line 375"/>
              <p:cNvSpPr>
                <a:spLocks noChangeShapeType="1"/>
              </p:cNvSpPr>
              <p:nvPr/>
            </p:nvSpPr>
            <p:spPr bwMode="auto">
              <a:xfrm>
                <a:off x="4080" y="2640"/>
                <a:ext cx="192" cy="33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43095" name="Line 376"/>
              <p:cNvSpPr>
                <a:spLocks noChangeShapeType="1"/>
              </p:cNvSpPr>
              <p:nvPr/>
            </p:nvSpPr>
            <p:spPr bwMode="auto">
              <a:xfrm>
                <a:off x="4128" y="2544"/>
                <a:ext cx="624" cy="38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43096" name="Line 377"/>
              <p:cNvSpPr>
                <a:spLocks noChangeShapeType="1"/>
              </p:cNvSpPr>
              <p:nvPr/>
            </p:nvSpPr>
            <p:spPr bwMode="auto">
              <a:xfrm flipH="1">
                <a:off x="3840" y="3216"/>
                <a:ext cx="384" cy="33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43097" name="Line 378"/>
              <p:cNvSpPr>
                <a:spLocks noChangeShapeType="1"/>
              </p:cNvSpPr>
              <p:nvPr/>
            </p:nvSpPr>
            <p:spPr bwMode="auto">
              <a:xfrm>
                <a:off x="4272" y="3216"/>
                <a:ext cx="0" cy="432"/>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43098" name="Line 379"/>
              <p:cNvSpPr>
                <a:spLocks noChangeShapeType="1"/>
              </p:cNvSpPr>
              <p:nvPr/>
            </p:nvSpPr>
            <p:spPr bwMode="auto">
              <a:xfrm>
                <a:off x="4368" y="3216"/>
                <a:ext cx="240" cy="384"/>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43088" name="AutoShape 382"/>
            <p:cNvSpPr>
              <a:spLocks noChangeArrowheads="1"/>
            </p:cNvSpPr>
            <p:nvPr/>
          </p:nvSpPr>
          <p:spPr bwMode="auto">
            <a:xfrm>
              <a:off x="2880" y="2496"/>
              <a:ext cx="384" cy="1152"/>
            </a:xfrm>
            <a:prstGeom prst="rightArrow">
              <a:avLst>
                <a:gd name="adj1" fmla="val 50000"/>
                <a:gd name="adj2" fmla="val 69444"/>
              </a:avLst>
            </a:prstGeom>
            <a:solidFill>
              <a:srgbClr val="CCFFCC"/>
            </a:solidFill>
            <a:ln w="9525">
              <a:solidFill>
                <a:schemeClr val="tx1"/>
              </a:solidFill>
              <a:miter lim="800000"/>
              <a:headEnd/>
              <a:tailEnd/>
            </a:ln>
          </p:spPr>
          <p:txBody>
            <a:bodyPr wrap="none" anchor="ctr">
              <a:prstTxWarp prst="textNoShape">
                <a:avLst/>
              </a:prstTxWarp>
            </a:bodyPr>
            <a:lstStyle/>
            <a:p>
              <a:endParaRPr lang="en-US"/>
            </a:p>
          </p:txBody>
        </p:sp>
      </p:grpSp>
      <p:sp>
        <p:nvSpPr>
          <p:cNvPr id="9" name="Rounded Rectangle 8"/>
          <p:cNvSpPr/>
          <p:nvPr/>
        </p:nvSpPr>
        <p:spPr>
          <a:xfrm>
            <a:off x="1066800" y="1752600"/>
            <a:ext cx="1447800" cy="1676400"/>
          </a:xfrm>
          <a:prstGeom prst="round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800">
              <a:solidFill>
                <a:srgbClr val="FFFFFF"/>
              </a:solidFill>
              <a:latin typeface="Calibri" pitchFamily="-65" charset="0"/>
            </a:endParaRPr>
          </a:p>
        </p:txBody>
      </p:sp>
      <p:sp>
        <p:nvSpPr>
          <p:cNvPr id="2" name="Rounded Rectangle 8"/>
          <p:cNvSpPr/>
          <p:nvPr/>
        </p:nvSpPr>
        <p:spPr>
          <a:xfrm>
            <a:off x="7620000" y="1447800"/>
            <a:ext cx="1371600" cy="1981200"/>
          </a:xfrm>
          <a:prstGeom prst="round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800">
              <a:solidFill>
                <a:srgbClr val="FFFFFF"/>
              </a:solidFill>
              <a:latin typeface="Calibri" pitchFamily="-65" charset="0"/>
            </a:endParaRPr>
          </a:p>
        </p:txBody>
      </p:sp>
      <p:sp>
        <p:nvSpPr>
          <p:cNvPr id="3" name="Rounded Rectangle 8"/>
          <p:cNvSpPr/>
          <p:nvPr/>
        </p:nvSpPr>
        <p:spPr>
          <a:xfrm>
            <a:off x="6629400" y="1447800"/>
            <a:ext cx="914400" cy="1981200"/>
          </a:xfrm>
          <a:prstGeom prst="round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800">
              <a:solidFill>
                <a:srgbClr val="FFFFFF"/>
              </a:solidFill>
              <a:latin typeface="Calibri" pitchFamily="-65" charset="0"/>
            </a:endParaRPr>
          </a:p>
        </p:txBody>
      </p:sp>
      <p:sp>
        <p:nvSpPr>
          <p:cNvPr id="4" name="Rounded Rectangle 8"/>
          <p:cNvSpPr/>
          <p:nvPr/>
        </p:nvSpPr>
        <p:spPr>
          <a:xfrm>
            <a:off x="2514600" y="1752600"/>
            <a:ext cx="4038600" cy="1676400"/>
          </a:xfrm>
          <a:prstGeom prst="round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800">
              <a:solidFill>
                <a:srgbClr val="FFFFFF"/>
              </a:solidFill>
              <a:latin typeface="Calibri" pitchFamily="-65" charset="0"/>
            </a:endParaRPr>
          </a:p>
        </p:txBody>
      </p:sp>
      <p:sp>
        <p:nvSpPr>
          <p:cNvPr id="43083" name="Text Box 393"/>
          <p:cNvSpPr txBox="1">
            <a:spLocks noChangeArrowheads="1"/>
          </p:cNvSpPr>
          <p:nvPr/>
        </p:nvSpPr>
        <p:spPr bwMode="auto">
          <a:xfrm>
            <a:off x="228600" y="2971800"/>
            <a:ext cx="1295400" cy="701675"/>
          </a:xfrm>
          <a:prstGeom prst="rect">
            <a:avLst/>
          </a:prstGeom>
          <a:noFill/>
          <a:ln w="9525">
            <a:noFill/>
            <a:miter lim="800000"/>
            <a:headEnd/>
            <a:tailEnd/>
          </a:ln>
        </p:spPr>
        <p:txBody>
          <a:bodyPr>
            <a:prstTxWarp prst="textNoShape">
              <a:avLst/>
            </a:prstTxWarp>
            <a:spAutoFit/>
          </a:bodyPr>
          <a:lstStyle/>
          <a:p>
            <a:pPr>
              <a:spcBef>
                <a:spcPct val="50000"/>
              </a:spcBef>
            </a:pPr>
            <a:r>
              <a:rPr lang="en-US" sz="4000"/>
              <a:t>…</a:t>
            </a:r>
            <a:endParaRPr lang="en-US"/>
          </a:p>
        </p:txBody>
      </p:sp>
      <p:sp>
        <p:nvSpPr>
          <p:cNvPr id="60810" name="AutoShape 394"/>
          <p:cNvSpPr>
            <a:spLocks noChangeArrowheads="1"/>
          </p:cNvSpPr>
          <p:nvPr/>
        </p:nvSpPr>
        <p:spPr bwMode="auto">
          <a:xfrm>
            <a:off x="0" y="1295400"/>
            <a:ext cx="1524000" cy="533400"/>
          </a:xfrm>
          <a:prstGeom prst="wedgeRectCallout">
            <a:avLst>
              <a:gd name="adj1" fmla="val -8644"/>
              <a:gd name="adj2" fmla="val 106426"/>
            </a:avLst>
          </a:prstGeom>
          <a:solidFill>
            <a:srgbClr val="CCFFCC"/>
          </a:solidFill>
          <a:ln w="9525">
            <a:solidFill>
              <a:schemeClr val="tx1"/>
            </a:solidFill>
            <a:miter lim="800000"/>
            <a:headEnd/>
            <a:tailEnd/>
          </a:ln>
        </p:spPr>
        <p:txBody>
          <a:bodyPr wrap="none" anchor="ctr">
            <a:prstTxWarp prst="textNoShape">
              <a:avLst/>
            </a:prstTxWarp>
          </a:bodyPr>
          <a:lstStyle/>
          <a:p>
            <a:pPr algn="ctr"/>
            <a:r>
              <a:rPr lang="en-US" altLang="zh-CN" dirty="0" smtClean="0"/>
              <a:t>F</a:t>
            </a:r>
            <a:r>
              <a:rPr lang="en-US" dirty="0" smtClean="0"/>
              <a:t>riends</a:t>
            </a:r>
            <a:endParaRPr lang="en-US" dirty="0"/>
          </a:p>
        </p:txBody>
      </p:sp>
      <p:sp>
        <p:nvSpPr>
          <p:cNvPr id="42" name="Slide Number Placeholder 41"/>
          <p:cNvSpPr>
            <a:spLocks noGrp="1"/>
          </p:cNvSpPr>
          <p:nvPr>
            <p:ph type="sldNum" sz="quarter" idx="12"/>
          </p:nvPr>
        </p:nvSpPr>
        <p:spPr/>
        <p:txBody>
          <a:bodyPr/>
          <a:lstStyle/>
          <a:p>
            <a:fld id="{D524891B-D0A8-364A-8A9C-FB313D377CD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t>Soliciting User Input</a:t>
            </a:r>
          </a:p>
        </p:txBody>
      </p:sp>
      <p:sp>
        <p:nvSpPr>
          <p:cNvPr id="56323" name="Rectangle 3"/>
          <p:cNvSpPr>
            <a:spLocks noGrp="1" noChangeArrowheads="1"/>
          </p:cNvSpPr>
          <p:nvPr>
            <p:ph type="body" idx="1"/>
          </p:nvPr>
        </p:nvSpPr>
        <p:spPr>
          <a:xfrm>
            <a:off x="533401" y="1981200"/>
            <a:ext cx="8000999" cy="4495800"/>
          </a:xfrm>
        </p:spPr>
        <p:txBody>
          <a:bodyPr>
            <a:noAutofit/>
          </a:bodyPr>
          <a:lstStyle/>
          <a:p>
            <a:pPr eaLnBrk="1" hangingPunct="1">
              <a:lnSpc>
                <a:spcPct val="90000"/>
              </a:lnSpc>
            </a:pPr>
            <a:r>
              <a:rPr lang="en-US" sz="2800" dirty="0"/>
              <a:t>Basic Principles</a:t>
            </a:r>
          </a:p>
          <a:p>
            <a:pPr lvl="1" eaLnBrk="1" hangingPunct="1">
              <a:lnSpc>
                <a:spcPct val="90000"/>
              </a:lnSpc>
            </a:pPr>
            <a:r>
              <a:rPr lang="en-US" sz="2400" dirty="0"/>
              <a:t>Ask </a:t>
            </a:r>
            <a:r>
              <a:rPr lang="en-US" sz="2400" i="1" dirty="0">
                <a:solidFill>
                  <a:srgbClr val="000000"/>
                </a:solidFill>
              </a:rPr>
              <a:t>simple</a:t>
            </a:r>
            <a:r>
              <a:rPr lang="en-US" sz="2400" dirty="0">
                <a:solidFill>
                  <a:srgbClr val="000000"/>
                </a:solidFill>
              </a:rPr>
              <a:t> </a:t>
            </a:r>
            <a:r>
              <a:rPr lang="en-US" sz="2400" dirty="0"/>
              <a:t>questions</a:t>
            </a:r>
          </a:p>
          <a:p>
            <a:pPr lvl="1" eaLnBrk="1" hangingPunct="1">
              <a:lnSpc>
                <a:spcPct val="90000"/>
              </a:lnSpc>
            </a:pPr>
            <a:r>
              <a:rPr lang="en-US" sz="2400" dirty="0"/>
              <a:t>Ask </a:t>
            </a:r>
            <a:r>
              <a:rPr lang="en-US" sz="2400" i="1" dirty="0">
                <a:solidFill>
                  <a:srgbClr val="000000"/>
                </a:solidFill>
              </a:rPr>
              <a:t>informative</a:t>
            </a:r>
            <a:r>
              <a:rPr lang="en-US" sz="2400" dirty="0">
                <a:solidFill>
                  <a:srgbClr val="000000"/>
                </a:solidFill>
              </a:rPr>
              <a:t> </a:t>
            </a:r>
            <a:r>
              <a:rPr lang="en-US" sz="2400" dirty="0"/>
              <a:t>questions</a:t>
            </a:r>
          </a:p>
          <a:p>
            <a:pPr eaLnBrk="1" hangingPunct="1">
              <a:lnSpc>
                <a:spcPct val="90000"/>
              </a:lnSpc>
            </a:pPr>
            <a:r>
              <a:rPr lang="en-US" sz="2800" u="sng" dirty="0"/>
              <a:t>Approach:</a:t>
            </a:r>
            <a:r>
              <a:rPr lang="en-US" sz="2800" dirty="0"/>
              <a:t> Ask user to label specific friends</a:t>
            </a:r>
          </a:p>
          <a:p>
            <a:pPr lvl="1" eaLnBrk="1" hangingPunct="1">
              <a:lnSpc>
                <a:spcPct val="90000"/>
              </a:lnSpc>
            </a:pPr>
            <a:r>
              <a:rPr lang="en-US" sz="2400" dirty="0"/>
              <a:t>E.g., “Would you like to share your </a:t>
            </a:r>
            <a:r>
              <a:rPr lang="en-US" sz="2400" b="1" dirty="0">
                <a:solidFill>
                  <a:schemeClr val="tx1"/>
                </a:solidFill>
              </a:rPr>
              <a:t>Date of Birth </a:t>
            </a:r>
            <a:r>
              <a:rPr lang="en-US" sz="2400" dirty="0"/>
              <a:t>with </a:t>
            </a:r>
            <a:r>
              <a:rPr lang="en-US" sz="2400" b="1" dirty="0">
                <a:solidFill>
                  <a:srgbClr val="000000"/>
                </a:solidFill>
              </a:rPr>
              <a:t>Alice Adams</a:t>
            </a:r>
            <a:r>
              <a:rPr lang="en-US" sz="2400" dirty="0"/>
              <a:t>?”</a:t>
            </a:r>
          </a:p>
          <a:p>
            <a:pPr eaLnBrk="1" hangingPunct="1">
              <a:lnSpc>
                <a:spcPct val="90000"/>
              </a:lnSpc>
            </a:pPr>
            <a:r>
              <a:rPr lang="en-US" sz="2800" dirty="0"/>
              <a:t>Choose </a:t>
            </a:r>
            <a:r>
              <a:rPr lang="en-US" sz="2800" i="1" dirty="0"/>
              <a:t>informative</a:t>
            </a:r>
            <a:r>
              <a:rPr lang="en-US" sz="2800" dirty="0"/>
              <a:t> friends using an active learning approach</a:t>
            </a:r>
          </a:p>
          <a:p>
            <a:pPr lvl="1" eaLnBrk="1" hangingPunct="1">
              <a:lnSpc>
                <a:spcPct val="90000"/>
              </a:lnSpc>
            </a:pPr>
            <a:r>
              <a:rPr lang="en-US" sz="2400" i="1" dirty="0"/>
              <a:t>Uncertainty sampling</a:t>
            </a:r>
            <a:endParaRPr lang="en-US" sz="2400" dirty="0"/>
          </a:p>
        </p:txBody>
      </p:sp>
      <p:sp>
        <p:nvSpPr>
          <p:cNvPr id="4" name="Slide Number Placeholder 3"/>
          <p:cNvSpPr>
            <a:spLocks noGrp="1"/>
          </p:cNvSpPr>
          <p:nvPr>
            <p:ph type="sldNum" sz="quarter" idx="12"/>
          </p:nvPr>
        </p:nvSpPr>
        <p:spPr/>
        <p:txBody>
          <a:bodyPr/>
          <a:lstStyle/>
          <a:p>
            <a:fld id="{D524891B-D0A8-364A-8A9C-FB313D377CD8}"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3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632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majorFont>
      <a:minorFont>
        <a:latin typeface="Calibri"/>
        <a:ea typeface=""/>
        <a:cs typeface=""/>
        <a:font script="Jpan" typeface="ＭＳ ゴシック"/>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2620</TotalTime>
  <Words>1300</Words>
  <Application>Microsoft Macintosh PowerPoint</Application>
  <PresentationFormat>On-screen Show (4:3)</PresentationFormat>
  <Paragraphs>220</Paragraphs>
  <Slides>15</Slides>
  <Notes>14</Notes>
  <HiddenSlides>0</HiddenSlides>
  <MMClips>0</MMClips>
  <ScaleCrop>false</ScaleCrop>
  <HeadingPairs>
    <vt:vector size="4" baseType="variant">
      <vt:variant>
        <vt:lpstr>Design Template</vt:lpstr>
      </vt:variant>
      <vt:variant>
        <vt:i4>2</vt:i4>
      </vt:variant>
      <vt:variant>
        <vt:lpstr>Slide Titles</vt:lpstr>
      </vt:variant>
      <vt:variant>
        <vt:i4>15</vt:i4>
      </vt:variant>
    </vt:vector>
  </HeadingPairs>
  <TitlesOfParts>
    <vt:vector size="17" baseType="lpstr">
      <vt:lpstr>Spectrum</vt:lpstr>
      <vt:lpstr>Office Theme</vt:lpstr>
      <vt:lpstr> </vt:lpstr>
      <vt:lpstr>Privacy on Social Networking Sites</vt:lpstr>
      <vt:lpstr>Slide 3</vt:lpstr>
      <vt:lpstr>Goals and Challenges</vt:lpstr>
      <vt:lpstr>Privacy Wizard Framework</vt:lpstr>
      <vt:lpstr>Generic Wizard Design</vt:lpstr>
      <vt:lpstr>Active Learning Wizard</vt:lpstr>
      <vt:lpstr>Extracting Features -- Example</vt:lpstr>
      <vt:lpstr>Soliciting User Input</vt:lpstr>
      <vt:lpstr>Evaluation</vt:lpstr>
      <vt:lpstr>Experiments</vt:lpstr>
      <vt:lpstr>Results – Limited User Input</vt:lpstr>
      <vt:lpstr>Effort / Accuracy Tradeoff</vt:lpstr>
      <vt:lpstr>Conclusion</vt:lpstr>
      <vt:lpstr>Thank you!</vt:lpstr>
    </vt:vector>
  </TitlesOfParts>
  <Company>UMich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Wizard for Social Networking Site</dc:title>
  <dc:creator>Lujun Fang</dc:creator>
  <cp:lastModifiedBy>Lujun Fang</cp:lastModifiedBy>
  <cp:revision>322</cp:revision>
  <dcterms:created xsi:type="dcterms:W3CDTF">2010-04-22T02:36:02Z</dcterms:created>
  <dcterms:modified xsi:type="dcterms:W3CDTF">2010-04-22T02:53:44Z</dcterms:modified>
</cp:coreProperties>
</file>