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9" r:id="rId2"/>
    <p:sldId id="296" r:id="rId3"/>
    <p:sldId id="291" r:id="rId4"/>
    <p:sldId id="292" r:id="rId5"/>
    <p:sldId id="294" r:id="rId6"/>
    <p:sldId id="293" r:id="rId7"/>
    <p:sldId id="295" r:id="rId8"/>
    <p:sldId id="288" r:id="rId9"/>
    <p:sldId id="290" r:id="rId10"/>
    <p:sldId id="287" r:id="rId11"/>
    <p:sldId id="258" r:id="rId12"/>
    <p:sldId id="268" r:id="rId13"/>
    <p:sldId id="259" r:id="rId14"/>
    <p:sldId id="266" r:id="rId15"/>
    <p:sldId id="284" r:id="rId16"/>
    <p:sldId id="260" r:id="rId17"/>
    <p:sldId id="261" r:id="rId18"/>
    <p:sldId id="286" r:id="rId19"/>
    <p:sldId id="257" r:id="rId20"/>
    <p:sldId id="262" r:id="rId21"/>
    <p:sldId id="263" r:id="rId22"/>
    <p:sldId id="264" r:id="rId23"/>
    <p:sldId id="265" r:id="rId24"/>
    <p:sldId id="267" r:id="rId25"/>
    <p:sldId id="269" r:id="rId26"/>
    <p:sldId id="270" r:id="rId27"/>
    <p:sldId id="285" r:id="rId28"/>
    <p:sldId id="271" r:id="rId29"/>
    <p:sldId id="272" r:id="rId30"/>
    <p:sldId id="273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97" r:id="rId40"/>
    <p:sldId id="300" r:id="rId41"/>
    <p:sldId id="312" r:id="rId42"/>
    <p:sldId id="313" r:id="rId43"/>
    <p:sldId id="301" r:id="rId44"/>
    <p:sldId id="305" r:id="rId45"/>
    <p:sldId id="306" r:id="rId46"/>
    <p:sldId id="304" r:id="rId47"/>
    <p:sldId id="310" r:id="rId48"/>
    <p:sldId id="298" r:id="rId49"/>
    <p:sldId id="299" r:id="rId50"/>
    <p:sldId id="311" r:id="rId51"/>
    <p:sldId id="307" r:id="rId52"/>
    <p:sldId id="308" r:id="rId53"/>
    <p:sldId id="309" r:id="rId54"/>
    <p:sldId id="302" r:id="rId55"/>
    <p:sldId id="30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0" autoAdjust="0"/>
    <p:restoredTop sz="94704" autoAdjust="0"/>
  </p:normalViewPr>
  <p:slideViewPr>
    <p:cSldViewPr>
      <p:cViewPr>
        <p:scale>
          <a:sx n="86" d="100"/>
          <a:sy n="86" d="100"/>
        </p:scale>
        <p:origin x="-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3231F-E4E9-4014-AE63-630CFD32D7C8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90563-A227-4F47-BDE7-8D4824CCF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74F56-28E1-488F-A5D0-8D7FE39DDF73}" type="slidenum">
              <a:rPr lang="en-GB" smtClean="0">
                <a:latin typeface="Arial" pitchFamily="34" charset="0"/>
                <a:ea typeface="ＭＳ Ｐゴシック" pitchFamily="1" charset="-128"/>
              </a:rPr>
              <a:pPr/>
              <a:t>44</a:t>
            </a:fld>
            <a:endParaRPr lang="en-GB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B06BC-0A05-4D2C-8ECC-066816D5FBB1}" type="slidenum">
              <a:rPr lang="en-GB" smtClean="0">
                <a:latin typeface="Arial" pitchFamily="34" charset="0"/>
                <a:ea typeface="ＭＳ Ｐゴシック" pitchFamily="1" charset="-128"/>
              </a:rPr>
              <a:pPr/>
              <a:t>45</a:t>
            </a:fld>
            <a:endParaRPr lang="en-GB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06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72000" cy="3429000"/>
          </a:xfrm>
          <a:solidFill>
            <a:srgbClr val="FFFFFF"/>
          </a:solidFill>
          <a:ln/>
        </p:spPr>
      </p:sp>
      <p:sp>
        <p:nvSpPr>
          <p:cNvPr id="206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024313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00B56-717C-42F4-AB0A-669AC2191A8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C84B6-9B94-41E2-B850-62AB4047B98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8AD7-4EE4-47AA-82D4-612F2EB5073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0EC6-7D0E-4F30-8382-CABE96255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ecs.umich.edu/dm1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University of Michigan</a:t>
            </a:r>
            <a:br>
              <a:rPr lang="en-US" b="1" dirty="0" smtClean="0"/>
            </a:br>
            <a:r>
              <a:rPr lang="en-US" b="1" dirty="0" smtClean="0"/>
              <a:t>Workshop on Data, Text, Web, and Social Network Mining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Friday, April 23, 2010</a:t>
            </a:r>
            <a:br>
              <a:rPr lang="en-US" b="1" dirty="0" smtClean="0"/>
            </a:br>
            <a:r>
              <a:rPr lang="en-US" b="1" dirty="0" smtClean="0"/>
              <a:t>9:30 AM - 6 PM</a:t>
            </a:r>
            <a:br>
              <a:rPr lang="en-US" b="1" dirty="0" smtClean="0"/>
            </a:br>
            <a:r>
              <a:rPr lang="en-US" b="1" dirty="0" smtClean="0"/>
              <a:t>Sponsored by Yahoo!, CSE, and SI</a:t>
            </a:r>
            <a:br>
              <a:rPr lang="en-US" b="1" dirty="0" smtClean="0"/>
            </a:br>
            <a:r>
              <a:rPr lang="en-US" b="1" dirty="0" smtClean="0">
                <a:hlinkClick r:id="rId2"/>
              </a:rPr>
              <a:t>www.eecs.umich.edu/dm10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24400"/>
            <a:ext cx="2019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Overviews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324600"/>
            <a:ext cx="533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Wordles</a:t>
            </a:r>
            <a:r>
              <a:rPr lang="en-US" dirty="0" smtClean="0"/>
              <a:t> – thanks to Jonathan Feinberg (wordle.net)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H.V.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Jagadish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20000" r="17500" b="19000"/>
          <a:stretch>
            <a:fillRect/>
          </a:stretch>
        </p:blipFill>
        <p:spPr bwMode="auto">
          <a:xfrm>
            <a:off x="838200" y="8382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Lada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Adamic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30000" r="16875" b="17000"/>
          <a:stretch>
            <a:fillRect/>
          </a:stretch>
        </p:blipFill>
        <p:spPr bwMode="auto">
          <a:xfrm>
            <a:off x="762000" y="9906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Kristen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LeFevre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4000" r="17500" b="14000"/>
          <a:stretch>
            <a:fillRect/>
          </a:stretch>
        </p:blipFill>
        <p:spPr bwMode="auto">
          <a:xfrm>
            <a:off x="609600" y="533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Dragomir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Radev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31000" r="17500" b="18000"/>
          <a:stretch>
            <a:fillRect/>
          </a:stretch>
        </p:blipFill>
        <p:spPr bwMode="auto">
          <a:xfrm>
            <a:off x="533400" y="1143000"/>
            <a:ext cx="800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Yongqun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“Oliver” He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34000" r="17500" b="21000"/>
          <a:stretch>
            <a:fillRect/>
          </a:stretch>
        </p:blipFill>
        <p:spPr bwMode="auto">
          <a:xfrm>
            <a:off x="685800" y="1371600"/>
            <a:ext cx="792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Fan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Meng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18000" r="17500" b="17000"/>
          <a:stretch>
            <a:fillRect/>
          </a:stretch>
        </p:blipFill>
        <p:spPr bwMode="auto">
          <a:xfrm>
            <a:off x="609600" y="6096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Chris Miller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0000" r="17500" b="22000"/>
          <a:stretch>
            <a:fillRect/>
          </a:stretch>
        </p:blipFill>
        <p:spPr bwMode="auto">
          <a:xfrm>
            <a:off x="609600" y="9144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Gus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Rosania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36000" r="17500" b="23000"/>
          <a:stretch>
            <a:fillRect/>
          </a:stretch>
        </p:blipFill>
        <p:spPr bwMode="auto">
          <a:xfrm>
            <a:off x="838200" y="1752600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Eytan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Adar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18000" r="17500" b="16000"/>
          <a:stretch>
            <a:fillRect/>
          </a:stretch>
        </p:blipFill>
        <p:spPr bwMode="auto">
          <a:xfrm>
            <a:off x="685800" y="368121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“U.S. households consumed approximately 3.6 </a:t>
            </a:r>
            <a:r>
              <a:rPr lang="en-US" dirty="0" err="1" smtClean="0"/>
              <a:t>zettabytes</a:t>
            </a:r>
            <a:r>
              <a:rPr lang="en-US" baseline="30000" dirty="0" smtClean="0"/>
              <a:t>*</a:t>
            </a:r>
            <a:r>
              <a:rPr lang="en-US" dirty="0" smtClean="0"/>
              <a:t> of information in 2008”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562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zettabyte</a:t>
            </a:r>
            <a:r>
              <a:rPr lang="en-US" dirty="0" smtClean="0"/>
              <a:t> = 1 thousand million </a:t>
            </a:r>
            <a:r>
              <a:rPr lang="en-US" dirty="0" err="1" smtClean="0"/>
              <a:t>million</a:t>
            </a:r>
            <a:r>
              <a:rPr lang="en-US" dirty="0" smtClean="0"/>
              <a:t> </a:t>
            </a:r>
            <a:r>
              <a:rPr lang="en-US" dirty="0" err="1" smtClean="0"/>
              <a:t>million</a:t>
            </a:r>
            <a:r>
              <a:rPr lang="en-US" dirty="0" smtClean="0"/>
              <a:t> bytes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Bohn and Short 2009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XuanLong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Nguyen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8000" r="16875" b="18000"/>
          <a:stretch>
            <a:fillRect/>
          </a:stretch>
        </p:blipFill>
        <p:spPr bwMode="auto">
          <a:xfrm>
            <a:off x="609600" y="838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Maggie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Levenstein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19000" r="17500" b="25000"/>
          <a:stretch>
            <a:fillRect/>
          </a:stretch>
        </p:blipFill>
        <p:spPr bwMode="auto">
          <a:xfrm>
            <a:off x="609600" y="762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Qiaozhu</a:t>
            </a:r>
            <a:r>
              <a:rPr lang="en-US" i="1" dirty="0" smtClean="0"/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7000" r="17500" b="15000"/>
          <a:stretch>
            <a:fillRect/>
          </a:stretch>
        </p:blipFill>
        <p:spPr bwMode="auto">
          <a:xfrm>
            <a:off x="533400" y="1066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Michael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Cafarella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24000" r="17500" b="13000"/>
          <a:stretch>
            <a:fillRect/>
          </a:stretch>
        </p:blipFill>
        <p:spPr bwMode="auto">
          <a:xfrm>
            <a:off x="609600" y="4572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Gus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Rosania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31000" r="17500" b="19000"/>
          <a:stretch>
            <a:fillRect/>
          </a:stretch>
        </p:blipFill>
        <p:spPr bwMode="auto">
          <a:xfrm>
            <a:off x="685800" y="11430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Yilu</a:t>
            </a:r>
            <a:r>
              <a:rPr lang="en-US" i="1" dirty="0" smtClean="0"/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Murphey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6000" r="17500" b="13000"/>
          <a:stretch>
            <a:fillRect/>
          </a:stretch>
        </p:blipFill>
        <p:spPr bwMode="auto">
          <a:xfrm>
            <a:off x="762000" y="609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5000" r="17500" b="25000"/>
          <a:stretch>
            <a:fillRect/>
          </a:stretch>
        </p:blipFill>
        <p:spPr bwMode="auto">
          <a:xfrm>
            <a:off x="609600" y="11430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All Lab Overviews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4147" y="1143000"/>
          <a:ext cx="8975706" cy="4572000"/>
        </p:xfrm>
        <a:graphic>
          <a:graphicData uri="http://schemas.openxmlformats.org/presentationml/2006/ole">
            <p:oleObj spid="_x0000_s2051" name="Image" r:id="rId3" imgW="16253968" imgH="8279365" progId="Photoshop.Image.1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5867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DIAMETER?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All Overviews, Presentations, and posters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23000" r="18125" b="10000"/>
          <a:stretch>
            <a:fillRect/>
          </a:stretch>
        </p:blipFill>
        <p:spPr bwMode="auto">
          <a:xfrm>
            <a:off x="838200" y="457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133" y="2819400"/>
            <a:ext cx="3605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Presentations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participants: 10 professors and 40 students</a:t>
            </a:r>
          </a:p>
          <a:p>
            <a:r>
              <a:rPr lang="en-US" dirty="0" smtClean="0"/>
              <a:t>25 from CSE, 15 from SI, 5 from Statistics, 5 from other departments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i="1" dirty="0" err="1" smtClean="0"/>
              <a:t>Lujun</a:t>
            </a:r>
            <a:r>
              <a:rPr lang="en-US" sz="3600" i="1" dirty="0" smtClean="0"/>
              <a:t> Fang, Kristen </a:t>
            </a:r>
            <a:r>
              <a:rPr lang="en-US" sz="3600" i="1" dirty="0" err="1" smtClean="0"/>
              <a:t>LeFevre</a:t>
            </a:r>
            <a:r>
              <a:rPr lang="en-US" sz="3600" i="1" dirty="0" smtClean="0"/>
              <a:t>, CSE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Privacy Wizards for Social Networking Sites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30000" r="16875" b="18000"/>
          <a:stretch>
            <a:fillRect/>
          </a:stretch>
        </p:blipFill>
        <p:spPr bwMode="auto">
          <a:xfrm>
            <a:off x="685800" y="1066800"/>
            <a:ext cx="800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err="1" smtClean="0"/>
              <a:t>Ahmet</a:t>
            </a:r>
            <a:r>
              <a:rPr lang="en-US" sz="3200" i="1" dirty="0" smtClean="0"/>
              <a:t> Duran, Assistant Professor, Mathematics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Daily return discovery in financial markets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31000" r="16875" b="11000"/>
          <a:stretch>
            <a:fillRect/>
          </a:stretch>
        </p:blipFill>
        <p:spPr bwMode="auto">
          <a:xfrm>
            <a:off x="533400" y="7620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err="1" smtClean="0"/>
              <a:t>Yongqun</a:t>
            </a:r>
            <a:r>
              <a:rPr lang="en-US" sz="3200" i="1" dirty="0" smtClean="0"/>
              <a:t> “Oliver” He, Medical School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(Lab Overview)</a:t>
            </a:r>
            <a:endParaRPr lang="en-US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32000" r="17500" b="15000"/>
          <a:stretch>
            <a:fillRect/>
          </a:stretch>
        </p:blipFill>
        <p:spPr bwMode="auto">
          <a:xfrm>
            <a:off x="609600" y="762000"/>
            <a:ext cx="792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447800"/>
          </a:xfrm>
        </p:spPr>
        <p:txBody>
          <a:bodyPr>
            <a:noAutofit/>
          </a:bodyPr>
          <a:lstStyle/>
          <a:p>
            <a:r>
              <a:rPr lang="en-US" sz="2000" i="1" dirty="0" err="1" smtClean="0"/>
              <a:t>Jungkap</a:t>
            </a:r>
            <a:r>
              <a:rPr lang="en-US" sz="2000" i="1" dirty="0" smtClean="0"/>
              <a:t> Park, Mechanical Engineering, Gus R. </a:t>
            </a:r>
            <a:r>
              <a:rPr lang="en-US" sz="2000" i="1" dirty="0" err="1" smtClean="0"/>
              <a:t>Rosania</a:t>
            </a:r>
            <a:r>
              <a:rPr lang="en-US" sz="2000" i="1" dirty="0" smtClean="0"/>
              <a:t>, Pharmaceutical Sciences,  and Kazuhiro Saitou, Mechanical Engineering</a:t>
            </a:r>
            <a:br>
              <a:rPr lang="en-US" sz="2000" i="1" dirty="0" smtClean="0"/>
            </a:br>
            <a:r>
              <a:rPr lang="en-US" sz="2000" dirty="0" smtClean="0"/>
              <a:t>Tunable Machine Vision-Based Strategy for Automated Annotation of Chemical Databases</a:t>
            </a:r>
            <a:endParaRPr lang="en-US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21000" r="18125" b="14000"/>
          <a:stretch>
            <a:fillRect/>
          </a:stretch>
        </p:blipFill>
        <p:spPr bwMode="auto">
          <a:xfrm>
            <a:off x="685800" y="152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i="1" dirty="0" err="1" smtClean="0"/>
              <a:t>Arnab</a:t>
            </a:r>
            <a:r>
              <a:rPr lang="en-US" sz="3200" i="1" dirty="0" smtClean="0"/>
              <a:t> Nandi, H.V. </a:t>
            </a:r>
            <a:r>
              <a:rPr lang="en-US" sz="3200" i="1" dirty="0" err="1" smtClean="0"/>
              <a:t>Jagadish</a:t>
            </a:r>
            <a:r>
              <a:rPr lang="en-US" sz="3200" i="1" dirty="0" smtClean="0"/>
              <a:t>, CSE</a:t>
            </a:r>
            <a:br>
              <a:rPr lang="en-US" sz="3200" i="1" dirty="0" smtClean="0"/>
            </a:br>
            <a:r>
              <a:rPr lang="en-US" sz="3200" i="1" dirty="0" err="1" smtClean="0"/>
              <a:t>Autocompletion</a:t>
            </a:r>
            <a:r>
              <a:rPr lang="en-US" sz="3200" i="1" dirty="0" smtClean="0"/>
              <a:t> for Structured Querying</a:t>
            </a:r>
            <a:br>
              <a:rPr lang="en-US" sz="3200" i="1" dirty="0" smtClean="0"/>
            </a:br>
            <a:r>
              <a:rPr lang="en-US" sz="2000" dirty="0" smtClean="0"/>
              <a:t> </a:t>
            </a:r>
            <a:endParaRPr lang="en-US" sz="2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6000" r="17500" b="11000"/>
          <a:stretch>
            <a:fillRect/>
          </a:stretch>
        </p:blipFill>
        <p:spPr bwMode="auto">
          <a:xfrm>
            <a:off x="533400" y="457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Christopher J. Miller, Astronomy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Astronomy in the Cloud: The Virtual Observatory</a:t>
            </a:r>
            <a:endParaRPr lang="en-US"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29000" r="18125" b="15000"/>
          <a:stretch>
            <a:fillRect/>
          </a:stretch>
        </p:blipFill>
        <p:spPr bwMode="auto">
          <a:xfrm>
            <a:off x="457200" y="6858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4478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Matthew Brook O’Donnell and Nick C. Ellis, Linguistics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Extracting an Inventory of English Verb Constructions from Language Corpora</a:t>
            </a:r>
            <a:endParaRPr lang="en-US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32000" r="18125" b="15000"/>
          <a:stretch>
            <a:fillRect/>
          </a:stretch>
        </p:blipFill>
        <p:spPr bwMode="auto">
          <a:xfrm>
            <a:off x="685800" y="6858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447800"/>
          </a:xfrm>
        </p:spPr>
        <p:txBody>
          <a:bodyPr>
            <a:noAutofit/>
          </a:bodyPr>
          <a:lstStyle/>
          <a:p>
            <a:r>
              <a:rPr lang="en-US" sz="2800" i="1" dirty="0" err="1" smtClean="0"/>
              <a:t>Jian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Guo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Elizaveta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Levina</a:t>
            </a:r>
            <a:r>
              <a:rPr lang="en-US" sz="2800" i="1" dirty="0" smtClean="0"/>
              <a:t>, George </a:t>
            </a:r>
            <a:r>
              <a:rPr lang="en-US" sz="2800" i="1" dirty="0" err="1" smtClean="0"/>
              <a:t>Michailidis</a:t>
            </a:r>
            <a:r>
              <a:rPr lang="en-US" sz="2800" i="1" dirty="0" smtClean="0"/>
              <a:t>, and </a:t>
            </a:r>
            <a:r>
              <a:rPr lang="en-US" sz="2800" i="1" dirty="0" err="1" smtClean="0"/>
              <a:t>Ji</a:t>
            </a:r>
            <a:r>
              <a:rPr lang="en-US" sz="2800" i="1" dirty="0" smtClean="0"/>
              <a:t> Zhu, Statistics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Joint Estimation of Multiple Graphical Models</a:t>
            </a:r>
            <a:endParaRPr lang="en-US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34000" r="17500" b="15000"/>
          <a:stretch>
            <a:fillRect/>
          </a:stretch>
        </p:blipFill>
        <p:spPr bwMode="auto">
          <a:xfrm>
            <a:off x="533400" y="8382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4478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Ahmed Hassan, CSE, Rosie Jones, Yahoo! Labs, and Kristina </a:t>
            </a:r>
            <a:r>
              <a:rPr lang="en-US" sz="2800" i="1" dirty="0" err="1" smtClean="0"/>
              <a:t>Klinkner</a:t>
            </a:r>
            <a:r>
              <a:rPr lang="en-US" sz="2800" i="1" dirty="0" smtClean="0"/>
              <a:t>, Carnegie-Mellon University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Beyond DCG: User Behavior as a Predictor of a Successful Search</a:t>
            </a:r>
            <a:endParaRPr lang="en-US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31000" r="17500" b="13000"/>
          <a:stretch>
            <a:fillRect/>
          </a:stretch>
        </p:blipFill>
        <p:spPr bwMode="auto">
          <a:xfrm>
            <a:off x="533400" y="5334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2"/>
          <p:cNvGrpSpPr>
            <a:grpSpLocks/>
          </p:cNvGrpSpPr>
          <p:nvPr/>
        </p:nvGrpSpPr>
        <p:grpSpPr bwMode="auto">
          <a:xfrm>
            <a:off x="838200" y="1600200"/>
            <a:ext cx="3122612" cy="4011613"/>
            <a:chOff x="1371600" y="1714500"/>
            <a:chExt cx="3123406" cy="401115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1450" y="1714500"/>
              <a:ext cx="3053556" cy="40111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1371600" y="4940300"/>
              <a:ext cx="2535238" cy="660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24000"/>
                </a:lnSpc>
                <a:spcBef>
                  <a:spcPts val="1875"/>
                </a:spcBef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000">
                  <a:solidFill>
                    <a:srgbClr val="000000"/>
                  </a:solidFill>
                  <a:cs typeface="Arial" charset="0"/>
                </a:rPr>
                <a:t>CLAIR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83887" y="1981200"/>
            <a:ext cx="33827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Students:</a:t>
            </a:r>
          </a:p>
          <a:p>
            <a:r>
              <a:rPr lang="en-US" dirty="0" smtClean="0"/>
              <a:t>	Arzucan Ozgur</a:t>
            </a:r>
          </a:p>
          <a:p>
            <a:r>
              <a:rPr lang="en-US" dirty="0" smtClean="0"/>
              <a:t>	Ahmed Hassan</a:t>
            </a:r>
          </a:p>
          <a:p>
            <a:r>
              <a:rPr lang="en-US" dirty="0" smtClean="0"/>
              <a:t>	Adam Emerson</a:t>
            </a:r>
          </a:p>
          <a:p>
            <a:r>
              <a:rPr lang="en-US" dirty="0" smtClean="0"/>
              <a:t>	Vahed Qazvinian</a:t>
            </a:r>
          </a:p>
          <a:p>
            <a:r>
              <a:rPr lang="en-US" dirty="0" smtClean="0"/>
              <a:t>	Amjad abu Jbara</a:t>
            </a:r>
          </a:p>
          <a:p>
            <a:r>
              <a:rPr lang="en-US" dirty="0" smtClean="0"/>
              <a:t>	Pradeep Muthukrishnan</a:t>
            </a:r>
          </a:p>
          <a:p>
            <a:r>
              <a:rPr lang="en-US" dirty="0" smtClean="0"/>
              <a:t>	Yang Liu</a:t>
            </a:r>
          </a:p>
          <a:p>
            <a:r>
              <a:rPr lang="en-US" dirty="0" smtClean="0"/>
              <a:t>	Prem Ganeshkumar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&gt;      34 EECS</a:t>
            </a:r>
          </a:p>
          <a:p>
            <a:r>
              <a:rPr lang="en-US" dirty="0" smtClean="0"/>
              <a:t>&gt;      22 SI</a:t>
            </a:r>
          </a:p>
          <a:p>
            <a:r>
              <a:rPr lang="en-US" dirty="0" smtClean="0"/>
              <a:t>&gt;      8 Statistics</a:t>
            </a:r>
          </a:p>
          <a:p>
            <a:r>
              <a:rPr lang="en-US" dirty="0" smtClean="0"/>
              <a:t>&gt;      8 Bioinformatics/MBNI/CCMB</a:t>
            </a:r>
          </a:p>
          <a:p>
            <a:r>
              <a:rPr lang="en-US" dirty="0" smtClean="0"/>
              <a:t>&gt;      5 Business school</a:t>
            </a:r>
          </a:p>
          <a:p>
            <a:r>
              <a:rPr lang="en-US" dirty="0" smtClean="0"/>
              <a:t>&gt;      2 Political Science</a:t>
            </a:r>
          </a:p>
          <a:p>
            <a:r>
              <a:rPr lang="en-US" dirty="0" smtClean="0"/>
              <a:t>&gt;      2 Mathematics</a:t>
            </a:r>
          </a:p>
          <a:p>
            <a:r>
              <a:rPr lang="en-US" dirty="0" smtClean="0"/>
              <a:t>&gt;      2 Pharmaceutical</a:t>
            </a:r>
          </a:p>
          <a:p>
            <a:r>
              <a:rPr lang="en-US" dirty="0" smtClean="0"/>
              <a:t>&gt;      2 ELI</a:t>
            </a:r>
          </a:p>
          <a:p>
            <a:r>
              <a:rPr lang="en-US" dirty="0" smtClean="0"/>
              <a:t>&gt;      2 Educational Studies</a:t>
            </a:r>
          </a:p>
          <a:p>
            <a:r>
              <a:rPr lang="en-US" dirty="0" smtClean="0"/>
              <a:t>&gt;      2 Astronomy</a:t>
            </a:r>
          </a:p>
          <a:p>
            <a:r>
              <a:rPr lang="en-US" dirty="0" smtClean="0"/>
              <a:t>&gt;      2 Complex Systems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and network-based approaches to natural language processing and information retrieval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46050"/>
            <a:ext cx="887095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665788" y="1412875"/>
            <a:ext cx="247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[NSF CST grant]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2075"/>
            <a:ext cx="7958138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Summarization</a:t>
            </a:r>
          </a:p>
          <a:p>
            <a:pPr lvl="1"/>
            <a:r>
              <a:rPr lang="en-US" dirty="0" smtClean="0"/>
              <a:t>Single and multiple sources, multiple perspectives, evolving text</a:t>
            </a:r>
          </a:p>
          <a:p>
            <a:r>
              <a:rPr lang="en-US" dirty="0" smtClean="0"/>
              <a:t>Question answering</a:t>
            </a:r>
          </a:p>
          <a:p>
            <a:pPr lvl="1"/>
            <a:r>
              <a:rPr lang="en-US" dirty="0" smtClean="0"/>
              <a:t>Open-domain, natural language</a:t>
            </a:r>
          </a:p>
          <a:p>
            <a:r>
              <a:rPr lang="en-US" dirty="0" smtClean="0"/>
              <a:t>Information extraction</a:t>
            </a:r>
          </a:p>
          <a:p>
            <a:pPr lvl="1"/>
            <a:r>
              <a:rPr lang="en-US" dirty="0" smtClean="0"/>
              <a:t>Events, speculation, interactions, networks</a:t>
            </a:r>
          </a:p>
          <a:p>
            <a:r>
              <a:rPr lang="en-US" dirty="0" smtClean="0"/>
              <a:t>Semi-supervised text classification</a:t>
            </a:r>
          </a:p>
          <a:p>
            <a:pPr lvl="1"/>
            <a:r>
              <a:rPr lang="en-US" dirty="0" smtClean="0"/>
              <a:t>TUMBL</a:t>
            </a:r>
          </a:p>
          <a:p>
            <a:r>
              <a:rPr lang="en-US" dirty="0" smtClean="0"/>
              <a:t>Lexical centrality</a:t>
            </a:r>
          </a:p>
          <a:p>
            <a:pPr lvl="1"/>
            <a:r>
              <a:rPr lang="en-US" dirty="0" err="1" smtClean="0"/>
              <a:t>Lexrank</a:t>
            </a:r>
            <a:r>
              <a:rPr lang="en-US" dirty="0" smtClean="0"/>
              <a:t>, speakers, topics</a:t>
            </a:r>
          </a:p>
          <a:p>
            <a:r>
              <a:rPr lang="en-US" dirty="0" smtClean="0"/>
              <a:t>Survey generation</a:t>
            </a:r>
          </a:p>
          <a:p>
            <a:pPr lvl="1"/>
            <a:r>
              <a:rPr lang="en-US" dirty="0" smtClean="0"/>
              <a:t>AAN, </a:t>
            </a:r>
            <a:r>
              <a:rPr lang="en-US" dirty="0" err="1" smtClean="0"/>
              <a:t>iOpener</a:t>
            </a:r>
            <a:endParaRPr lang="en-US" dirty="0" smtClean="0"/>
          </a:p>
          <a:p>
            <a:r>
              <a:rPr lang="en-US" dirty="0" smtClean="0"/>
              <a:t>Computational sociolinguistics</a:t>
            </a:r>
          </a:p>
          <a:p>
            <a:pPr lvl="1"/>
            <a:r>
              <a:rPr lang="en-US" dirty="0" smtClean="0"/>
              <a:t>Polarity, cliques and rifts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5889625" cy="46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Oval 2"/>
          <p:cNvSpPr>
            <a:spLocks noChangeArrowheads="1"/>
          </p:cNvSpPr>
          <p:nvPr/>
        </p:nvSpPr>
        <p:spPr bwMode="auto">
          <a:xfrm>
            <a:off x="2084388" y="2733675"/>
            <a:ext cx="1143000" cy="4572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2" name="Oval 3"/>
          <p:cNvSpPr>
            <a:spLocks noChangeArrowheads="1"/>
          </p:cNvSpPr>
          <p:nvPr/>
        </p:nvSpPr>
        <p:spPr bwMode="auto">
          <a:xfrm>
            <a:off x="6629400" y="4291013"/>
            <a:ext cx="9144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198938" y="2605088"/>
            <a:ext cx="4572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6629400" y="2633663"/>
            <a:ext cx="6858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5" name="Oval 6"/>
          <p:cNvSpPr>
            <a:spLocks noChangeArrowheads="1"/>
          </p:cNvSpPr>
          <p:nvPr/>
        </p:nvSpPr>
        <p:spPr bwMode="auto">
          <a:xfrm>
            <a:off x="1828800" y="3148013"/>
            <a:ext cx="11430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6" name="Oval 7"/>
          <p:cNvSpPr>
            <a:spLocks noChangeArrowheads="1"/>
          </p:cNvSpPr>
          <p:nvPr/>
        </p:nvSpPr>
        <p:spPr bwMode="auto">
          <a:xfrm>
            <a:off x="3798888" y="3148013"/>
            <a:ext cx="18288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6858000" y="2919413"/>
            <a:ext cx="4572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2971800" y="3148013"/>
            <a:ext cx="6858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79" name="Oval 10"/>
          <p:cNvSpPr>
            <a:spLocks noChangeArrowheads="1"/>
          </p:cNvSpPr>
          <p:nvPr/>
        </p:nvSpPr>
        <p:spPr bwMode="auto">
          <a:xfrm>
            <a:off x="5257800" y="4519613"/>
            <a:ext cx="6858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80" name="Oval 11"/>
          <p:cNvSpPr>
            <a:spLocks noChangeArrowheads="1"/>
          </p:cNvSpPr>
          <p:nvPr/>
        </p:nvSpPr>
        <p:spPr bwMode="auto">
          <a:xfrm>
            <a:off x="5799138" y="3148013"/>
            <a:ext cx="9144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6629400" y="3148013"/>
            <a:ext cx="6858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457200" y="1885950"/>
            <a:ext cx="1143000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Negation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457200" y="3148013"/>
            <a:ext cx="68580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Type</a:t>
            </a:r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228600" y="3833813"/>
            <a:ext cx="1600200" cy="60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Directionality (Causality)</a:t>
            </a:r>
          </a:p>
        </p:txBody>
      </p:sp>
      <p:sp>
        <p:nvSpPr>
          <p:cNvPr id="32785" name="Text Box 16"/>
          <p:cNvSpPr txBox="1">
            <a:spLocks noChangeArrowheads="1"/>
          </p:cNvSpPr>
          <p:nvPr/>
        </p:nvSpPr>
        <p:spPr bwMode="auto">
          <a:xfrm>
            <a:off x="7543800" y="4857750"/>
            <a:ext cx="1447800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Speculation</a:t>
            </a:r>
          </a:p>
        </p:txBody>
      </p:sp>
      <p:sp>
        <p:nvSpPr>
          <p:cNvPr id="32786" name="Text Box 17"/>
          <p:cNvSpPr txBox="1">
            <a:spLocks noChangeArrowheads="1"/>
          </p:cNvSpPr>
          <p:nvPr/>
        </p:nvSpPr>
        <p:spPr bwMode="auto">
          <a:xfrm>
            <a:off x="5257800" y="5434013"/>
            <a:ext cx="182880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cellular location</a:t>
            </a:r>
          </a:p>
        </p:txBody>
      </p:sp>
      <p:sp>
        <p:nvSpPr>
          <p:cNvPr id="32787" name="Text Box 18"/>
          <p:cNvSpPr txBox="1">
            <a:spLocks noChangeArrowheads="1"/>
          </p:cNvSpPr>
          <p:nvPr/>
        </p:nvSpPr>
        <p:spPr bwMode="auto">
          <a:xfrm>
            <a:off x="7772400" y="3686175"/>
            <a:ext cx="1143000" cy="60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Complex events</a:t>
            </a:r>
          </a:p>
        </p:txBody>
      </p:sp>
      <p:sp>
        <p:nvSpPr>
          <p:cNvPr id="32789" name="Text Box 20"/>
          <p:cNvSpPr txBox="1">
            <a:spLocks noChangeArrowheads="1"/>
          </p:cNvSpPr>
          <p:nvPr/>
        </p:nvSpPr>
        <p:spPr bwMode="auto">
          <a:xfrm>
            <a:off x="2057400" y="5181600"/>
            <a:ext cx="1371600" cy="60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Experiment Type</a:t>
            </a:r>
          </a:p>
        </p:txBody>
      </p:sp>
      <p:sp>
        <p:nvSpPr>
          <p:cNvPr id="32790" name="Text Box 21"/>
          <p:cNvSpPr txBox="1">
            <a:spLocks noChangeArrowheads="1"/>
          </p:cNvSpPr>
          <p:nvPr/>
        </p:nvSpPr>
        <p:spPr bwMode="auto">
          <a:xfrm>
            <a:off x="2055813" y="5824538"/>
            <a:ext cx="992187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Species</a:t>
            </a:r>
          </a:p>
        </p:txBody>
      </p:sp>
      <p:sp>
        <p:nvSpPr>
          <p:cNvPr id="32791" name="Text Box 22"/>
          <p:cNvSpPr txBox="1">
            <a:spLocks noChangeArrowheads="1"/>
          </p:cNvSpPr>
          <p:nvPr/>
        </p:nvSpPr>
        <p:spPr bwMode="auto">
          <a:xfrm>
            <a:off x="4467225" y="5638800"/>
            <a:ext cx="1809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792" name="Text Box 23"/>
          <p:cNvSpPr txBox="1">
            <a:spLocks noChangeArrowheads="1"/>
          </p:cNvSpPr>
          <p:nvPr/>
        </p:nvSpPr>
        <p:spPr bwMode="auto">
          <a:xfrm>
            <a:off x="4343400" y="6364288"/>
            <a:ext cx="1809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93" name="Text Box 24"/>
          <p:cNvSpPr txBox="1">
            <a:spLocks noChangeArrowheads="1"/>
          </p:cNvSpPr>
          <p:nvPr/>
        </p:nvSpPr>
        <p:spPr bwMode="auto">
          <a:xfrm>
            <a:off x="7543800" y="1400175"/>
            <a:ext cx="1600200" cy="60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Relationships (interactions)</a:t>
            </a:r>
          </a:p>
        </p:txBody>
      </p:sp>
      <p:sp>
        <p:nvSpPr>
          <p:cNvPr id="32794" name="Line 25"/>
          <p:cNvSpPr>
            <a:spLocks noChangeShapeType="1"/>
          </p:cNvSpPr>
          <p:nvPr/>
        </p:nvSpPr>
        <p:spPr bwMode="auto">
          <a:xfrm flipH="1" flipV="1">
            <a:off x="1370013" y="2232025"/>
            <a:ext cx="688975" cy="688975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Line 26"/>
          <p:cNvSpPr>
            <a:spLocks noChangeShapeType="1"/>
          </p:cNvSpPr>
          <p:nvPr/>
        </p:nvSpPr>
        <p:spPr bwMode="auto">
          <a:xfrm flipH="1">
            <a:off x="1141413" y="3376613"/>
            <a:ext cx="1146175" cy="1587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Line 27"/>
          <p:cNvSpPr>
            <a:spLocks noChangeShapeType="1"/>
          </p:cNvSpPr>
          <p:nvPr/>
        </p:nvSpPr>
        <p:spPr bwMode="auto">
          <a:xfrm flipV="1">
            <a:off x="7315200" y="2003425"/>
            <a:ext cx="685800" cy="68897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28"/>
          <p:cNvSpPr>
            <a:spLocks noChangeShapeType="1"/>
          </p:cNvSpPr>
          <p:nvPr/>
        </p:nvSpPr>
        <p:spPr bwMode="auto">
          <a:xfrm flipV="1">
            <a:off x="4572000" y="2003425"/>
            <a:ext cx="2971800" cy="68897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29"/>
          <p:cNvSpPr>
            <a:spLocks noChangeShapeType="1"/>
          </p:cNvSpPr>
          <p:nvPr/>
        </p:nvSpPr>
        <p:spPr bwMode="auto">
          <a:xfrm flipH="1">
            <a:off x="1370013" y="3376613"/>
            <a:ext cx="917575" cy="4572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Text Box 30"/>
          <p:cNvSpPr txBox="1">
            <a:spLocks noChangeArrowheads="1"/>
          </p:cNvSpPr>
          <p:nvPr/>
        </p:nvSpPr>
        <p:spPr bwMode="auto">
          <a:xfrm>
            <a:off x="7772400" y="2919413"/>
            <a:ext cx="91440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Site</a:t>
            </a:r>
          </a:p>
        </p:txBody>
      </p:sp>
      <p:sp>
        <p:nvSpPr>
          <p:cNvPr id="32800" name="Line 31"/>
          <p:cNvSpPr>
            <a:spLocks noChangeShapeType="1"/>
          </p:cNvSpPr>
          <p:nvPr/>
        </p:nvSpPr>
        <p:spPr bwMode="auto">
          <a:xfrm>
            <a:off x="5257800" y="3148013"/>
            <a:ext cx="2514600" cy="1587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Line 32"/>
          <p:cNvSpPr>
            <a:spLocks noChangeShapeType="1"/>
          </p:cNvSpPr>
          <p:nvPr/>
        </p:nvSpPr>
        <p:spPr bwMode="auto">
          <a:xfrm>
            <a:off x="6172200" y="3376613"/>
            <a:ext cx="1600200" cy="4572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Line 33"/>
          <p:cNvSpPr>
            <a:spLocks noChangeShapeType="1"/>
          </p:cNvSpPr>
          <p:nvPr/>
        </p:nvSpPr>
        <p:spPr bwMode="auto">
          <a:xfrm>
            <a:off x="7086600" y="4519613"/>
            <a:ext cx="685800" cy="4572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Line 34"/>
          <p:cNvSpPr>
            <a:spLocks noChangeShapeType="1"/>
          </p:cNvSpPr>
          <p:nvPr/>
        </p:nvSpPr>
        <p:spPr bwMode="auto">
          <a:xfrm>
            <a:off x="5486400" y="4748213"/>
            <a:ext cx="228600" cy="6858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AutoShape 35"/>
          <p:cNvSpPr>
            <a:spLocks/>
          </p:cNvSpPr>
          <p:nvPr/>
        </p:nvSpPr>
        <p:spPr bwMode="auto">
          <a:xfrm>
            <a:off x="3324225" y="5205413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672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32805" name="Text Box 36"/>
          <p:cNvSpPr txBox="1">
            <a:spLocks noChangeArrowheads="1"/>
          </p:cNvSpPr>
          <p:nvPr/>
        </p:nvSpPr>
        <p:spPr bwMode="auto">
          <a:xfrm>
            <a:off x="3657600" y="5334000"/>
            <a:ext cx="1371600" cy="60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full text of paper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38125"/>
            <a:ext cx="8223250" cy="55245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IFNG-vaccine network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96963"/>
            <a:ext cx="7589838" cy="484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914400" y="6172200"/>
            <a:ext cx="6629400" cy="612775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7086600" y="1100138"/>
            <a:ext cx="2057400" cy="1414462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lIns="108360" tIns="63360" rIns="108360" bIns="63360"/>
          <a:lstStyle/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800000"/>
                </a:solidFill>
              </a:rPr>
              <a:t>Important genes:</a:t>
            </a:r>
          </a:p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- degree</a:t>
            </a:r>
          </a:p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- eigenvector</a:t>
            </a:r>
          </a:p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- closeness</a:t>
            </a:r>
          </a:p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- betweenness</a:t>
            </a:r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6858000" y="5486400"/>
            <a:ext cx="2057400" cy="900113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lIns="108360" tIns="63360" rIns="108360" bIns="63360"/>
          <a:lstStyle/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5E11A6"/>
                </a:solidFill>
              </a:rPr>
              <a:t>central in both</a:t>
            </a:r>
          </a:p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0000"/>
                </a:solidFill>
              </a:rPr>
              <a:t>central in vaccine</a:t>
            </a:r>
          </a:p>
          <a:p>
            <a:pPr eaLnBrk="0" hangingPunct="0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355E00"/>
                </a:solidFill>
              </a:rPr>
              <a:t>central in generic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640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work with Oliver He, Med. School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6200" y="762000"/>
            <a:ext cx="8915400" cy="5622925"/>
            <a:chOff x="864" y="9130"/>
            <a:chExt cx="5850" cy="3398"/>
          </a:xfrm>
        </p:grpSpPr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864" y="9199"/>
              <a:ext cx="739" cy="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720" tIns="40680" rIns="81720" bIns="40680"/>
            <a:lstStyle/>
            <a:p>
              <a:pPr>
                <a:lnSpc>
                  <a:spcPct val="95000"/>
                </a:lnSpc>
                <a:buSzPct val="45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Speaker 1</a:t>
              </a:r>
            </a:p>
            <a:p>
              <a:pPr algn="ctr">
                <a:lnSpc>
                  <a:spcPct val="95000"/>
                </a:lnSpc>
                <a:buSzPct val="45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Speeches</a:t>
              </a: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181" y="9130"/>
              <a:ext cx="5533" cy="3398"/>
              <a:chOff x="1181" y="9130"/>
              <a:chExt cx="5533" cy="3398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1181" y="9648"/>
                <a:ext cx="434" cy="412"/>
              </a:xfrm>
              <a:prstGeom prst="foldedCorner">
                <a:avLst>
                  <a:gd name="adj" fmla="val 12500"/>
                </a:avLst>
              </a:prstGeom>
              <a:solidFill>
                <a:srgbClr val="FF3333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" name="AutoShape 18"/>
              <p:cNvSpPr>
                <a:spLocks noChangeArrowheads="1"/>
              </p:cNvSpPr>
              <p:nvPr/>
            </p:nvSpPr>
            <p:spPr bwMode="auto">
              <a:xfrm>
                <a:off x="1831" y="9340"/>
                <a:ext cx="433" cy="412"/>
              </a:xfrm>
              <a:prstGeom prst="foldedCorner">
                <a:avLst>
                  <a:gd name="adj" fmla="val 12500"/>
                </a:avLst>
              </a:prstGeom>
              <a:solidFill>
                <a:srgbClr val="FF3333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9" name="AutoShape 19"/>
              <p:cNvSpPr>
                <a:spLocks noChangeArrowheads="1"/>
              </p:cNvSpPr>
              <p:nvPr/>
            </p:nvSpPr>
            <p:spPr bwMode="auto">
              <a:xfrm>
                <a:off x="1181" y="10368"/>
                <a:ext cx="434" cy="412"/>
              </a:xfrm>
              <a:prstGeom prst="foldedCorner">
                <a:avLst>
                  <a:gd name="adj" fmla="val 12500"/>
                </a:avLst>
              </a:prstGeom>
              <a:solidFill>
                <a:srgbClr val="FF3333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614" y="11500"/>
                <a:ext cx="434" cy="412"/>
              </a:xfrm>
              <a:prstGeom prst="foldedCorner">
                <a:avLst>
                  <a:gd name="adj" fmla="val 12500"/>
                </a:avLst>
              </a:prstGeom>
              <a:solidFill>
                <a:srgbClr val="94BD5E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11" name="AutoShape 21"/>
              <p:cNvSpPr>
                <a:spLocks noChangeArrowheads="1"/>
              </p:cNvSpPr>
              <p:nvPr/>
            </p:nvSpPr>
            <p:spPr bwMode="auto">
              <a:xfrm>
                <a:off x="2372" y="11808"/>
                <a:ext cx="434" cy="412"/>
              </a:xfrm>
              <a:prstGeom prst="foldedCorner">
                <a:avLst>
                  <a:gd name="adj" fmla="val 12500"/>
                </a:avLst>
              </a:prstGeom>
              <a:solidFill>
                <a:srgbClr val="94BD5E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12" name="AutoShape 22"/>
              <p:cNvSpPr>
                <a:spLocks noChangeArrowheads="1"/>
              </p:cNvSpPr>
              <p:nvPr/>
            </p:nvSpPr>
            <p:spPr bwMode="auto">
              <a:xfrm>
                <a:off x="3022" y="11397"/>
                <a:ext cx="434" cy="412"/>
              </a:xfrm>
              <a:prstGeom prst="foldedCorner">
                <a:avLst>
                  <a:gd name="adj" fmla="val 12500"/>
                </a:avLst>
              </a:prstGeom>
              <a:solidFill>
                <a:srgbClr val="94BD5E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auto">
              <a:xfrm>
                <a:off x="3346" y="9854"/>
                <a:ext cx="434" cy="412"/>
              </a:xfrm>
              <a:prstGeom prst="foldedCorner">
                <a:avLst>
                  <a:gd name="adj" fmla="val 12500"/>
                </a:avLst>
              </a:prstGeom>
              <a:solidFill>
                <a:srgbClr val="99CCFF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4" name="AutoShape 24"/>
              <p:cNvSpPr>
                <a:spLocks noChangeArrowheads="1"/>
              </p:cNvSpPr>
              <p:nvPr/>
            </p:nvSpPr>
            <p:spPr bwMode="auto">
              <a:xfrm>
                <a:off x="3672" y="10471"/>
                <a:ext cx="433" cy="412"/>
              </a:xfrm>
              <a:prstGeom prst="foldedCorner">
                <a:avLst>
                  <a:gd name="adj" fmla="val 12500"/>
                </a:avLst>
              </a:prstGeom>
              <a:solidFill>
                <a:srgbClr val="99CCFF"/>
              </a:solidFill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1720" tIns="40680" rIns="81720" bIns="40680" anchor="ctr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330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V="1">
                <a:off x="1614" y="9540"/>
                <a:ext cx="217" cy="114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 flipV="1">
                <a:off x="1397" y="10054"/>
                <a:ext cx="1" cy="320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V="1">
                <a:off x="1614" y="9745"/>
                <a:ext cx="434" cy="732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2264" y="9546"/>
                <a:ext cx="1083" cy="412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1614" y="9854"/>
                <a:ext cx="1733" cy="206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V="1">
                <a:off x="1614" y="10156"/>
                <a:ext cx="1733" cy="423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>
                <a:off x="3672" y="10265"/>
                <a:ext cx="107" cy="206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>
                <a:off x="1397" y="10779"/>
                <a:ext cx="434" cy="72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>
                <a:off x="2048" y="11706"/>
                <a:ext cx="324" cy="30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 flipV="1">
                <a:off x="2048" y="11597"/>
                <a:ext cx="974" cy="115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 flipV="1">
                <a:off x="2805" y="11700"/>
                <a:ext cx="217" cy="320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auto">
              <a:xfrm flipH="1">
                <a:off x="3233" y="10265"/>
                <a:ext cx="228" cy="113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7"/>
              <p:cNvSpPr>
                <a:spLocks noChangeShapeType="1"/>
              </p:cNvSpPr>
              <p:nvPr/>
            </p:nvSpPr>
            <p:spPr bwMode="auto">
              <a:xfrm flipV="1">
                <a:off x="3239" y="10877"/>
                <a:ext cx="650" cy="526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38"/>
              <p:cNvSpPr txBox="1">
                <a:spLocks noChangeArrowheads="1"/>
              </p:cNvSpPr>
              <p:nvPr/>
            </p:nvSpPr>
            <p:spPr bwMode="auto">
              <a:xfrm>
                <a:off x="3780" y="10125"/>
                <a:ext cx="1408" cy="3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0680" rIns="81720" bIns="40680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</a:rPr>
                  <a:t>Speaker 2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</a:rPr>
                  <a:t>Speeches</a:t>
                </a:r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2913" y="12079"/>
                <a:ext cx="1084" cy="3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0680" rIns="81720" bIns="40680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</a:rPr>
                  <a:t>Speaker 3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</a:rPr>
                  <a:t>Speeches</a:t>
                </a:r>
              </a:p>
            </p:txBody>
          </p:sp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 flipV="1">
                <a:off x="2048" y="10259"/>
                <a:ext cx="1300" cy="1247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1614" y="9957"/>
                <a:ext cx="2058" cy="617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42"/>
              <p:cNvSpPr txBox="1">
                <a:spLocks noChangeArrowheads="1"/>
              </p:cNvSpPr>
              <p:nvPr/>
            </p:nvSpPr>
            <p:spPr bwMode="auto">
              <a:xfrm>
                <a:off x="4816" y="9130"/>
                <a:ext cx="1898" cy="339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0680" rIns="81720" bIns="40680"/>
              <a:lstStyle/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b="1" u="sng">
                    <a:solidFill>
                      <a:srgbClr val="000000"/>
                    </a:solidFill>
                  </a:rPr>
                  <a:t>Speech Scores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2000" b="1" u="sng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1	0.13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2	0.13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3	0.10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4	0.19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5	0.10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6	0.14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7	0.08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8	0.13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200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b="1" u="sng">
                    <a:solidFill>
                      <a:srgbClr val="000000"/>
                    </a:solidFill>
                  </a:rPr>
                  <a:t>Speaker Scores (mean speech score)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2000" b="1" u="sng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1	0.12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2	0.15</a:t>
                </a:r>
              </a:p>
              <a:p>
                <a:pPr algn="ctr">
                  <a:lnSpc>
                    <a:spcPct val="95000"/>
                  </a:lnSpc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</a:rPr>
                  <a:t>3	0.12</a:t>
                </a:r>
              </a:p>
            </p:txBody>
          </p: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9710"/>
            <a:ext cx="5986940" cy="620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indent="0" eaLnBrk="1" hangingPunct="1"/>
            <a:r>
              <a:rPr lang="en-US" dirty="0" smtClean="0"/>
              <a:t>Temporal Evolution of Speaker Salience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00800" y="2057400"/>
            <a:ext cx="2514600" cy="2667000"/>
            <a:chOff x="1584" y="816"/>
            <a:chExt cx="3168" cy="3201"/>
          </a:xfrm>
        </p:grpSpPr>
        <p:pic>
          <p:nvPicPr>
            <p:cNvPr id="25607" name="Picture 5" descr="MCj02971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1008"/>
              <a:ext cx="1002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6" descr="MCj028256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4" y="1584"/>
              <a:ext cx="805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84" y="2256"/>
              <a:ext cx="918" cy="1155"/>
              <a:chOff x="528" y="1104"/>
              <a:chExt cx="918" cy="1155"/>
            </a:xfrm>
          </p:grpSpPr>
          <p:sp>
            <p:nvSpPr>
              <p:cNvPr id="25666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1104"/>
                <a:ext cx="918" cy="1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9"/>
              <p:cNvSpPr>
                <a:spLocks/>
              </p:cNvSpPr>
              <p:nvPr/>
            </p:nvSpPr>
            <p:spPr bwMode="auto">
              <a:xfrm>
                <a:off x="528" y="1104"/>
                <a:ext cx="914" cy="1087"/>
              </a:xfrm>
              <a:custGeom>
                <a:avLst/>
                <a:gdLst>
                  <a:gd name="T0" fmla="*/ 22 w 1828"/>
                  <a:gd name="T1" fmla="*/ 161 h 2176"/>
                  <a:gd name="T2" fmla="*/ 13 w 1828"/>
                  <a:gd name="T3" fmla="*/ 180 h 2176"/>
                  <a:gd name="T4" fmla="*/ 7 w 1828"/>
                  <a:gd name="T5" fmla="*/ 199 h 2176"/>
                  <a:gd name="T6" fmla="*/ 7 w 1828"/>
                  <a:gd name="T7" fmla="*/ 219 h 2176"/>
                  <a:gd name="T8" fmla="*/ 19 w 1828"/>
                  <a:gd name="T9" fmla="*/ 243 h 2176"/>
                  <a:gd name="T10" fmla="*/ 24 w 1828"/>
                  <a:gd name="T11" fmla="*/ 249 h 2176"/>
                  <a:gd name="T12" fmla="*/ 29 w 1828"/>
                  <a:gd name="T13" fmla="*/ 254 h 2176"/>
                  <a:gd name="T14" fmla="*/ 33 w 1828"/>
                  <a:gd name="T15" fmla="*/ 258 h 2176"/>
                  <a:gd name="T16" fmla="*/ 42 w 1828"/>
                  <a:gd name="T17" fmla="*/ 265 h 2176"/>
                  <a:gd name="T18" fmla="*/ 51 w 1828"/>
                  <a:gd name="T19" fmla="*/ 269 h 2176"/>
                  <a:gd name="T20" fmla="*/ 59 w 1828"/>
                  <a:gd name="T21" fmla="*/ 271 h 2176"/>
                  <a:gd name="T22" fmla="*/ 69 w 1828"/>
                  <a:gd name="T23" fmla="*/ 271 h 2176"/>
                  <a:gd name="T24" fmla="*/ 77 w 1828"/>
                  <a:gd name="T25" fmla="*/ 268 h 2176"/>
                  <a:gd name="T26" fmla="*/ 88 w 1828"/>
                  <a:gd name="T27" fmla="*/ 262 h 2176"/>
                  <a:gd name="T28" fmla="*/ 100 w 1828"/>
                  <a:gd name="T29" fmla="*/ 257 h 2176"/>
                  <a:gd name="T30" fmla="*/ 113 w 1828"/>
                  <a:gd name="T31" fmla="*/ 256 h 2176"/>
                  <a:gd name="T32" fmla="*/ 125 w 1828"/>
                  <a:gd name="T33" fmla="*/ 258 h 2176"/>
                  <a:gd name="T34" fmla="*/ 137 w 1828"/>
                  <a:gd name="T35" fmla="*/ 258 h 2176"/>
                  <a:gd name="T36" fmla="*/ 151 w 1828"/>
                  <a:gd name="T37" fmla="*/ 257 h 2176"/>
                  <a:gd name="T38" fmla="*/ 161 w 1828"/>
                  <a:gd name="T39" fmla="*/ 254 h 2176"/>
                  <a:gd name="T40" fmla="*/ 170 w 1828"/>
                  <a:gd name="T41" fmla="*/ 251 h 2176"/>
                  <a:gd name="T42" fmla="*/ 178 w 1828"/>
                  <a:gd name="T43" fmla="*/ 247 h 2176"/>
                  <a:gd name="T44" fmla="*/ 188 w 1828"/>
                  <a:gd name="T45" fmla="*/ 240 h 2176"/>
                  <a:gd name="T46" fmla="*/ 202 w 1828"/>
                  <a:gd name="T47" fmla="*/ 229 h 2176"/>
                  <a:gd name="T48" fmla="*/ 211 w 1828"/>
                  <a:gd name="T49" fmla="*/ 219 h 2176"/>
                  <a:gd name="T50" fmla="*/ 219 w 1828"/>
                  <a:gd name="T51" fmla="*/ 208 h 2176"/>
                  <a:gd name="T52" fmla="*/ 226 w 1828"/>
                  <a:gd name="T53" fmla="*/ 190 h 2176"/>
                  <a:gd name="T54" fmla="*/ 229 w 1828"/>
                  <a:gd name="T55" fmla="*/ 165 h 2176"/>
                  <a:gd name="T56" fmla="*/ 226 w 1828"/>
                  <a:gd name="T57" fmla="*/ 149 h 2176"/>
                  <a:gd name="T58" fmla="*/ 220 w 1828"/>
                  <a:gd name="T59" fmla="*/ 136 h 2176"/>
                  <a:gd name="T60" fmla="*/ 207 w 1828"/>
                  <a:gd name="T61" fmla="*/ 119 h 2176"/>
                  <a:gd name="T62" fmla="*/ 195 w 1828"/>
                  <a:gd name="T63" fmla="*/ 110 h 2176"/>
                  <a:gd name="T64" fmla="*/ 187 w 1828"/>
                  <a:gd name="T65" fmla="*/ 106 h 2176"/>
                  <a:gd name="T66" fmla="*/ 179 w 1828"/>
                  <a:gd name="T67" fmla="*/ 103 h 2176"/>
                  <a:gd name="T68" fmla="*/ 165 w 1828"/>
                  <a:gd name="T69" fmla="*/ 98 h 2176"/>
                  <a:gd name="T70" fmla="*/ 154 w 1828"/>
                  <a:gd name="T71" fmla="*/ 82 h 2176"/>
                  <a:gd name="T72" fmla="*/ 151 w 1828"/>
                  <a:gd name="T73" fmla="*/ 62 h 2176"/>
                  <a:gd name="T74" fmla="*/ 147 w 1828"/>
                  <a:gd name="T75" fmla="*/ 42 h 2176"/>
                  <a:gd name="T76" fmla="*/ 140 w 1828"/>
                  <a:gd name="T77" fmla="*/ 26 h 2176"/>
                  <a:gd name="T78" fmla="*/ 132 w 1828"/>
                  <a:gd name="T79" fmla="*/ 16 h 2176"/>
                  <a:gd name="T80" fmla="*/ 122 w 1828"/>
                  <a:gd name="T81" fmla="*/ 10 h 2176"/>
                  <a:gd name="T82" fmla="*/ 114 w 1828"/>
                  <a:gd name="T83" fmla="*/ 6 h 2176"/>
                  <a:gd name="T84" fmla="*/ 107 w 1828"/>
                  <a:gd name="T85" fmla="*/ 3 h 2176"/>
                  <a:gd name="T86" fmla="*/ 98 w 1828"/>
                  <a:gd name="T87" fmla="*/ 1 h 2176"/>
                  <a:gd name="T88" fmla="*/ 91 w 1828"/>
                  <a:gd name="T89" fmla="*/ 0 h 2176"/>
                  <a:gd name="T90" fmla="*/ 83 w 1828"/>
                  <a:gd name="T91" fmla="*/ 0 h 2176"/>
                  <a:gd name="T92" fmla="*/ 76 w 1828"/>
                  <a:gd name="T93" fmla="*/ 0 h 2176"/>
                  <a:gd name="T94" fmla="*/ 63 w 1828"/>
                  <a:gd name="T95" fmla="*/ 2 h 2176"/>
                  <a:gd name="T96" fmla="*/ 51 w 1828"/>
                  <a:gd name="T97" fmla="*/ 7 h 2176"/>
                  <a:gd name="T98" fmla="*/ 37 w 1828"/>
                  <a:gd name="T99" fmla="*/ 15 h 2176"/>
                  <a:gd name="T100" fmla="*/ 25 w 1828"/>
                  <a:gd name="T101" fmla="*/ 24 h 2176"/>
                  <a:gd name="T102" fmla="*/ 17 w 1828"/>
                  <a:gd name="T103" fmla="*/ 33 h 2176"/>
                  <a:gd name="T104" fmla="*/ 7 w 1828"/>
                  <a:gd name="T105" fmla="*/ 47 h 2176"/>
                  <a:gd name="T106" fmla="*/ 1 w 1828"/>
                  <a:gd name="T107" fmla="*/ 66 h 2176"/>
                  <a:gd name="T108" fmla="*/ 3 w 1828"/>
                  <a:gd name="T109" fmla="*/ 94 h 2176"/>
                  <a:gd name="T110" fmla="*/ 12 w 1828"/>
                  <a:gd name="T111" fmla="*/ 113 h 2176"/>
                  <a:gd name="T112" fmla="*/ 23 w 1828"/>
                  <a:gd name="T113" fmla="*/ 131 h 21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28"/>
                  <a:gd name="T172" fmla="*/ 0 h 2176"/>
                  <a:gd name="T173" fmla="*/ 1828 w 1828"/>
                  <a:gd name="T174" fmla="*/ 2176 h 217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28" h="2176">
                    <a:moveTo>
                      <a:pt x="197" y="1161"/>
                    </a:moveTo>
                    <a:lnTo>
                      <a:pt x="193" y="1194"/>
                    </a:lnTo>
                    <a:lnTo>
                      <a:pt x="188" y="1226"/>
                    </a:lnTo>
                    <a:lnTo>
                      <a:pt x="179" y="1259"/>
                    </a:lnTo>
                    <a:lnTo>
                      <a:pt x="169" y="1291"/>
                    </a:lnTo>
                    <a:lnTo>
                      <a:pt x="156" y="1323"/>
                    </a:lnTo>
                    <a:lnTo>
                      <a:pt x="144" y="1355"/>
                    </a:lnTo>
                    <a:lnTo>
                      <a:pt x="129" y="1386"/>
                    </a:lnTo>
                    <a:lnTo>
                      <a:pt x="115" y="1419"/>
                    </a:lnTo>
                    <a:lnTo>
                      <a:pt x="102" y="1448"/>
                    </a:lnTo>
                    <a:lnTo>
                      <a:pt x="90" y="1476"/>
                    </a:lnTo>
                    <a:lnTo>
                      <a:pt x="78" y="1505"/>
                    </a:lnTo>
                    <a:lnTo>
                      <a:pt x="68" y="1534"/>
                    </a:lnTo>
                    <a:lnTo>
                      <a:pt x="59" y="1564"/>
                    </a:lnTo>
                    <a:lnTo>
                      <a:pt x="52" y="1595"/>
                    </a:lnTo>
                    <a:lnTo>
                      <a:pt x="47" y="1626"/>
                    </a:lnTo>
                    <a:lnTo>
                      <a:pt x="44" y="1657"/>
                    </a:lnTo>
                    <a:lnTo>
                      <a:pt x="44" y="1689"/>
                    </a:lnTo>
                    <a:lnTo>
                      <a:pt x="47" y="1724"/>
                    </a:lnTo>
                    <a:lnTo>
                      <a:pt x="53" y="1759"/>
                    </a:lnTo>
                    <a:lnTo>
                      <a:pt x="63" y="1793"/>
                    </a:lnTo>
                    <a:lnTo>
                      <a:pt x="78" y="1830"/>
                    </a:lnTo>
                    <a:lnTo>
                      <a:pt x="97" y="1868"/>
                    </a:lnTo>
                    <a:lnTo>
                      <a:pt x="120" y="1906"/>
                    </a:lnTo>
                    <a:lnTo>
                      <a:pt x="148" y="1946"/>
                    </a:lnTo>
                    <a:lnTo>
                      <a:pt x="156" y="1956"/>
                    </a:lnTo>
                    <a:lnTo>
                      <a:pt x="163" y="1966"/>
                    </a:lnTo>
                    <a:lnTo>
                      <a:pt x="171" y="1975"/>
                    </a:lnTo>
                    <a:lnTo>
                      <a:pt x="181" y="1984"/>
                    </a:lnTo>
                    <a:lnTo>
                      <a:pt x="189" y="1994"/>
                    </a:lnTo>
                    <a:lnTo>
                      <a:pt x="198" y="2004"/>
                    </a:lnTo>
                    <a:lnTo>
                      <a:pt x="207" y="2013"/>
                    </a:lnTo>
                    <a:lnTo>
                      <a:pt x="216" y="2024"/>
                    </a:lnTo>
                    <a:lnTo>
                      <a:pt x="223" y="2030"/>
                    </a:lnTo>
                    <a:lnTo>
                      <a:pt x="230" y="2037"/>
                    </a:lnTo>
                    <a:lnTo>
                      <a:pt x="237" y="2044"/>
                    </a:lnTo>
                    <a:lnTo>
                      <a:pt x="244" y="2051"/>
                    </a:lnTo>
                    <a:lnTo>
                      <a:pt x="251" y="2058"/>
                    </a:lnTo>
                    <a:lnTo>
                      <a:pt x="258" y="2064"/>
                    </a:lnTo>
                    <a:lnTo>
                      <a:pt x="264" y="2070"/>
                    </a:lnTo>
                    <a:lnTo>
                      <a:pt x="270" y="2075"/>
                    </a:lnTo>
                    <a:lnTo>
                      <a:pt x="285" y="2088"/>
                    </a:lnTo>
                    <a:lnTo>
                      <a:pt x="302" y="2101"/>
                    </a:lnTo>
                    <a:lnTo>
                      <a:pt x="317" y="2111"/>
                    </a:lnTo>
                    <a:lnTo>
                      <a:pt x="330" y="2122"/>
                    </a:lnTo>
                    <a:lnTo>
                      <a:pt x="345" y="2131"/>
                    </a:lnTo>
                    <a:lnTo>
                      <a:pt x="359" y="2139"/>
                    </a:lnTo>
                    <a:lnTo>
                      <a:pt x="373" y="2146"/>
                    </a:lnTo>
                    <a:lnTo>
                      <a:pt x="387" y="2153"/>
                    </a:lnTo>
                    <a:lnTo>
                      <a:pt x="403" y="2160"/>
                    </a:lnTo>
                    <a:lnTo>
                      <a:pt x="418" y="2164"/>
                    </a:lnTo>
                    <a:lnTo>
                      <a:pt x="434" y="2169"/>
                    </a:lnTo>
                    <a:lnTo>
                      <a:pt x="449" y="2172"/>
                    </a:lnTo>
                    <a:lnTo>
                      <a:pt x="464" y="2175"/>
                    </a:lnTo>
                    <a:lnTo>
                      <a:pt x="478" y="2176"/>
                    </a:lnTo>
                    <a:lnTo>
                      <a:pt x="492" y="2176"/>
                    </a:lnTo>
                    <a:lnTo>
                      <a:pt x="505" y="2176"/>
                    </a:lnTo>
                    <a:lnTo>
                      <a:pt x="519" y="2175"/>
                    </a:lnTo>
                    <a:lnTo>
                      <a:pt x="533" y="2172"/>
                    </a:lnTo>
                    <a:lnTo>
                      <a:pt x="546" y="2170"/>
                    </a:lnTo>
                    <a:lnTo>
                      <a:pt x="560" y="2166"/>
                    </a:lnTo>
                    <a:lnTo>
                      <a:pt x="572" y="2162"/>
                    </a:lnTo>
                    <a:lnTo>
                      <a:pt x="585" y="2158"/>
                    </a:lnTo>
                    <a:lnTo>
                      <a:pt x="598" y="2154"/>
                    </a:lnTo>
                    <a:lnTo>
                      <a:pt x="610" y="2148"/>
                    </a:lnTo>
                    <a:lnTo>
                      <a:pt x="629" y="2140"/>
                    </a:lnTo>
                    <a:lnTo>
                      <a:pt x="647" y="2131"/>
                    </a:lnTo>
                    <a:lnTo>
                      <a:pt x="666" y="2120"/>
                    </a:lnTo>
                    <a:lnTo>
                      <a:pt x="684" y="2111"/>
                    </a:lnTo>
                    <a:lnTo>
                      <a:pt x="702" y="2102"/>
                    </a:lnTo>
                    <a:lnTo>
                      <a:pt x="721" y="2092"/>
                    </a:lnTo>
                    <a:lnTo>
                      <a:pt x="740" y="2083"/>
                    </a:lnTo>
                    <a:lnTo>
                      <a:pt x="759" y="2074"/>
                    </a:lnTo>
                    <a:lnTo>
                      <a:pt x="778" y="2067"/>
                    </a:lnTo>
                    <a:lnTo>
                      <a:pt x="798" y="2062"/>
                    </a:lnTo>
                    <a:lnTo>
                      <a:pt x="818" y="2056"/>
                    </a:lnTo>
                    <a:lnTo>
                      <a:pt x="838" y="2052"/>
                    </a:lnTo>
                    <a:lnTo>
                      <a:pt x="859" y="2050"/>
                    </a:lnTo>
                    <a:lnTo>
                      <a:pt x="881" y="2050"/>
                    </a:lnTo>
                    <a:lnTo>
                      <a:pt x="903" y="2052"/>
                    </a:lnTo>
                    <a:lnTo>
                      <a:pt x="926" y="2057"/>
                    </a:lnTo>
                    <a:lnTo>
                      <a:pt x="944" y="2060"/>
                    </a:lnTo>
                    <a:lnTo>
                      <a:pt x="962" y="2064"/>
                    </a:lnTo>
                    <a:lnTo>
                      <a:pt x="980" y="2067"/>
                    </a:lnTo>
                    <a:lnTo>
                      <a:pt x="1000" y="2070"/>
                    </a:lnTo>
                    <a:lnTo>
                      <a:pt x="1018" y="2071"/>
                    </a:lnTo>
                    <a:lnTo>
                      <a:pt x="1036" y="2072"/>
                    </a:lnTo>
                    <a:lnTo>
                      <a:pt x="1056" y="2072"/>
                    </a:lnTo>
                    <a:lnTo>
                      <a:pt x="1076" y="2072"/>
                    </a:lnTo>
                    <a:lnTo>
                      <a:pt x="1096" y="2071"/>
                    </a:lnTo>
                    <a:lnTo>
                      <a:pt x="1117" y="2070"/>
                    </a:lnTo>
                    <a:lnTo>
                      <a:pt x="1139" y="2067"/>
                    </a:lnTo>
                    <a:lnTo>
                      <a:pt x="1160" y="2064"/>
                    </a:lnTo>
                    <a:lnTo>
                      <a:pt x="1182" y="2060"/>
                    </a:lnTo>
                    <a:lnTo>
                      <a:pt x="1202" y="2057"/>
                    </a:lnTo>
                    <a:lnTo>
                      <a:pt x="1224" y="2052"/>
                    </a:lnTo>
                    <a:lnTo>
                      <a:pt x="1245" y="2047"/>
                    </a:lnTo>
                    <a:lnTo>
                      <a:pt x="1259" y="2043"/>
                    </a:lnTo>
                    <a:lnTo>
                      <a:pt x="1273" y="2039"/>
                    </a:lnTo>
                    <a:lnTo>
                      <a:pt x="1285" y="2034"/>
                    </a:lnTo>
                    <a:lnTo>
                      <a:pt x="1299" y="2030"/>
                    </a:lnTo>
                    <a:lnTo>
                      <a:pt x="1313" y="2025"/>
                    </a:lnTo>
                    <a:lnTo>
                      <a:pt x="1326" y="2020"/>
                    </a:lnTo>
                    <a:lnTo>
                      <a:pt x="1339" y="2014"/>
                    </a:lnTo>
                    <a:lnTo>
                      <a:pt x="1353" y="2010"/>
                    </a:lnTo>
                    <a:lnTo>
                      <a:pt x="1366" y="2004"/>
                    </a:lnTo>
                    <a:lnTo>
                      <a:pt x="1378" y="1997"/>
                    </a:lnTo>
                    <a:lnTo>
                      <a:pt x="1392" y="1991"/>
                    </a:lnTo>
                    <a:lnTo>
                      <a:pt x="1405" y="1984"/>
                    </a:lnTo>
                    <a:lnTo>
                      <a:pt x="1419" y="1977"/>
                    </a:lnTo>
                    <a:lnTo>
                      <a:pt x="1431" y="1971"/>
                    </a:lnTo>
                    <a:lnTo>
                      <a:pt x="1444" y="1964"/>
                    </a:lnTo>
                    <a:lnTo>
                      <a:pt x="1457" y="1956"/>
                    </a:lnTo>
                    <a:lnTo>
                      <a:pt x="1481" y="1941"/>
                    </a:lnTo>
                    <a:lnTo>
                      <a:pt x="1504" y="1926"/>
                    </a:lnTo>
                    <a:lnTo>
                      <a:pt x="1527" y="1908"/>
                    </a:lnTo>
                    <a:lnTo>
                      <a:pt x="1550" y="1891"/>
                    </a:lnTo>
                    <a:lnTo>
                      <a:pt x="1572" y="1873"/>
                    </a:lnTo>
                    <a:lnTo>
                      <a:pt x="1594" y="1853"/>
                    </a:lnTo>
                    <a:lnTo>
                      <a:pt x="1616" y="1833"/>
                    </a:lnTo>
                    <a:lnTo>
                      <a:pt x="1636" y="1813"/>
                    </a:lnTo>
                    <a:lnTo>
                      <a:pt x="1648" y="1800"/>
                    </a:lnTo>
                    <a:lnTo>
                      <a:pt x="1661" y="1786"/>
                    </a:lnTo>
                    <a:lnTo>
                      <a:pt x="1672" y="1772"/>
                    </a:lnTo>
                    <a:lnTo>
                      <a:pt x="1684" y="1759"/>
                    </a:lnTo>
                    <a:lnTo>
                      <a:pt x="1695" y="1744"/>
                    </a:lnTo>
                    <a:lnTo>
                      <a:pt x="1706" y="1729"/>
                    </a:lnTo>
                    <a:lnTo>
                      <a:pt x="1717" y="1714"/>
                    </a:lnTo>
                    <a:lnTo>
                      <a:pt x="1727" y="1699"/>
                    </a:lnTo>
                    <a:lnTo>
                      <a:pt x="1745" y="1671"/>
                    </a:lnTo>
                    <a:lnTo>
                      <a:pt x="1761" y="1643"/>
                    </a:lnTo>
                    <a:lnTo>
                      <a:pt x="1775" y="1615"/>
                    </a:lnTo>
                    <a:lnTo>
                      <a:pt x="1786" y="1586"/>
                    </a:lnTo>
                    <a:lnTo>
                      <a:pt x="1797" y="1557"/>
                    </a:lnTo>
                    <a:lnTo>
                      <a:pt x="1806" y="1528"/>
                    </a:lnTo>
                    <a:lnTo>
                      <a:pt x="1814" y="1498"/>
                    </a:lnTo>
                    <a:lnTo>
                      <a:pt x="1820" y="1469"/>
                    </a:lnTo>
                    <a:lnTo>
                      <a:pt x="1825" y="1422"/>
                    </a:lnTo>
                    <a:lnTo>
                      <a:pt x="1828" y="1375"/>
                    </a:lnTo>
                    <a:lnTo>
                      <a:pt x="1825" y="1328"/>
                    </a:lnTo>
                    <a:lnTo>
                      <a:pt x="1821" y="1280"/>
                    </a:lnTo>
                    <a:lnTo>
                      <a:pt x="1817" y="1260"/>
                    </a:lnTo>
                    <a:lnTo>
                      <a:pt x="1813" y="1240"/>
                    </a:lnTo>
                    <a:lnTo>
                      <a:pt x="1807" y="1221"/>
                    </a:lnTo>
                    <a:lnTo>
                      <a:pt x="1802" y="1200"/>
                    </a:lnTo>
                    <a:lnTo>
                      <a:pt x="1795" y="1181"/>
                    </a:lnTo>
                    <a:lnTo>
                      <a:pt x="1789" y="1162"/>
                    </a:lnTo>
                    <a:lnTo>
                      <a:pt x="1780" y="1142"/>
                    </a:lnTo>
                    <a:lnTo>
                      <a:pt x="1772" y="1124"/>
                    </a:lnTo>
                    <a:lnTo>
                      <a:pt x="1756" y="1093"/>
                    </a:lnTo>
                    <a:lnTo>
                      <a:pt x="1739" y="1062"/>
                    </a:lnTo>
                    <a:lnTo>
                      <a:pt x="1719" y="1033"/>
                    </a:lnTo>
                    <a:lnTo>
                      <a:pt x="1698" y="1004"/>
                    </a:lnTo>
                    <a:lnTo>
                      <a:pt x="1675" y="977"/>
                    </a:lnTo>
                    <a:lnTo>
                      <a:pt x="1649" y="952"/>
                    </a:lnTo>
                    <a:lnTo>
                      <a:pt x="1623" y="929"/>
                    </a:lnTo>
                    <a:lnTo>
                      <a:pt x="1595" y="907"/>
                    </a:lnTo>
                    <a:lnTo>
                      <a:pt x="1584" y="899"/>
                    </a:lnTo>
                    <a:lnTo>
                      <a:pt x="1572" y="891"/>
                    </a:lnTo>
                    <a:lnTo>
                      <a:pt x="1559" y="883"/>
                    </a:lnTo>
                    <a:lnTo>
                      <a:pt x="1548" y="875"/>
                    </a:lnTo>
                    <a:lnTo>
                      <a:pt x="1535" y="868"/>
                    </a:lnTo>
                    <a:lnTo>
                      <a:pt x="1522" y="861"/>
                    </a:lnTo>
                    <a:lnTo>
                      <a:pt x="1509" y="855"/>
                    </a:lnTo>
                    <a:lnTo>
                      <a:pt x="1496" y="848"/>
                    </a:lnTo>
                    <a:lnTo>
                      <a:pt x="1482" y="843"/>
                    </a:lnTo>
                    <a:lnTo>
                      <a:pt x="1469" y="838"/>
                    </a:lnTo>
                    <a:lnTo>
                      <a:pt x="1456" y="832"/>
                    </a:lnTo>
                    <a:lnTo>
                      <a:pt x="1441" y="829"/>
                    </a:lnTo>
                    <a:lnTo>
                      <a:pt x="1427" y="824"/>
                    </a:lnTo>
                    <a:lnTo>
                      <a:pt x="1413" y="821"/>
                    </a:lnTo>
                    <a:lnTo>
                      <a:pt x="1398" y="817"/>
                    </a:lnTo>
                    <a:lnTo>
                      <a:pt x="1383" y="814"/>
                    </a:lnTo>
                    <a:lnTo>
                      <a:pt x="1345" y="803"/>
                    </a:lnTo>
                    <a:lnTo>
                      <a:pt x="1313" y="789"/>
                    </a:lnTo>
                    <a:lnTo>
                      <a:pt x="1287" y="770"/>
                    </a:lnTo>
                    <a:lnTo>
                      <a:pt x="1267" y="747"/>
                    </a:lnTo>
                    <a:lnTo>
                      <a:pt x="1249" y="722"/>
                    </a:lnTo>
                    <a:lnTo>
                      <a:pt x="1237" y="693"/>
                    </a:lnTo>
                    <a:lnTo>
                      <a:pt x="1226" y="662"/>
                    </a:lnTo>
                    <a:lnTo>
                      <a:pt x="1220" y="628"/>
                    </a:lnTo>
                    <a:lnTo>
                      <a:pt x="1215" y="598"/>
                    </a:lnTo>
                    <a:lnTo>
                      <a:pt x="1210" y="568"/>
                    </a:lnTo>
                    <a:lnTo>
                      <a:pt x="1207" y="536"/>
                    </a:lnTo>
                    <a:lnTo>
                      <a:pt x="1203" y="503"/>
                    </a:lnTo>
                    <a:lnTo>
                      <a:pt x="1200" y="471"/>
                    </a:lnTo>
                    <a:lnTo>
                      <a:pt x="1195" y="436"/>
                    </a:lnTo>
                    <a:lnTo>
                      <a:pt x="1190" y="403"/>
                    </a:lnTo>
                    <a:lnTo>
                      <a:pt x="1183" y="368"/>
                    </a:lnTo>
                    <a:lnTo>
                      <a:pt x="1176" y="341"/>
                    </a:lnTo>
                    <a:lnTo>
                      <a:pt x="1168" y="316"/>
                    </a:lnTo>
                    <a:lnTo>
                      <a:pt x="1158" y="290"/>
                    </a:lnTo>
                    <a:lnTo>
                      <a:pt x="1147" y="264"/>
                    </a:lnTo>
                    <a:lnTo>
                      <a:pt x="1134" y="240"/>
                    </a:lnTo>
                    <a:lnTo>
                      <a:pt x="1119" y="215"/>
                    </a:lnTo>
                    <a:lnTo>
                      <a:pt x="1103" y="191"/>
                    </a:lnTo>
                    <a:lnTo>
                      <a:pt x="1084" y="168"/>
                    </a:lnTo>
                    <a:lnTo>
                      <a:pt x="1073" y="156"/>
                    </a:lnTo>
                    <a:lnTo>
                      <a:pt x="1062" y="146"/>
                    </a:lnTo>
                    <a:lnTo>
                      <a:pt x="1050" y="134"/>
                    </a:lnTo>
                    <a:lnTo>
                      <a:pt x="1038" y="124"/>
                    </a:lnTo>
                    <a:lnTo>
                      <a:pt x="1025" y="113"/>
                    </a:lnTo>
                    <a:lnTo>
                      <a:pt x="1011" y="103"/>
                    </a:lnTo>
                    <a:lnTo>
                      <a:pt x="996" y="93"/>
                    </a:lnTo>
                    <a:lnTo>
                      <a:pt x="981" y="83"/>
                    </a:lnTo>
                    <a:lnTo>
                      <a:pt x="968" y="75"/>
                    </a:lnTo>
                    <a:lnTo>
                      <a:pt x="956" y="68"/>
                    </a:lnTo>
                    <a:lnTo>
                      <a:pt x="943" y="62"/>
                    </a:lnTo>
                    <a:lnTo>
                      <a:pt x="929" y="56"/>
                    </a:lnTo>
                    <a:lnTo>
                      <a:pt x="917" y="49"/>
                    </a:lnTo>
                    <a:lnTo>
                      <a:pt x="903" y="43"/>
                    </a:lnTo>
                    <a:lnTo>
                      <a:pt x="890" y="38"/>
                    </a:lnTo>
                    <a:lnTo>
                      <a:pt x="877" y="33"/>
                    </a:lnTo>
                    <a:lnTo>
                      <a:pt x="864" y="28"/>
                    </a:lnTo>
                    <a:lnTo>
                      <a:pt x="850" y="25"/>
                    </a:lnTo>
                    <a:lnTo>
                      <a:pt x="837" y="20"/>
                    </a:lnTo>
                    <a:lnTo>
                      <a:pt x="823" y="17"/>
                    </a:lnTo>
                    <a:lnTo>
                      <a:pt x="809" y="13"/>
                    </a:lnTo>
                    <a:lnTo>
                      <a:pt x="797" y="11"/>
                    </a:lnTo>
                    <a:lnTo>
                      <a:pt x="783" y="9"/>
                    </a:lnTo>
                    <a:lnTo>
                      <a:pt x="769" y="6"/>
                    </a:lnTo>
                    <a:lnTo>
                      <a:pt x="758" y="5"/>
                    </a:lnTo>
                    <a:lnTo>
                      <a:pt x="745" y="3"/>
                    </a:lnTo>
                    <a:lnTo>
                      <a:pt x="733" y="2"/>
                    </a:lnTo>
                    <a:lnTo>
                      <a:pt x="721" y="2"/>
                    </a:lnTo>
                    <a:lnTo>
                      <a:pt x="709" y="0"/>
                    </a:lnTo>
                    <a:lnTo>
                      <a:pt x="697" y="0"/>
                    </a:lnTo>
                    <a:lnTo>
                      <a:pt x="685" y="0"/>
                    </a:lnTo>
                    <a:lnTo>
                      <a:pt x="674" y="0"/>
                    </a:lnTo>
                    <a:lnTo>
                      <a:pt x="661" y="0"/>
                    </a:lnTo>
                    <a:lnTo>
                      <a:pt x="649" y="0"/>
                    </a:lnTo>
                    <a:lnTo>
                      <a:pt x="638" y="2"/>
                    </a:lnTo>
                    <a:lnTo>
                      <a:pt x="625" y="3"/>
                    </a:lnTo>
                    <a:lnTo>
                      <a:pt x="614" y="4"/>
                    </a:lnTo>
                    <a:lnTo>
                      <a:pt x="602" y="5"/>
                    </a:lnTo>
                    <a:lnTo>
                      <a:pt x="589" y="6"/>
                    </a:lnTo>
                    <a:lnTo>
                      <a:pt x="578" y="9"/>
                    </a:lnTo>
                    <a:lnTo>
                      <a:pt x="556" y="13"/>
                    </a:lnTo>
                    <a:lnTo>
                      <a:pt x="533" y="18"/>
                    </a:lnTo>
                    <a:lnTo>
                      <a:pt x="511" y="23"/>
                    </a:lnTo>
                    <a:lnTo>
                      <a:pt x="490" y="29"/>
                    </a:lnTo>
                    <a:lnTo>
                      <a:pt x="469" y="37"/>
                    </a:lnTo>
                    <a:lnTo>
                      <a:pt x="447" y="44"/>
                    </a:lnTo>
                    <a:lnTo>
                      <a:pt x="426" y="52"/>
                    </a:lnTo>
                    <a:lnTo>
                      <a:pt x="405" y="62"/>
                    </a:lnTo>
                    <a:lnTo>
                      <a:pt x="382" y="73"/>
                    </a:lnTo>
                    <a:lnTo>
                      <a:pt x="359" y="85"/>
                    </a:lnTo>
                    <a:lnTo>
                      <a:pt x="336" y="97"/>
                    </a:lnTo>
                    <a:lnTo>
                      <a:pt x="314" y="111"/>
                    </a:lnTo>
                    <a:lnTo>
                      <a:pt x="292" y="125"/>
                    </a:lnTo>
                    <a:lnTo>
                      <a:pt x="270" y="140"/>
                    </a:lnTo>
                    <a:lnTo>
                      <a:pt x="250" y="155"/>
                    </a:lnTo>
                    <a:lnTo>
                      <a:pt x="230" y="171"/>
                    </a:lnTo>
                    <a:lnTo>
                      <a:pt x="215" y="184"/>
                    </a:lnTo>
                    <a:lnTo>
                      <a:pt x="200" y="197"/>
                    </a:lnTo>
                    <a:lnTo>
                      <a:pt x="185" y="211"/>
                    </a:lnTo>
                    <a:lnTo>
                      <a:pt x="171" y="225"/>
                    </a:lnTo>
                    <a:lnTo>
                      <a:pt x="158" y="240"/>
                    </a:lnTo>
                    <a:lnTo>
                      <a:pt x="145" y="255"/>
                    </a:lnTo>
                    <a:lnTo>
                      <a:pt x="132" y="270"/>
                    </a:lnTo>
                    <a:lnTo>
                      <a:pt x="120" y="286"/>
                    </a:lnTo>
                    <a:lnTo>
                      <a:pt x="102" y="309"/>
                    </a:lnTo>
                    <a:lnTo>
                      <a:pt x="87" y="332"/>
                    </a:lnTo>
                    <a:lnTo>
                      <a:pt x="72" y="356"/>
                    </a:lnTo>
                    <a:lnTo>
                      <a:pt x="60" y="381"/>
                    </a:lnTo>
                    <a:lnTo>
                      <a:pt x="47" y="406"/>
                    </a:lnTo>
                    <a:lnTo>
                      <a:pt x="37" y="431"/>
                    </a:lnTo>
                    <a:lnTo>
                      <a:pt x="26" y="457"/>
                    </a:lnTo>
                    <a:lnTo>
                      <a:pt x="18" y="483"/>
                    </a:lnTo>
                    <a:lnTo>
                      <a:pt x="7" y="535"/>
                    </a:lnTo>
                    <a:lnTo>
                      <a:pt x="1" y="587"/>
                    </a:lnTo>
                    <a:lnTo>
                      <a:pt x="0" y="641"/>
                    </a:lnTo>
                    <a:lnTo>
                      <a:pt x="6" y="694"/>
                    </a:lnTo>
                    <a:lnTo>
                      <a:pt x="11" y="725"/>
                    </a:lnTo>
                    <a:lnTo>
                      <a:pt x="19" y="755"/>
                    </a:lnTo>
                    <a:lnTo>
                      <a:pt x="30" y="786"/>
                    </a:lnTo>
                    <a:lnTo>
                      <a:pt x="42" y="817"/>
                    </a:lnTo>
                    <a:lnTo>
                      <a:pt x="57" y="847"/>
                    </a:lnTo>
                    <a:lnTo>
                      <a:pt x="75" y="878"/>
                    </a:lnTo>
                    <a:lnTo>
                      <a:pt x="94" y="908"/>
                    </a:lnTo>
                    <a:lnTo>
                      <a:pt x="116" y="938"/>
                    </a:lnTo>
                    <a:lnTo>
                      <a:pt x="138" y="968"/>
                    </a:lnTo>
                    <a:lnTo>
                      <a:pt x="155" y="997"/>
                    </a:lnTo>
                    <a:lnTo>
                      <a:pt x="169" y="1026"/>
                    </a:lnTo>
                    <a:lnTo>
                      <a:pt x="181" y="1053"/>
                    </a:lnTo>
                    <a:lnTo>
                      <a:pt x="189" y="1081"/>
                    </a:lnTo>
                    <a:lnTo>
                      <a:pt x="194" y="1108"/>
                    </a:lnTo>
                    <a:lnTo>
                      <a:pt x="197" y="1134"/>
                    </a:lnTo>
                    <a:lnTo>
                      <a:pt x="197" y="11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10"/>
              <p:cNvSpPr>
                <a:spLocks/>
              </p:cNvSpPr>
              <p:nvPr/>
            </p:nvSpPr>
            <p:spPr bwMode="auto">
              <a:xfrm>
                <a:off x="884" y="1688"/>
                <a:ext cx="62" cy="227"/>
              </a:xfrm>
              <a:custGeom>
                <a:avLst/>
                <a:gdLst>
                  <a:gd name="T0" fmla="*/ 16 w 122"/>
                  <a:gd name="T1" fmla="*/ 57 h 454"/>
                  <a:gd name="T2" fmla="*/ 16 w 122"/>
                  <a:gd name="T3" fmla="*/ 0 h 454"/>
                  <a:gd name="T4" fmla="*/ 0 w 122"/>
                  <a:gd name="T5" fmla="*/ 1 h 454"/>
                  <a:gd name="T6" fmla="*/ 1 w 122"/>
                  <a:gd name="T7" fmla="*/ 57 h 454"/>
                  <a:gd name="T8" fmla="*/ 16 w 122"/>
                  <a:gd name="T9" fmla="*/ 57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454"/>
                  <a:gd name="T17" fmla="*/ 122 w 122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454">
                    <a:moveTo>
                      <a:pt x="122" y="453"/>
                    </a:moveTo>
                    <a:lnTo>
                      <a:pt x="120" y="0"/>
                    </a:lnTo>
                    <a:lnTo>
                      <a:pt x="0" y="3"/>
                    </a:lnTo>
                    <a:lnTo>
                      <a:pt x="2" y="454"/>
                    </a:lnTo>
                    <a:lnTo>
                      <a:pt x="122" y="45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11"/>
              <p:cNvSpPr>
                <a:spLocks/>
              </p:cNvSpPr>
              <p:nvPr/>
            </p:nvSpPr>
            <p:spPr bwMode="auto">
              <a:xfrm>
                <a:off x="1039" y="1398"/>
                <a:ext cx="59" cy="19"/>
              </a:xfrm>
              <a:custGeom>
                <a:avLst/>
                <a:gdLst>
                  <a:gd name="T0" fmla="*/ 1 w 116"/>
                  <a:gd name="T1" fmla="*/ 4 h 39"/>
                  <a:gd name="T2" fmla="*/ 0 w 116"/>
                  <a:gd name="T3" fmla="*/ 4 h 39"/>
                  <a:gd name="T4" fmla="*/ 1 w 116"/>
                  <a:gd name="T5" fmla="*/ 4 h 39"/>
                  <a:gd name="T6" fmla="*/ 2 w 116"/>
                  <a:gd name="T7" fmla="*/ 4 h 39"/>
                  <a:gd name="T8" fmla="*/ 4 w 116"/>
                  <a:gd name="T9" fmla="*/ 4 h 39"/>
                  <a:gd name="T10" fmla="*/ 5 w 116"/>
                  <a:gd name="T11" fmla="*/ 3 h 39"/>
                  <a:gd name="T12" fmla="*/ 6 w 116"/>
                  <a:gd name="T13" fmla="*/ 3 h 39"/>
                  <a:gd name="T14" fmla="*/ 7 w 116"/>
                  <a:gd name="T15" fmla="*/ 3 h 39"/>
                  <a:gd name="T16" fmla="*/ 8 w 116"/>
                  <a:gd name="T17" fmla="*/ 3 h 39"/>
                  <a:gd name="T18" fmla="*/ 9 w 116"/>
                  <a:gd name="T19" fmla="*/ 3 h 39"/>
                  <a:gd name="T20" fmla="*/ 10 w 116"/>
                  <a:gd name="T21" fmla="*/ 3 h 39"/>
                  <a:gd name="T22" fmla="*/ 11 w 116"/>
                  <a:gd name="T23" fmla="*/ 3 h 39"/>
                  <a:gd name="T24" fmla="*/ 11 w 116"/>
                  <a:gd name="T25" fmla="*/ 3 h 39"/>
                  <a:gd name="T26" fmla="*/ 12 w 116"/>
                  <a:gd name="T27" fmla="*/ 4 h 39"/>
                  <a:gd name="T28" fmla="*/ 13 w 116"/>
                  <a:gd name="T29" fmla="*/ 4 h 39"/>
                  <a:gd name="T30" fmla="*/ 14 w 116"/>
                  <a:gd name="T31" fmla="*/ 3 h 39"/>
                  <a:gd name="T32" fmla="*/ 14 w 116"/>
                  <a:gd name="T33" fmla="*/ 3 h 39"/>
                  <a:gd name="T34" fmla="*/ 14 w 116"/>
                  <a:gd name="T35" fmla="*/ 3 h 39"/>
                  <a:gd name="T36" fmla="*/ 15 w 116"/>
                  <a:gd name="T37" fmla="*/ 2 h 39"/>
                  <a:gd name="T38" fmla="*/ 15 w 116"/>
                  <a:gd name="T39" fmla="*/ 2 h 39"/>
                  <a:gd name="T40" fmla="*/ 15 w 116"/>
                  <a:gd name="T41" fmla="*/ 2 h 39"/>
                  <a:gd name="T42" fmla="*/ 13 w 116"/>
                  <a:gd name="T43" fmla="*/ 1 h 39"/>
                  <a:gd name="T44" fmla="*/ 12 w 116"/>
                  <a:gd name="T45" fmla="*/ 0 h 39"/>
                  <a:gd name="T46" fmla="*/ 10 w 116"/>
                  <a:gd name="T47" fmla="*/ 0 h 39"/>
                  <a:gd name="T48" fmla="*/ 8 w 116"/>
                  <a:gd name="T49" fmla="*/ 0 h 39"/>
                  <a:gd name="T50" fmla="*/ 6 w 116"/>
                  <a:gd name="T51" fmla="*/ 0 h 39"/>
                  <a:gd name="T52" fmla="*/ 4 w 116"/>
                  <a:gd name="T53" fmla="*/ 0 h 39"/>
                  <a:gd name="T54" fmla="*/ 2 w 116"/>
                  <a:gd name="T55" fmla="*/ 2 h 39"/>
                  <a:gd name="T56" fmla="*/ 1 w 116"/>
                  <a:gd name="T57" fmla="*/ 4 h 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6"/>
                  <a:gd name="T88" fmla="*/ 0 h 39"/>
                  <a:gd name="T89" fmla="*/ 116 w 116"/>
                  <a:gd name="T90" fmla="*/ 39 h 3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6" h="39">
                    <a:moveTo>
                      <a:pt x="1" y="34"/>
                    </a:moveTo>
                    <a:lnTo>
                      <a:pt x="0" y="39"/>
                    </a:lnTo>
                    <a:lnTo>
                      <a:pt x="6" y="38"/>
                    </a:lnTo>
                    <a:lnTo>
                      <a:pt x="15" y="34"/>
                    </a:lnTo>
                    <a:lnTo>
                      <a:pt x="27" y="32"/>
                    </a:lnTo>
                    <a:lnTo>
                      <a:pt x="37" y="31"/>
                    </a:lnTo>
                    <a:lnTo>
                      <a:pt x="45" y="31"/>
                    </a:lnTo>
                    <a:lnTo>
                      <a:pt x="52" y="31"/>
                    </a:lnTo>
                    <a:lnTo>
                      <a:pt x="57" y="30"/>
                    </a:lnTo>
                    <a:lnTo>
                      <a:pt x="68" y="28"/>
                    </a:lnTo>
                    <a:lnTo>
                      <a:pt x="76" y="28"/>
                    </a:lnTo>
                    <a:lnTo>
                      <a:pt x="83" y="30"/>
                    </a:lnTo>
                    <a:lnTo>
                      <a:pt x="87" y="31"/>
                    </a:lnTo>
                    <a:lnTo>
                      <a:pt x="94" y="32"/>
                    </a:lnTo>
                    <a:lnTo>
                      <a:pt x="100" y="32"/>
                    </a:lnTo>
                    <a:lnTo>
                      <a:pt x="105" y="30"/>
                    </a:lnTo>
                    <a:lnTo>
                      <a:pt x="106" y="24"/>
                    </a:lnTo>
                    <a:lnTo>
                      <a:pt x="108" y="24"/>
                    </a:lnTo>
                    <a:lnTo>
                      <a:pt x="113" y="23"/>
                    </a:lnTo>
                    <a:lnTo>
                      <a:pt x="116" y="20"/>
                    </a:lnTo>
                    <a:lnTo>
                      <a:pt x="115" y="16"/>
                    </a:lnTo>
                    <a:lnTo>
                      <a:pt x="103" y="11"/>
                    </a:lnTo>
                    <a:lnTo>
                      <a:pt x="90" y="5"/>
                    </a:lnTo>
                    <a:lnTo>
                      <a:pt x="75" y="2"/>
                    </a:lnTo>
                    <a:lnTo>
                      <a:pt x="59" y="0"/>
                    </a:lnTo>
                    <a:lnTo>
                      <a:pt x="42" y="1"/>
                    </a:lnTo>
                    <a:lnTo>
                      <a:pt x="26" y="6"/>
                    </a:lnTo>
                    <a:lnTo>
                      <a:pt x="12" y="17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12"/>
              <p:cNvSpPr>
                <a:spLocks/>
              </p:cNvSpPr>
              <p:nvPr/>
            </p:nvSpPr>
            <p:spPr bwMode="auto">
              <a:xfrm>
                <a:off x="1062" y="1392"/>
                <a:ext cx="40" cy="13"/>
              </a:xfrm>
              <a:custGeom>
                <a:avLst/>
                <a:gdLst>
                  <a:gd name="T0" fmla="*/ 8 w 79"/>
                  <a:gd name="T1" fmla="*/ 1 h 25"/>
                  <a:gd name="T2" fmla="*/ 8 w 79"/>
                  <a:gd name="T3" fmla="*/ 1 h 25"/>
                  <a:gd name="T4" fmla="*/ 8 w 79"/>
                  <a:gd name="T5" fmla="*/ 1 h 25"/>
                  <a:gd name="T6" fmla="*/ 8 w 79"/>
                  <a:gd name="T7" fmla="*/ 1 h 25"/>
                  <a:gd name="T8" fmla="*/ 8 w 79"/>
                  <a:gd name="T9" fmla="*/ 1 h 25"/>
                  <a:gd name="T10" fmla="*/ 7 w 79"/>
                  <a:gd name="T11" fmla="*/ 1 h 25"/>
                  <a:gd name="T12" fmla="*/ 7 w 79"/>
                  <a:gd name="T13" fmla="*/ 1 h 25"/>
                  <a:gd name="T14" fmla="*/ 6 w 79"/>
                  <a:gd name="T15" fmla="*/ 1 h 25"/>
                  <a:gd name="T16" fmla="*/ 5 w 79"/>
                  <a:gd name="T17" fmla="*/ 1 h 25"/>
                  <a:gd name="T18" fmla="*/ 5 w 79"/>
                  <a:gd name="T19" fmla="*/ 1 h 25"/>
                  <a:gd name="T20" fmla="*/ 4 w 79"/>
                  <a:gd name="T21" fmla="*/ 1 h 25"/>
                  <a:gd name="T22" fmla="*/ 3 w 79"/>
                  <a:gd name="T23" fmla="*/ 0 h 25"/>
                  <a:gd name="T24" fmla="*/ 2 w 79"/>
                  <a:gd name="T25" fmla="*/ 0 h 25"/>
                  <a:gd name="T26" fmla="*/ 1 w 79"/>
                  <a:gd name="T27" fmla="*/ 1 h 25"/>
                  <a:gd name="T28" fmla="*/ 1 w 79"/>
                  <a:gd name="T29" fmla="*/ 1 h 25"/>
                  <a:gd name="T30" fmla="*/ 0 w 79"/>
                  <a:gd name="T31" fmla="*/ 2 h 25"/>
                  <a:gd name="T32" fmla="*/ 1 w 79"/>
                  <a:gd name="T33" fmla="*/ 4 h 25"/>
                  <a:gd name="T34" fmla="*/ 1 w 79"/>
                  <a:gd name="T35" fmla="*/ 3 h 25"/>
                  <a:gd name="T36" fmla="*/ 1 w 79"/>
                  <a:gd name="T37" fmla="*/ 3 h 25"/>
                  <a:gd name="T38" fmla="*/ 1 w 79"/>
                  <a:gd name="T39" fmla="*/ 2 h 25"/>
                  <a:gd name="T40" fmla="*/ 2 w 79"/>
                  <a:gd name="T41" fmla="*/ 2 h 25"/>
                  <a:gd name="T42" fmla="*/ 3 w 79"/>
                  <a:gd name="T43" fmla="*/ 2 h 25"/>
                  <a:gd name="T44" fmla="*/ 4 w 79"/>
                  <a:gd name="T45" fmla="*/ 2 h 25"/>
                  <a:gd name="T46" fmla="*/ 5 w 79"/>
                  <a:gd name="T47" fmla="*/ 2 h 25"/>
                  <a:gd name="T48" fmla="*/ 7 w 79"/>
                  <a:gd name="T49" fmla="*/ 2 h 25"/>
                  <a:gd name="T50" fmla="*/ 8 w 79"/>
                  <a:gd name="T51" fmla="*/ 3 h 25"/>
                  <a:gd name="T52" fmla="*/ 9 w 79"/>
                  <a:gd name="T53" fmla="*/ 3 h 25"/>
                  <a:gd name="T54" fmla="*/ 9 w 79"/>
                  <a:gd name="T55" fmla="*/ 3 h 25"/>
                  <a:gd name="T56" fmla="*/ 10 w 79"/>
                  <a:gd name="T57" fmla="*/ 3 h 25"/>
                  <a:gd name="T58" fmla="*/ 10 w 79"/>
                  <a:gd name="T59" fmla="*/ 2 h 25"/>
                  <a:gd name="T60" fmla="*/ 10 w 79"/>
                  <a:gd name="T61" fmla="*/ 2 h 25"/>
                  <a:gd name="T62" fmla="*/ 9 w 79"/>
                  <a:gd name="T63" fmla="*/ 2 h 25"/>
                  <a:gd name="T64" fmla="*/ 8 w 79"/>
                  <a:gd name="T65" fmla="*/ 1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25"/>
                  <a:gd name="T101" fmla="*/ 79 w 79"/>
                  <a:gd name="T102" fmla="*/ 25 h 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25">
                    <a:moveTo>
                      <a:pt x="61" y="7"/>
                    </a:moveTo>
                    <a:lnTo>
                      <a:pt x="61" y="7"/>
                    </a:lnTo>
                    <a:lnTo>
                      <a:pt x="62" y="7"/>
                    </a:lnTo>
                    <a:lnTo>
                      <a:pt x="56" y="6"/>
                    </a:lnTo>
                    <a:lnTo>
                      <a:pt x="50" y="5"/>
                    </a:lnTo>
                    <a:lnTo>
                      <a:pt x="45" y="4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" y="25"/>
                    </a:lnTo>
                    <a:lnTo>
                      <a:pt x="3" y="21"/>
                    </a:lnTo>
                    <a:lnTo>
                      <a:pt x="5" y="17"/>
                    </a:lnTo>
                    <a:lnTo>
                      <a:pt x="8" y="15"/>
                    </a:lnTo>
                    <a:lnTo>
                      <a:pt x="10" y="14"/>
                    </a:lnTo>
                    <a:lnTo>
                      <a:pt x="20" y="13"/>
                    </a:lnTo>
                    <a:lnTo>
                      <a:pt x="30" y="14"/>
                    </a:lnTo>
                    <a:lnTo>
                      <a:pt x="40" y="15"/>
                    </a:lnTo>
                    <a:lnTo>
                      <a:pt x="50" y="16"/>
                    </a:lnTo>
                    <a:lnTo>
                      <a:pt x="60" y="18"/>
                    </a:lnTo>
                    <a:lnTo>
                      <a:pt x="67" y="20"/>
                    </a:lnTo>
                    <a:lnTo>
                      <a:pt x="72" y="20"/>
                    </a:lnTo>
                    <a:lnTo>
                      <a:pt x="76" y="20"/>
                    </a:lnTo>
                    <a:lnTo>
                      <a:pt x="79" y="16"/>
                    </a:lnTo>
                    <a:lnTo>
                      <a:pt x="77" y="13"/>
                    </a:lnTo>
                    <a:lnTo>
                      <a:pt x="71" y="9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13"/>
              <p:cNvSpPr>
                <a:spLocks/>
              </p:cNvSpPr>
              <p:nvPr/>
            </p:nvSpPr>
            <p:spPr bwMode="auto">
              <a:xfrm>
                <a:off x="1029" y="1384"/>
                <a:ext cx="69" cy="45"/>
              </a:xfrm>
              <a:custGeom>
                <a:avLst/>
                <a:gdLst>
                  <a:gd name="T0" fmla="*/ 10 w 138"/>
                  <a:gd name="T1" fmla="*/ 2 h 91"/>
                  <a:gd name="T2" fmla="*/ 11 w 138"/>
                  <a:gd name="T3" fmla="*/ 2 h 91"/>
                  <a:gd name="T4" fmla="*/ 12 w 138"/>
                  <a:gd name="T5" fmla="*/ 2 h 91"/>
                  <a:gd name="T6" fmla="*/ 12 w 138"/>
                  <a:gd name="T7" fmla="*/ 2 h 91"/>
                  <a:gd name="T8" fmla="*/ 13 w 138"/>
                  <a:gd name="T9" fmla="*/ 2 h 91"/>
                  <a:gd name="T10" fmla="*/ 13 w 138"/>
                  <a:gd name="T11" fmla="*/ 2 h 91"/>
                  <a:gd name="T12" fmla="*/ 14 w 138"/>
                  <a:gd name="T13" fmla="*/ 2 h 91"/>
                  <a:gd name="T14" fmla="*/ 15 w 138"/>
                  <a:gd name="T15" fmla="*/ 2 h 91"/>
                  <a:gd name="T16" fmla="*/ 15 w 138"/>
                  <a:gd name="T17" fmla="*/ 2 h 91"/>
                  <a:gd name="T18" fmla="*/ 17 w 138"/>
                  <a:gd name="T19" fmla="*/ 2 h 91"/>
                  <a:gd name="T20" fmla="*/ 17 w 138"/>
                  <a:gd name="T21" fmla="*/ 2 h 91"/>
                  <a:gd name="T22" fmla="*/ 17 w 138"/>
                  <a:gd name="T23" fmla="*/ 2 h 91"/>
                  <a:gd name="T24" fmla="*/ 17 w 138"/>
                  <a:gd name="T25" fmla="*/ 1 h 91"/>
                  <a:gd name="T26" fmla="*/ 17 w 138"/>
                  <a:gd name="T27" fmla="*/ 1 h 91"/>
                  <a:gd name="T28" fmla="*/ 14 w 138"/>
                  <a:gd name="T29" fmla="*/ 0 h 91"/>
                  <a:gd name="T30" fmla="*/ 12 w 138"/>
                  <a:gd name="T31" fmla="*/ 0 h 91"/>
                  <a:gd name="T32" fmla="*/ 10 w 138"/>
                  <a:gd name="T33" fmla="*/ 0 h 91"/>
                  <a:gd name="T34" fmla="*/ 9 w 138"/>
                  <a:gd name="T35" fmla="*/ 0 h 91"/>
                  <a:gd name="T36" fmla="*/ 6 w 138"/>
                  <a:gd name="T37" fmla="*/ 0 h 91"/>
                  <a:gd name="T38" fmla="*/ 4 w 138"/>
                  <a:gd name="T39" fmla="*/ 2 h 91"/>
                  <a:gd name="T40" fmla="*/ 2 w 138"/>
                  <a:gd name="T41" fmla="*/ 4 h 91"/>
                  <a:gd name="T42" fmla="*/ 2 w 138"/>
                  <a:gd name="T43" fmla="*/ 4 h 91"/>
                  <a:gd name="T44" fmla="*/ 2 w 138"/>
                  <a:gd name="T45" fmla="*/ 5 h 91"/>
                  <a:gd name="T46" fmla="*/ 2 w 138"/>
                  <a:gd name="T47" fmla="*/ 5 h 91"/>
                  <a:gd name="T48" fmla="*/ 1 w 138"/>
                  <a:gd name="T49" fmla="*/ 6 h 91"/>
                  <a:gd name="T50" fmla="*/ 1 w 138"/>
                  <a:gd name="T51" fmla="*/ 7 h 91"/>
                  <a:gd name="T52" fmla="*/ 1 w 138"/>
                  <a:gd name="T53" fmla="*/ 8 h 91"/>
                  <a:gd name="T54" fmla="*/ 0 w 138"/>
                  <a:gd name="T55" fmla="*/ 9 h 91"/>
                  <a:gd name="T56" fmla="*/ 1 w 138"/>
                  <a:gd name="T57" fmla="*/ 10 h 91"/>
                  <a:gd name="T58" fmla="*/ 1 w 138"/>
                  <a:gd name="T59" fmla="*/ 10 h 91"/>
                  <a:gd name="T60" fmla="*/ 1 w 138"/>
                  <a:gd name="T61" fmla="*/ 11 h 91"/>
                  <a:gd name="T62" fmla="*/ 1 w 138"/>
                  <a:gd name="T63" fmla="*/ 11 h 91"/>
                  <a:gd name="T64" fmla="*/ 2 w 138"/>
                  <a:gd name="T65" fmla="*/ 11 h 91"/>
                  <a:gd name="T66" fmla="*/ 3 w 138"/>
                  <a:gd name="T67" fmla="*/ 10 h 91"/>
                  <a:gd name="T68" fmla="*/ 3 w 138"/>
                  <a:gd name="T69" fmla="*/ 10 h 91"/>
                  <a:gd name="T70" fmla="*/ 3 w 138"/>
                  <a:gd name="T71" fmla="*/ 10 h 91"/>
                  <a:gd name="T72" fmla="*/ 4 w 138"/>
                  <a:gd name="T73" fmla="*/ 10 h 91"/>
                  <a:gd name="T74" fmla="*/ 5 w 138"/>
                  <a:gd name="T75" fmla="*/ 9 h 91"/>
                  <a:gd name="T76" fmla="*/ 6 w 138"/>
                  <a:gd name="T77" fmla="*/ 8 h 91"/>
                  <a:gd name="T78" fmla="*/ 7 w 138"/>
                  <a:gd name="T79" fmla="*/ 7 h 91"/>
                  <a:gd name="T80" fmla="*/ 7 w 138"/>
                  <a:gd name="T81" fmla="*/ 5 h 91"/>
                  <a:gd name="T82" fmla="*/ 7 w 138"/>
                  <a:gd name="T83" fmla="*/ 4 h 91"/>
                  <a:gd name="T84" fmla="*/ 9 w 138"/>
                  <a:gd name="T85" fmla="*/ 3 h 91"/>
                  <a:gd name="T86" fmla="*/ 9 w 138"/>
                  <a:gd name="T87" fmla="*/ 2 h 91"/>
                  <a:gd name="T88" fmla="*/ 10 w 138"/>
                  <a:gd name="T89" fmla="*/ 2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"/>
                  <a:gd name="T136" fmla="*/ 0 h 91"/>
                  <a:gd name="T137" fmla="*/ 138 w 138"/>
                  <a:gd name="T138" fmla="*/ 91 h 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" h="91">
                    <a:moveTo>
                      <a:pt x="85" y="18"/>
                    </a:moveTo>
                    <a:lnTo>
                      <a:pt x="91" y="18"/>
                    </a:lnTo>
                    <a:lnTo>
                      <a:pt x="96" y="18"/>
                    </a:lnTo>
                    <a:lnTo>
                      <a:pt x="100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4" y="17"/>
                    </a:lnTo>
                    <a:lnTo>
                      <a:pt x="120" y="17"/>
                    </a:lnTo>
                    <a:lnTo>
                      <a:pt x="124" y="18"/>
                    </a:lnTo>
                    <a:lnTo>
                      <a:pt x="129" y="18"/>
                    </a:lnTo>
                    <a:lnTo>
                      <a:pt x="135" y="18"/>
                    </a:lnTo>
                    <a:lnTo>
                      <a:pt x="138" y="16"/>
                    </a:lnTo>
                    <a:lnTo>
                      <a:pt x="135" y="11"/>
                    </a:lnTo>
                    <a:lnTo>
                      <a:pt x="129" y="8"/>
                    </a:lnTo>
                    <a:lnTo>
                      <a:pt x="118" y="5"/>
                    </a:lnTo>
                    <a:lnTo>
                      <a:pt x="103" y="2"/>
                    </a:lnTo>
                    <a:lnTo>
                      <a:pt x="85" y="0"/>
                    </a:lnTo>
                    <a:lnTo>
                      <a:pt x="67" y="1"/>
                    </a:lnTo>
                    <a:lnTo>
                      <a:pt x="50" y="6"/>
                    </a:lnTo>
                    <a:lnTo>
                      <a:pt x="33" y="16"/>
                    </a:lnTo>
                    <a:lnTo>
                      <a:pt x="22" y="32"/>
                    </a:lnTo>
                    <a:lnTo>
                      <a:pt x="20" y="37"/>
                    </a:lnTo>
                    <a:lnTo>
                      <a:pt x="19" y="40"/>
                    </a:lnTo>
                    <a:lnTo>
                      <a:pt x="16" y="45"/>
                    </a:lnTo>
                    <a:lnTo>
                      <a:pt x="15" y="49"/>
                    </a:lnTo>
                    <a:lnTo>
                      <a:pt x="6" y="60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1" y="83"/>
                    </a:lnTo>
                    <a:lnTo>
                      <a:pt x="5" y="87"/>
                    </a:lnTo>
                    <a:lnTo>
                      <a:pt x="9" y="90"/>
                    </a:lnTo>
                    <a:lnTo>
                      <a:pt x="15" y="91"/>
                    </a:lnTo>
                    <a:lnTo>
                      <a:pt x="21" y="90"/>
                    </a:lnTo>
                    <a:lnTo>
                      <a:pt x="24" y="85"/>
                    </a:lnTo>
                    <a:lnTo>
                      <a:pt x="28" y="82"/>
                    </a:lnTo>
                    <a:lnTo>
                      <a:pt x="30" y="81"/>
                    </a:lnTo>
                    <a:lnTo>
                      <a:pt x="33" y="81"/>
                    </a:lnTo>
                    <a:lnTo>
                      <a:pt x="45" y="78"/>
                    </a:lnTo>
                    <a:lnTo>
                      <a:pt x="53" y="69"/>
                    </a:lnTo>
                    <a:lnTo>
                      <a:pt x="58" y="58"/>
                    </a:lnTo>
                    <a:lnTo>
                      <a:pt x="62" y="46"/>
                    </a:lnTo>
                    <a:lnTo>
                      <a:pt x="63" y="34"/>
                    </a:lnTo>
                    <a:lnTo>
                      <a:pt x="69" y="25"/>
                    </a:lnTo>
                    <a:lnTo>
                      <a:pt x="76" y="21"/>
                    </a:lnTo>
                    <a:lnTo>
                      <a:pt x="85" y="18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14"/>
              <p:cNvSpPr>
                <a:spLocks/>
              </p:cNvSpPr>
              <p:nvPr/>
            </p:nvSpPr>
            <p:spPr bwMode="auto">
              <a:xfrm>
                <a:off x="1044" y="1407"/>
                <a:ext cx="36" cy="16"/>
              </a:xfrm>
              <a:custGeom>
                <a:avLst/>
                <a:gdLst>
                  <a:gd name="T0" fmla="*/ 4 w 73"/>
                  <a:gd name="T1" fmla="*/ 0 h 31"/>
                  <a:gd name="T2" fmla="*/ 5 w 73"/>
                  <a:gd name="T3" fmla="*/ 0 h 31"/>
                  <a:gd name="T4" fmla="*/ 7 w 73"/>
                  <a:gd name="T5" fmla="*/ 1 h 31"/>
                  <a:gd name="T6" fmla="*/ 8 w 73"/>
                  <a:gd name="T7" fmla="*/ 1 h 31"/>
                  <a:gd name="T8" fmla="*/ 8 w 73"/>
                  <a:gd name="T9" fmla="*/ 2 h 31"/>
                  <a:gd name="T10" fmla="*/ 9 w 73"/>
                  <a:gd name="T11" fmla="*/ 2 h 31"/>
                  <a:gd name="T12" fmla="*/ 8 w 73"/>
                  <a:gd name="T13" fmla="*/ 3 h 31"/>
                  <a:gd name="T14" fmla="*/ 8 w 73"/>
                  <a:gd name="T15" fmla="*/ 3 h 31"/>
                  <a:gd name="T16" fmla="*/ 7 w 73"/>
                  <a:gd name="T17" fmla="*/ 3 h 31"/>
                  <a:gd name="T18" fmla="*/ 6 w 73"/>
                  <a:gd name="T19" fmla="*/ 3 h 31"/>
                  <a:gd name="T20" fmla="*/ 5 w 73"/>
                  <a:gd name="T21" fmla="*/ 3 h 31"/>
                  <a:gd name="T22" fmla="*/ 4 w 73"/>
                  <a:gd name="T23" fmla="*/ 3 h 31"/>
                  <a:gd name="T24" fmla="*/ 3 w 73"/>
                  <a:gd name="T25" fmla="*/ 3 h 31"/>
                  <a:gd name="T26" fmla="*/ 2 w 73"/>
                  <a:gd name="T27" fmla="*/ 4 h 31"/>
                  <a:gd name="T28" fmla="*/ 1 w 73"/>
                  <a:gd name="T29" fmla="*/ 4 h 31"/>
                  <a:gd name="T30" fmla="*/ 1 w 73"/>
                  <a:gd name="T31" fmla="*/ 4 h 31"/>
                  <a:gd name="T32" fmla="*/ 1 w 73"/>
                  <a:gd name="T33" fmla="*/ 4 h 31"/>
                  <a:gd name="T34" fmla="*/ 1 w 73"/>
                  <a:gd name="T35" fmla="*/ 4 h 31"/>
                  <a:gd name="T36" fmla="*/ 0 w 73"/>
                  <a:gd name="T37" fmla="*/ 4 h 31"/>
                  <a:gd name="T38" fmla="*/ 0 w 73"/>
                  <a:gd name="T39" fmla="*/ 3 h 31"/>
                  <a:gd name="T40" fmla="*/ 0 w 73"/>
                  <a:gd name="T41" fmla="*/ 3 h 31"/>
                  <a:gd name="T42" fmla="*/ 0 w 73"/>
                  <a:gd name="T43" fmla="*/ 2 h 31"/>
                  <a:gd name="T44" fmla="*/ 0 w 73"/>
                  <a:gd name="T45" fmla="*/ 1 h 31"/>
                  <a:gd name="T46" fmla="*/ 2 w 73"/>
                  <a:gd name="T47" fmla="*/ 1 h 31"/>
                  <a:gd name="T48" fmla="*/ 4 w 73"/>
                  <a:gd name="T49" fmla="*/ 0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31"/>
                  <a:gd name="T77" fmla="*/ 73 w 7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31">
                    <a:moveTo>
                      <a:pt x="32" y="0"/>
                    </a:moveTo>
                    <a:lnTo>
                      <a:pt x="46" y="0"/>
                    </a:lnTo>
                    <a:lnTo>
                      <a:pt x="58" y="2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3" y="14"/>
                    </a:lnTo>
                    <a:lnTo>
                      <a:pt x="71" y="17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5" y="17"/>
                    </a:lnTo>
                    <a:lnTo>
                      <a:pt x="46" y="17"/>
                    </a:lnTo>
                    <a:lnTo>
                      <a:pt x="37" y="20"/>
                    </a:lnTo>
                    <a:lnTo>
                      <a:pt x="29" y="22"/>
                    </a:lnTo>
                    <a:lnTo>
                      <a:pt x="21" y="25"/>
                    </a:lnTo>
                    <a:lnTo>
                      <a:pt x="15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16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15"/>
              <p:cNvSpPr>
                <a:spLocks/>
              </p:cNvSpPr>
              <p:nvPr/>
            </p:nvSpPr>
            <p:spPr bwMode="auto">
              <a:xfrm>
                <a:off x="593" y="2106"/>
                <a:ext cx="65" cy="83"/>
              </a:xfrm>
              <a:custGeom>
                <a:avLst/>
                <a:gdLst>
                  <a:gd name="T0" fmla="*/ 5 w 129"/>
                  <a:gd name="T1" fmla="*/ 0 h 167"/>
                  <a:gd name="T2" fmla="*/ 0 w 129"/>
                  <a:gd name="T3" fmla="*/ 3 h 167"/>
                  <a:gd name="T4" fmla="*/ 5 w 129"/>
                  <a:gd name="T5" fmla="*/ 10 h 167"/>
                  <a:gd name="T6" fmla="*/ 7 w 129"/>
                  <a:gd name="T7" fmla="*/ 9 h 167"/>
                  <a:gd name="T8" fmla="*/ 11 w 129"/>
                  <a:gd name="T9" fmla="*/ 17 h 167"/>
                  <a:gd name="T10" fmla="*/ 15 w 129"/>
                  <a:gd name="T11" fmla="*/ 20 h 167"/>
                  <a:gd name="T12" fmla="*/ 15 w 129"/>
                  <a:gd name="T13" fmla="*/ 20 h 167"/>
                  <a:gd name="T14" fmla="*/ 16 w 129"/>
                  <a:gd name="T15" fmla="*/ 20 h 167"/>
                  <a:gd name="T16" fmla="*/ 16 w 129"/>
                  <a:gd name="T17" fmla="*/ 20 h 167"/>
                  <a:gd name="T18" fmla="*/ 17 w 129"/>
                  <a:gd name="T19" fmla="*/ 19 h 167"/>
                  <a:gd name="T20" fmla="*/ 17 w 129"/>
                  <a:gd name="T21" fmla="*/ 17 h 167"/>
                  <a:gd name="T22" fmla="*/ 16 w 129"/>
                  <a:gd name="T23" fmla="*/ 14 h 167"/>
                  <a:gd name="T24" fmla="*/ 14 w 129"/>
                  <a:gd name="T25" fmla="*/ 10 h 167"/>
                  <a:gd name="T26" fmla="*/ 12 w 129"/>
                  <a:gd name="T27" fmla="*/ 5 h 167"/>
                  <a:gd name="T28" fmla="*/ 5 w 129"/>
                  <a:gd name="T29" fmla="*/ 0 h 1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"/>
                  <a:gd name="T46" fmla="*/ 0 h 167"/>
                  <a:gd name="T47" fmla="*/ 129 w 129"/>
                  <a:gd name="T48" fmla="*/ 167 h 1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" h="167">
                    <a:moveTo>
                      <a:pt x="39" y="0"/>
                    </a:moveTo>
                    <a:lnTo>
                      <a:pt x="0" y="25"/>
                    </a:lnTo>
                    <a:lnTo>
                      <a:pt x="37" y="82"/>
                    </a:lnTo>
                    <a:lnTo>
                      <a:pt x="49" y="79"/>
                    </a:lnTo>
                    <a:lnTo>
                      <a:pt x="83" y="137"/>
                    </a:lnTo>
                    <a:lnTo>
                      <a:pt x="115" y="167"/>
                    </a:lnTo>
                    <a:lnTo>
                      <a:pt x="118" y="167"/>
                    </a:lnTo>
                    <a:lnTo>
                      <a:pt x="121" y="165"/>
                    </a:lnTo>
                    <a:lnTo>
                      <a:pt x="126" y="162"/>
                    </a:lnTo>
                    <a:lnTo>
                      <a:pt x="129" y="154"/>
                    </a:lnTo>
                    <a:lnTo>
                      <a:pt x="129" y="140"/>
                    </a:lnTo>
                    <a:lnTo>
                      <a:pt x="123" y="117"/>
                    </a:lnTo>
                    <a:lnTo>
                      <a:pt x="111" y="85"/>
                    </a:lnTo>
                    <a:lnTo>
                      <a:pt x="89" y="4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16"/>
              <p:cNvSpPr>
                <a:spLocks/>
              </p:cNvSpPr>
              <p:nvPr/>
            </p:nvSpPr>
            <p:spPr bwMode="auto">
              <a:xfrm>
                <a:off x="607" y="1724"/>
                <a:ext cx="174" cy="425"/>
              </a:xfrm>
              <a:custGeom>
                <a:avLst/>
                <a:gdLst>
                  <a:gd name="T0" fmla="*/ 13 w 348"/>
                  <a:gd name="T1" fmla="*/ 11 h 849"/>
                  <a:gd name="T2" fmla="*/ 14 w 348"/>
                  <a:gd name="T3" fmla="*/ 8 h 849"/>
                  <a:gd name="T4" fmla="*/ 14 w 348"/>
                  <a:gd name="T5" fmla="*/ 6 h 849"/>
                  <a:gd name="T6" fmla="*/ 15 w 348"/>
                  <a:gd name="T7" fmla="*/ 4 h 849"/>
                  <a:gd name="T8" fmla="*/ 18 w 348"/>
                  <a:gd name="T9" fmla="*/ 3 h 849"/>
                  <a:gd name="T10" fmla="*/ 19 w 348"/>
                  <a:gd name="T11" fmla="*/ 2 h 849"/>
                  <a:gd name="T12" fmla="*/ 21 w 348"/>
                  <a:gd name="T13" fmla="*/ 1 h 849"/>
                  <a:gd name="T14" fmla="*/ 23 w 348"/>
                  <a:gd name="T15" fmla="*/ 1 h 849"/>
                  <a:gd name="T16" fmla="*/ 25 w 348"/>
                  <a:gd name="T17" fmla="*/ 1 h 849"/>
                  <a:gd name="T18" fmla="*/ 27 w 348"/>
                  <a:gd name="T19" fmla="*/ 0 h 849"/>
                  <a:gd name="T20" fmla="*/ 30 w 348"/>
                  <a:gd name="T21" fmla="*/ 0 h 849"/>
                  <a:gd name="T22" fmla="*/ 33 w 348"/>
                  <a:gd name="T23" fmla="*/ 0 h 849"/>
                  <a:gd name="T24" fmla="*/ 35 w 348"/>
                  <a:gd name="T25" fmla="*/ 1 h 849"/>
                  <a:gd name="T26" fmla="*/ 36 w 348"/>
                  <a:gd name="T27" fmla="*/ 1 h 849"/>
                  <a:gd name="T28" fmla="*/ 37 w 348"/>
                  <a:gd name="T29" fmla="*/ 1 h 849"/>
                  <a:gd name="T30" fmla="*/ 38 w 348"/>
                  <a:gd name="T31" fmla="*/ 1 h 849"/>
                  <a:gd name="T32" fmla="*/ 39 w 348"/>
                  <a:gd name="T33" fmla="*/ 1 h 849"/>
                  <a:gd name="T34" fmla="*/ 39 w 348"/>
                  <a:gd name="T35" fmla="*/ 3 h 849"/>
                  <a:gd name="T36" fmla="*/ 40 w 348"/>
                  <a:gd name="T37" fmla="*/ 7 h 849"/>
                  <a:gd name="T38" fmla="*/ 42 w 348"/>
                  <a:gd name="T39" fmla="*/ 15 h 849"/>
                  <a:gd name="T40" fmla="*/ 43 w 348"/>
                  <a:gd name="T41" fmla="*/ 24 h 849"/>
                  <a:gd name="T42" fmla="*/ 44 w 348"/>
                  <a:gd name="T43" fmla="*/ 35 h 849"/>
                  <a:gd name="T44" fmla="*/ 44 w 348"/>
                  <a:gd name="T45" fmla="*/ 46 h 849"/>
                  <a:gd name="T46" fmla="*/ 42 w 348"/>
                  <a:gd name="T47" fmla="*/ 59 h 849"/>
                  <a:gd name="T48" fmla="*/ 39 w 348"/>
                  <a:gd name="T49" fmla="*/ 71 h 849"/>
                  <a:gd name="T50" fmla="*/ 38 w 348"/>
                  <a:gd name="T51" fmla="*/ 73 h 849"/>
                  <a:gd name="T52" fmla="*/ 37 w 348"/>
                  <a:gd name="T53" fmla="*/ 75 h 849"/>
                  <a:gd name="T54" fmla="*/ 36 w 348"/>
                  <a:gd name="T55" fmla="*/ 78 h 849"/>
                  <a:gd name="T56" fmla="*/ 35 w 348"/>
                  <a:gd name="T57" fmla="*/ 80 h 849"/>
                  <a:gd name="T58" fmla="*/ 33 w 348"/>
                  <a:gd name="T59" fmla="*/ 82 h 849"/>
                  <a:gd name="T60" fmla="*/ 31 w 348"/>
                  <a:gd name="T61" fmla="*/ 85 h 849"/>
                  <a:gd name="T62" fmla="*/ 29 w 348"/>
                  <a:gd name="T63" fmla="*/ 87 h 849"/>
                  <a:gd name="T64" fmla="*/ 27 w 348"/>
                  <a:gd name="T65" fmla="*/ 90 h 849"/>
                  <a:gd name="T66" fmla="*/ 26 w 348"/>
                  <a:gd name="T67" fmla="*/ 92 h 849"/>
                  <a:gd name="T68" fmla="*/ 24 w 348"/>
                  <a:gd name="T69" fmla="*/ 94 h 849"/>
                  <a:gd name="T70" fmla="*/ 22 w 348"/>
                  <a:gd name="T71" fmla="*/ 96 h 849"/>
                  <a:gd name="T72" fmla="*/ 20 w 348"/>
                  <a:gd name="T73" fmla="*/ 99 h 849"/>
                  <a:gd name="T74" fmla="*/ 18 w 348"/>
                  <a:gd name="T75" fmla="*/ 101 h 849"/>
                  <a:gd name="T76" fmla="*/ 15 w 348"/>
                  <a:gd name="T77" fmla="*/ 103 h 849"/>
                  <a:gd name="T78" fmla="*/ 13 w 348"/>
                  <a:gd name="T79" fmla="*/ 105 h 849"/>
                  <a:gd name="T80" fmla="*/ 11 w 348"/>
                  <a:gd name="T81" fmla="*/ 107 h 849"/>
                  <a:gd name="T82" fmla="*/ 8 w 348"/>
                  <a:gd name="T83" fmla="*/ 106 h 849"/>
                  <a:gd name="T84" fmla="*/ 0 w 348"/>
                  <a:gd name="T85" fmla="*/ 96 h 849"/>
                  <a:gd name="T86" fmla="*/ 1 w 348"/>
                  <a:gd name="T87" fmla="*/ 95 h 849"/>
                  <a:gd name="T88" fmla="*/ 1 w 348"/>
                  <a:gd name="T89" fmla="*/ 93 h 849"/>
                  <a:gd name="T90" fmla="*/ 3 w 348"/>
                  <a:gd name="T91" fmla="*/ 89 h 849"/>
                  <a:gd name="T92" fmla="*/ 5 w 348"/>
                  <a:gd name="T93" fmla="*/ 84 h 849"/>
                  <a:gd name="T94" fmla="*/ 6 w 348"/>
                  <a:gd name="T95" fmla="*/ 78 h 849"/>
                  <a:gd name="T96" fmla="*/ 7 w 348"/>
                  <a:gd name="T97" fmla="*/ 72 h 849"/>
                  <a:gd name="T98" fmla="*/ 10 w 348"/>
                  <a:gd name="T99" fmla="*/ 66 h 849"/>
                  <a:gd name="T100" fmla="*/ 11 w 348"/>
                  <a:gd name="T101" fmla="*/ 59 h 849"/>
                  <a:gd name="T102" fmla="*/ 12 w 348"/>
                  <a:gd name="T103" fmla="*/ 44 h 849"/>
                  <a:gd name="T104" fmla="*/ 13 w 348"/>
                  <a:gd name="T105" fmla="*/ 29 h 849"/>
                  <a:gd name="T106" fmla="*/ 13 w 348"/>
                  <a:gd name="T107" fmla="*/ 17 h 849"/>
                  <a:gd name="T108" fmla="*/ 13 w 348"/>
                  <a:gd name="T109" fmla="*/ 11 h 8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8"/>
                  <a:gd name="T166" fmla="*/ 0 h 849"/>
                  <a:gd name="T167" fmla="*/ 348 w 348"/>
                  <a:gd name="T168" fmla="*/ 849 h 8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8" h="849">
                    <a:moveTo>
                      <a:pt x="111" y="83"/>
                    </a:moveTo>
                    <a:lnTo>
                      <a:pt x="112" y="63"/>
                    </a:lnTo>
                    <a:lnTo>
                      <a:pt x="116" y="46"/>
                    </a:lnTo>
                    <a:lnTo>
                      <a:pt x="125" y="32"/>
                    </a:lnTo>
                    <a:lnTo>
                      <a:pt x="137" y="22"/>
                    </a:lnTo>
                    <a:lnTo>
                      <a:pt x="152" y="14"/>
                    </a:lnTo>
                    <a:lnTo>
                      <a:pt x="168" y="7"/>
                    </a:lnTo>
                    <a:lnTo>
                      <a:pt x="185" y="3"/>
                    </a:lnTo>
                    <a:lnTo>
                      <a:pt x="205" y="1"/>
                    </a:lnTo>
                    <a:lnTo>
                      <a:pt x="223" y="0"/>
                    </a:lnTo>
                    <a:lnTo>
                      <a:pt x="241" y="0"/>
                    </a:lnTo>
                    <a:lnTo>
                      <a:pt x="258" y="0"/>
                    </a:lnTo>
                    <a:lnTo>
                      <a:pt x="273" y="1"/>
                    </a:lnTo>
                    <a:lnTo>
                      <a:pt x="287" y="3"/>
                    </a:lnTo>
                    <a:lnTo>
                      <a:pt x="296" y="4"/>
                    </a:lnTo>
                    <a:lnTo>
                      <a:pt x="303" y="6"/>
                    </a:lnTo>
                    <a:lnTo>
                      <a:pt x="305" y="6"/>
                    </a:lnTo>
                    <a:lnTo>
                      <a:pt x="309" y="19"/>
                    </a:lnTo>
                    <a:lnTo>
                      <a:pt x="319" y="56"/>
                    </a:lnTo>
                    <a:lnTo>
                      <a:pt x="331" y="114"/>
                    </a:lnTo>
                    <a:lnTo>
                      <a:pt x="342" y="188"/>
                    </a:lnTo>
                    <a:lnTo>
                      <a:pt x="348" y="273"/>
                    </a:lnTo>
                    <a:lnTo>
                      <a:pt x="345" y="367"/>
                    </a:lnTo>
                    <a:lnTo>
                      <a:pt x="333" y="466"/>
                    </a:lnTo>
                    <a:lnTo>
                      <a:pt x="305" y="567"/>
                    </a:lnTo>
                    <a:lnTo>
                      <a:pt x="298" y="583"/>
                    </a:lnTo>
                    <a:lnTo>
                      <a:pt x="291" y="600"/>
                    </a:lnTo>
                    <a:lnTo>
                      <a:pt x="282" y="619"/>
                    </a:lnTo>
                    <a:lnTo>
                      <a:pt x="273" y="637"/>
                    </a:lnTo>
                    <a:lnTo>
                      <a:pt x="261" y="655"/>
                    </a:lnTo>
                    <a:lnTo>
                      <a:pt x="250" y="674"/>
                    </a:lnTo>
                    <a:lnTo>
                      <a:pt x="237" y="693"/>
                    </a:lnTo>
                    <a:lnTo>
                      <a:pt x="223" y="713"/>
                    </a:lnTo>
                    <a:lnTo>
                      <a:pt x="208" y="731"/>
                    </a:lnTo>
                    <a:lnTo>
                      <a:pt x="193" y="750"/>
                    </a:lnTo>
                    <a:lnTo>
                      <a:pt x="177" y="768"/>
                    </a:lnTo>
                    <a:lnTo>
                      <a:pt x="160" y="787"/>
                    </a:lnTo>
                    <a:lnTo>
                      <a:pt x="142" y="803"/>
                    </a:lnTo>
                    <a:lnTo>
                      <a:pt x="124" y="819"/>
                    </a:lnTo>
                    <a:lnTo>
                      <a:pt x="105" y="835"/>
                    </a:lnTo>
                    <a:lnTo>
                      <a:pt x="85" y="849"/>
                    </a:lnTo>
                    <a:lnTo>
                      <a:pt x="64" y="847"/>
                    </a:lnTo>
                    <a:lnTo>
                      <a:pt x="0" y="766"/>
                    </a:lnTo>
                    <a:lnTo>
                      <a:pt x="3" y="759"/>
                    </a:lnTo>
                    <a:lnTo>
                      <a:pt x="10" y="738"/>
                    </a:lnTo>
                    <a:lnTo>
                      <a:pt x="22" y="708"/>
                    </a:lnTo>
                    <a:lnTo>
                      <a:pt x="36" y="668"/>
                    </a:lnTo>
                    <a:lnTo>
                      <a:pt x="49" y="623"/>
                    </a:lnTo>
                    <a:lnTo>
                      <a:pt x="63" y="572"/>
                    </a:lnTo>
                    <a:lnTo>
                      <a:pt x="76" y="521"/>
                    </a:lnTo>
                    <a:lnTo>
                      <a:pt x="84" y="468"/>
                    </a:lnTo>
                    <a:lnTo>
                      <a:pt x="97" y="348"/>
                    </a:lnTo>
                    <a:lnTo>
                      <a:pt x="105" y="226"/>
                    </a:lnTo>
                    <a:lnTo>
                      <a:pt x="109" y="129"/>
                    </a:lnTo>
                    <a:lnTo>
                      <a:pt x="111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17"/>
              <p:cNvSpPr>
                <a:spLocks/>
              </p:cNvSpPr>
              <p:nvPr/>
            </p:nvSpPr>
            <p:spPr bwMode="auto">
              <a:xfrm>
                <a:off x="738" y="1706"/>
                <a:ext cx="211" cy="527"/>
              </a:xfrm>
              <a:custGeom>
                <a:avLst/>
                <a:gdLst>
                  <a:gd name="T0" fmla="*/ 35 w 422"/>
                  <a:gd name="T1" fmla="*/ 1 h 1053"/>
                  <a:gd name="T2" fmla="*/ 33 w 422"/>
                  <a:gd name="T3" fmla="*/ 0 h 1053"/>
                  <a:gd name="T4" fmla="*/ 29 w 422"/>
                  <a:gd name="T5" fmla="*/ 0 h 1053"/>
                  <a:gd name="T6" fmla="*/ 26 w 422"/>
                  <a:gd name="T7" fmla="*/ 0 h 1053"/>
                  <a:gd name="T8" fmla="*/ 23 w 422"/>
                  <a:gd name="T9" fmla="*/ 1 h 1053"/>
                  <a:gd name="T10" fmla="*/ 20 w 422"/>
                  <a:gd name="T11" fmla="*/ 1 h 1053"/>
                  <a:gd name="T12" fmla="*/ 15 w 422"/>
                  <a:gd name="T13" fmla="*/ 2 h 1053"/>
                  <a:gd name="T14" fmla="*/ 13 w 422"/>
                  <a:gd name="T15" fmla="*/ 3 h 1053"/>
                  <a:gd name="T16" fmla="*/ 10 w 422"/>
                  <a:gd name="T17" fmla="*/ 4 h 1053"/>
                  <a:gd name="T18" fmla="*/ 7 w 422"/>
                  <a:gd name="T19" fmla="*/ 6 h 1053"/>
                  <a:gd name="T20" fmla="*/ 5 w 422"/>
                  <a:gd name="T21" fmla="*/ 7 h 1053"/>
                  <a:gd name="T22" fmla="*/ 3 w 422"/>
                  <a:gd name="T23" fmla="*/ 10 h 1053"/>
                  <a:gd name="T24" fmla="*/ 1 w 422"/>
                  <a:gd name="T25" fmla="*/ 12 h 1053"/>
                  <a:gd name="T26" fmla="*/ 1 w 422"/>
                  <a:gd name="T27" fmla="*/ 15 h 1053"/>
                  <a:gd name="T28" fmla="*/ 0 w 422"/>
                  <a:gd name="T29" fmla="*/ 18 h 1053"/>
                  <a:gd name="T30" fmla="*/ 1 w 422"/>
                  <a:gd name="T31" fmla="*/ 21 h 1053"/>
                  <a:gd name="T32" fmla="*/ 3 w 422"/>
                  <a:gd name="T33" fmla="*/ 25 h 1053"/>
                  <a:gd name="T34" fmla="*/ 10 w 422"/>
                  <a:gd name="T35" fmla="*/ 43 h 1053"/>
                  <a:gd name="T36" fmla="*/ 14 w 422"/>
                  <a:gd name="T37" fmla="*/ 62 h 1053"/>
                  <a:gd name="T38" fmla="*/ 17 w 422"/>
                  <a:gd name="T39" fmla="*/ 79 h 1053"/>
                  <a:gd name="T40" fmla="*/ 19 w 422"/>
                  <a:gd name="T41" fmla="*/ 96 h 1053"/>
                  <a:gd name="T42" fmla="*/ 19 w 422"/>
                  <a:gd name="T43" fmla="*/ 110 h 1053"/>
                  <a:gd name="T44" fmla="*/ 18 w 422"/>
                  <a:gd name="T45" fmla="*/ 121 h 1053"/>
                  <a:gd name="T46" fmla="*/ 18 w 422"/>
                  <a:gd name="T47" fmla="*/ 128 h 1053"/>
                  <a:gd name="T48" fmla="*/ 18 w 422"/>
                  <a:gd name="T49" fmla="*/ 130 h 1053"/>
                  <a:gd name="T50" fmla="*/ 37 w 422"/>
                  <a:gd name="T51" fmla="*/ 132 h 1053"/>
                  <a:gd name="T52" fmla="*/ 42 w 422"/>
                  <a:gd name="T53" fmla="*/ 122 h 1053"/>
                  <a:gd name="T54" fmla="*/ 47 w 422"/>
                  <a:gd name="T55" fmla="*/ 111 h 1053"/>
                  <a:gd name="T56" fmla="*/ 50 w 422"/>
                  <a:gd name="T57" fmla="*/ 101 h 1053"/>
                  <a:gd name="T58" fmla="*/ 52 w 422"/>
                  <a:gd name="T59" fmla="*/ 91 h 1053"/>
                  <a:gd name="T60" fmla="*/ 53 w 422"/>
                  <a:gd name="T61" fmla="*/ 81 h 1053"/>
                  <a:gd name="T62" fmla="*/ 53 w 422"/>
                  <a:gd name="T63" fmla="*/ 72 h 1053"/>
                  <a:gd name="T64" fmla="*/ 53 w 422"/>
                  <a:gd name="T65" fmla="*/ 63 h 1053"/>
                  <a:gd name="T66" fmla="*/ 52 w 422"/>
                  <a:gd name="T67" fmla="*/ 54 h 1053"/>
                  <a:gd name="T68" fmla="*/ 50 w 422"/>
                  <a:gd name="T69" fmla="*/ 46 h 1053"/>
                  <a:gd name="T70" fmla="*/ 48 w 422"/>
                  <a:gd name="T71" fmla="*/ 38 h 1053"/>
                  <a:gd name="T72" fmla="*/ 46 w 422"/>
                  <a:gd name="T73" fmla="*/ 30 h 1053"/>
                  <a:gd name="T74" fmla="*/ 44 w 422"/>
                  <a:gd name="T75" fmla="*/ 23 h 1053"/>
                  <a:gd name="T76" fmla="*/ 42 w 422"/>
                  <a:gd name="T77" fmla="*/ 17 h 1053"/>
                  <a:gd name="T78" fmla="*/ 39 w 422"/>
                  <a:gd name="T79" fmla="*/ 11 h 1053"/>
                  <a:gd name="T80" fmla="*/ 37 w 422"/>
                  <a:gd name="T81" fmla="*/ 5 h 1053"/>
                  <a:gd name="T82" fmla="*/ 35 w 422"/>
                  <a:gd name="T83" fmla="*/ 1 h 10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2"/>
                  <a:gd name="T127" fmla="*/ 0 h 1053"/>
                  <a:gd name="T128" fmla="*/ 422 w 422"/>
                  <a:gd name="T129" fmla="*/ 1053 h 10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2" h="1053">
                    <a:moveTo>
                      <a:pt x="279" y="2"/>
                    </a:moveTo>
                    <a:lnTo>
                      <a:pt x="257" y="0"/>
                    </a:lnTo>
                    <a:lnTo>
                      <a:pt x="233" y="0"/>
                    </a:lnTo>
                    <a:lnTo>
                      <a:pt x="208" y="0"/>
                    </a:lnTo>
                    <a:lnTo>
                      <a:pt x="180" y="3"/>
                    </a:lnTo>
                    <a:lnTo>
                      <a:pt x="154" y="7"/>
                    </a:lnTo>
                    <a:lnTo>
                      <a:pt x="127" y="13"/>
                    </a:lnTo>
                    <a:lnTo>
                      <a:pt x="101" y="21"/>
                    </a:lnTo>
                    <a:lnTo>
                      <a:pt x="76" y="30"/>
                    </a:lnTo>
                    <a:lnTo>
                      <a:pt x="55" y="43"/>
                    </a:lnTo>
                    <a:lnTo>
                      <a:pt x="35" y="56"/>
                    </a:lnTo>
                    <a:lnTo>
                      <a:pt x="20" y="73"/>
                    </a:lnTo>
                    <a:lnTo>
                      <a:pt x="8" y="92"/>
                    </a:lnTo>
                    <a:lnTo>
                      <a:pt x="2" y="114"/>
                    </a:lnTo>
                    <a:lnTo>
                      <a:pt x="0" y="138"/>
                    </a:lnTo>
                    <a:lnTo>
                      <a:pt x="5" y="166"/>
                    </a:lnTo>
                    <a:lnTo>
                      <a:pt x="17" y="196"/>
                    </a:lnTo>
                    <a:lnTo>
                      <a:pt x="74" y="342"/>
                    </a:lnTo>
                    <a:lnTo>
                      <a:pt x="112" y="490"/>
                    </a:lnTo>
                    <a:lnTo>
                      <a:pt x="135" y="631"/>
                    </a:lnTo>
                    <a:lnTo>
                      <a:pt x="146" y="762"/>
                    </a:lnTo>
                    <a:lnTo>
                      <a:pt x="147" y="873"/>
                    </a:lnTo>
                    <a:lnTo>
                      <a:pt x="144" y="961"/>
                    </a:lnTo>
                    <a:lnTo>
                      <a:pt x="140" y="1018"/>
                    </a:lnTo>
                    <a:lnTo>
                      <a:pt x="137" y="1039"/>
                    </a:lnTo>
                    <a:lnTo>
                      <a:pt x="290" y="1053"/>
                    </a:lnTo>
                    <a:lnTo>
                      <a:pt x="334" y="969"/>
                    </a:lnTo>
                    <a:lnTo>
                      <a:pt x="369" y="885"/>
                    </a:lnTo>
                    <a:lnTo>
                      <a:pt x="393" y="804"/>
                    </a:lnTo>
                    <a:lnTo>
                      <a:pt x="410" y="723"/>
                    </a:lnTo>
                    <a:lnTo>
                      <a:pt x="420" y="646"/>
                    </a:lnTo>
                    <a:lnTo>
                      <a:pt x="422" y="571"/>
                    </a:lnTo>
                    <a:lnTo>
                      <a:pt x="419" y="499"/>
                    </a:lnTo>
                    <a:lnTo>
                      <a:pt x="410" y="429"/>
                    </a:lnTo>
                    <a:lnTo>
                      <a:pt x="399" y="362"/>
                    </a:lnTo>
                    <a:lnTo>
                      <a:pt x="383" y="298"/>
                    </a:lnTo>
                    <a:lnTo>
                      <a:pt x="366" y="238"/>
                    </a:lnTo>
                    <a:lnTo>
                      <a:pt x="347" y="183"/>
                    </a:lnTo>
                    <a:lnTo>
                      <a:pt x="329" y="131"/>
                    </a:lnTo>
                    <a:lnTo>
                      <a:pt x="310" y="83"/>
                    </a:lnTo>
                    <a:lnTo>
                      <a:pt x="294" y="40"/>
                    </a:lnTo>
                    <a:lnTo>
                      <a:pt x="27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18"/>
              <p:cNvSpPr>
                <a:spLocks/>
              </p:cNvSpPr>
              <p:nvPr/>
            </p:nvSpPr>
            <p:spPr bwMode="auto">
              <a:xfrm>
                <a:off x="878" y="1707"/>
                <a:ext cx="100" cy="526"/>
              </a:xfrm>
              <a:custGeom>
                <a:avLst/>
                <a:gdLst>
                  <a:gd name="T0" fmla="*/ 13 w 202"/>
                  <a:gd name="T1" fmla="*/ 3 h 1051"/>
                  <a:gd name="T2" fmla="*/ 13 w 202"/>
                  <a:gd name="T3" fmla="*/ 3 h 1051"/>
                  <a:gd name="T4" fmla="*/ 12 w 202"/>
                  <a:gd name="T5" fmla="*/ 3 h 1051"/>
                  <a:gd name="T6" fmla="*/ 11 w 202"/>
                  <a:gd name="T7" fmla="*/ 3 h 1051"/>
                  <a:gd name="T8" fmla="*/ 9 w 202"/>
                  <a:gd name="T9" fmla="*/ 2 h 1051"/>
                  <a:gd name="T10" fmla="*/ 7 w 202"/>
                  <a:gd name="T11" fmla="*/ 2 h 1051"/>
                  <a:gd name="T12" fmla="*/ 5 w 202"/>
                  <a:gd name="T13" fmla="*/ 1 h 1051"/>
                  <a:gd name="T14" fmla="*/ 2 w 202"/>
                  <a:gd name="T15" fmla="*/ 1 h 1051"/>
                  <a:gd name="T16" fmla="*/ 0 w 202"/>
                  <a:gd name="T17" fmla="*/ 0 h 1051"/>
                  <a:gd name="T18" fmla="*/ 3 w 202"/>
                  <a:gd name="T19" fmla="*/ 11 h 1051"/>
                  <a:gd name="T20" fmla="*/ 6 w 202"/>
                  <a:gd name="T21" fmla="*/ 23 h 1051"/>
                  <a:gd name="T22" fmla="*/ 9 w 202"/>
                  <a:gd name="T23" fmla="*/ 38 h 1051"/>
                  <a:gd name="T24" fmla="*/ 11 w 202"/>
                  <a:gd name="T25" fmla="*/ 54 h 1051"/>
                  <a:gd name="T26" fmla="*/ 12 w 202"/>
                  <a:gd name="T27" fmla="*/ 72 h 1051"/>
                  <a:gd name="T28" fmla="*/ 11 w 202"/>
                  <a:gd name="T29" fmla="*/ 91 h 1051"/>
                  <a:gd name="T30" fmla="*/ 7 w 202"/>
                  <a:gd name="T31" fmla="*/ 111 h 1051"/>
                  <a:gd name="T32" fmla="*/ 1 w 202"/>
                  <a:gd name="T33" fmla="*/ 132 h 1051"/>
                  <a:gd name="T34" fmla="*/ 7 w 202"/>
                  <a:gd name="T35" fmla="*/ 130 h 1051"/>
                  <a:gd name="T36" fmla="*/ 13 w 202"/>
                  <a:gd name="T37" fmla="*/ 116 h 1051"/>
                  <a:gd name="T38" fmla="*/ 17 w 202"/>
                  <a:gd name="T39" fmla="*/ 102 h 1051"/>
                  <a:gd name="T40" fmla="*/ 21 w 202"/>
                  <a:gd name="T41" fmla="*/ 89 h 1051"/>
                  <a:gd name="T42" fmla="*/ 23 w 202"/>
                  <a:gd name="T43" fmla="*/ 77 h 1051"/>
                  <a:gd name="T44" fmla="*/ 24 w 202"/>
                  <a:gd name="T45" fmla="*/ 66 h 1051"/>
                  <a:gd name="T46" fmla="*/ 25 w 202"/>
                  <a:gd name="T47" fmla="*/ 56 h 1051"/>
                  <a:gd name="T48" fmla="*/ 24 w 202"/>
                  <a:gd name="T49" fmla="*/ 46 h 1051"/>
                  <a:gd name="T50" fmla="*/ 24 w 202"/>
                  <a:gd name="T51" fmla="*/ 38 h 1051"/>
                  <a:gd name="T52" fmla="*/ 22 w 202"/>
                  <a:gd name="T53" fmla="*/ 30 h 1051"/>
                  <a:gd name="T54" fmla="*/ 21 w 202"/>
                  <a:gd name="T55" fmla="*/ 23 h 1051"/>
                  <a:gd name="T56" fmla="*/ 19 w 202"/>
                  <a:gd name="T57" fmla="*/ 17 h 1051"/>
                  <a:gd name="T58" fmla="*/ 17 w 202"/>
                  <a:gd name="T59" fmla="*/ 12 h 1051"/>
                  <a:gd name="T60" fmla="*/ 16 w 202"/>
                  <a:gd name="T61" fmla="*/ 8 h 1051"/>
                  <a:gd name="T62" fmla="*/ 14 w 202"/>
                  <a:gd name="T63" fmla="*/ 6 h 1051"/>
                  <a:gd name="T64" fmla="*/ 13 w 202"/>
                  <a:gd name="T65" fmla="*/ 4 h 1051"/>
                  <a:gd name="T66" fmla="*/ 13 w 202"/>
                  <a:gd name="T67" fmla="*/ 3 h 10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2"/>
                  <a:gd name="T103" fmla="*/ 0 h 1051"/>
                  <a:gd name="T104" fmla="*/ 202 w 202"/>
                  <a:gd name="T105" fmla="*/ 1051 h 10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2" h="1051">
                    <a:moveTo>
                      <a:pt x="110" y="23"/>
                    </a:moveTo>
                    <a:lnTo>
                      <a:pt x="107" y="22"/>
                    </a:lnTo>
                    <a:lnTo>
                      <a:pt x="102" y="21"/>
                    </a:lnTo>
                    <a:lnTo>
                      <a:pt x="91" y="18"/>
                    </a:lnTo>
                    <a:lnTo>
                      <a:pt x="77" y="14"/>
                    </a:lnTo>
                    <a:lnTo>
                      <a:pt x="61" y="11"/>
                    </a:lnTo>
                    <a:lnTo>
                      <a:pt x="43" y="7"/>
                    </a:lnTo>
                    <a:lnTo>
                      <a:pt x="22" y="4"/>
                    </a:lnTo>
                    <a:lnTo>
                      <a:pt x="0" y="0"/>
                    </a:lnTo>
                    <a:lnTo>
                      <a:pt x="28" y="82"/>
                    </a:lnTo>
                    <a:lnTo>
                      <a:pt x="54" y="183"/>
                    </a:lnTo>
                    <a:lnTo>
                      <a:pt x="77" y="301"/>
                    </a:lnTo>
                    <a:lnTo>
                      <a:pt x="93" y="432"/>
                    </a:lnTo>
                    <a:lnTo>
                      <a:pt x="99" y="576"/>
                    </a:lnTo>
                    <a:lnTo>
                      <a:pt x="89" y="728"/>
                    </a:lnTo>
                    <a:lnTo>
                      <a:pt x="61" y="887"/>
                    </a:lnTo>
                    <a:lnTo>
                      <a:pt x="11" y="1051"/>
                    </a:lnTo>
                    <a:lnTo>
                      <a:pt x="58" y="1035"/>
                    </a:lnTo>
                    <a:lnTo>
                      <a:pt x="106" y="922"/>
                    </a:lnTo>
                    <a:lnTo>
                      <a:pt x="143" y="814"/>
                    </a:lnTo>
                    <a:lnTo>
                      <a:pt x="171" y="712"/>
                    </a:lnTo>
                    <a:lnTo>
                      <a:pt x="188" y="616"/>
                    </a:lnTo>
                    <a:lnTo>
                      <a:pt x="198" y="526"/>
                    </a:lnTo>
                    <a:lnTo>
                      <a:pt x="202" y="443"/>
                    </a:lnTo>
                    <a:lnTo>
                      <a:pt x="199" y="367"/>
                    </a:lnTo>
                    <a:lnTo>
                      <a:pt x="193" y="298"/>
                    </a:lnTo>
                    <a:lnTo>
                      <a:pt x="182" y="235"/>
                    </a:lnTo>
                    <a:lnTo>
                      <a:pt x="169" y="180"/>
                    </a:lnTo>
                    <a:lnTo>
                      <a:pt x="156" y="133"/>
                    </a:lnTo>
                    <a:lnTo>
                      <a:pt x="142" y="95"/>
                    </a:lnTo>
                    <a:lnTo>
                      <a:pt x="129" y="64"/>
                    </a:lnTo>
                    <a:lnTo>
                      <a:pt x="119" y="42"/>
                    </a:lnTo>
                    <a:lnTo>
                      <a:pt x="112" y="28"/>
                    </a:lnTo>
                    <a:lnTo>
                      <a:pt x="110" y="23"/>
                    </a:lnTo>
                    <a:close/>
                  </a:path>
                </a:pathLst>
              </a:custGeom>
              <a:solidFill>
                <a:srgbClr val="0F0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19"/>
              <p:cNvSpPr>
                <a:spLocks/>
              </p:cNvSpPr>
              <p:nvPr/>
            </p:nvSpPr>
            <p:spPr bwMode="auto">
              <a:xfrm>
                <a:off x="777" y="1340"/>
                <a:ext cx="271" cy="133"/>
              </a:xfrm>
              <a:custGeom>
                <a:avLst/>
                <a:gdLst>
                  <a:gd name="T0" fmla="*/ 63 w 541"/>
                  <a:gd name="T1" fmla="*/ 16 h 265"/>
                  <a:gd name="T2" fmla="*/ 59 w 541"/>
                  <a:gd name="T3" fmla="*/ 16 h 265"/>
                  <a:gd name="T4" fmla="*/ 56 w 541"/>
                  <a:gd name="T5" fmla="*/ 16 h 265"/>
                  <a:gd name="T6" fmla="*/ 51 w 541"/>
                  <a:gd name="T7" fmla="*/ 16 h 265"/>
                  <a:gd name="T8" fmla="*/ 48 w 541"/>
                  <a:gd name="T9" fmla="*/ 16 h 265"/>
                  <a:gd name="T10" fmla="*/ 45 w 541"/>
                  <a:gd name="T11" fmla="*/ 16 h 265"/>
                  <a:gd name="T12" fmla="*/ 43 w 541"/>
                  <a:gd name="T13" fmla="*/ 16 h 265"/>
                  <a:gd name="T14" fmla="*/ 41 w 541"/>
                  <a:gd name="T15" fmla="*/ 16 h 265"/>
                  <a:gd name="T16" fmla="*/ 37 w 541"/>
                  <a:gd name="T17" fmla="*/ 15 h 265"/>
                  <a:gd name="T18" fmla="*/ 34 w 541"/>
                  <a:gd name="T19" fmla="*/ 14 h 265"/>
                  <a:gd name="T20" fmla="*/ 31 w 541"/>
                  <a:gd name="T21" fmla="*/ 13 h 265"/>
                  <a:gd name="T22" fmla="*/ 28 w 541"/>
                  <a:gd name="T23" fmla="*/ 12 h 265"/>
                  <a:gd name="T24" fmla="*/ 25 w 541"/>
                  <a:gd name="T25" fmla="*/ 10 h 265"/>
                  <a:gd name="T26" fmla="*/ 22 w 541"/>
                  <a:gd name="T27" fmla="*/ 8 h 265"/>
                  <a:gd name="T28" fmla="*/ 19 w 541"/>
                  <a:gd name="T29" fmla="*/ 6 h 265"/>
                  <a:gd name="T30" fmla="*/ 15 w 541"/>
                  <a:gd name="T31" fmla="*/ 2 h 265"/>
                  <a:gd name="T32" fmla="*/ 12 w 541"/>
                  <a:gd name="T33" fmla="*/ 1 h 265"/>
                  <a:gd name="T34" fmla="*/ 10 w 541"/>
                  <a:gd name="T35" fmla="*/ 2 h 265"/>
                  <a:gd name="T36" fmla="*/ 8 w 541"/>
                  <a:gd name="T37" fmla="*/ 3 h 265"/>
                  <a:gd name="T38" fmla="*/ 7 w 541"/>
                  <a:gd name="T39" fmla="*/ 5 h 265"/>
                  <a:gd name="T40" fmla="*/ 7 w 541"/>
                  <a:gd name="T41" fmla="*/ 6 h 265"/>
                  <a:gd name="T42" fmla="*/ 6 w 541"/>
                  <a:gd name="T43" fmla="*/ 8 h 265"/>
                  <a:gd name="T44" fmla="*/ 5 w 541"/>
                  <a:gd name="T45" fmla="*/ 13 h 265"/>
                  <a:gd name="T46" fmla="*/ 2 w 541"/>
                  <a:gd name="T47" fmla="*/ 21 h 265"/>
                  <a:gd name="T48" fmla="*/ 2 w 541"/>
                  <a:gd name="T49" fmla="*/ 26 h 265"/>
                  <a:gd name="T50" fmla="*/ 5 w 541"/>
                  <a:gd name="T51" fmla="*/ 27 h 265"/>
                  <a:gd name="T52" fmla="*/ 9 w 541"/>
                  <a:gd name="T53" fmla="*/ 29 h 265"/>
                  <a:gd name="T54" fmla="*/ 14 w 541"/>
                  <a:gd name="T55" fmla="*/ 31 h 265"/>
                  <a:gd name="T56" fmla="*/ 19 w 541"/>
                  <a:gd name="T57" fmla="*/ 32 h 265"/>
                  <a:gd name="T58" fmla="*/ 24 w 541"/>
                  <a:gd name="T59" fmla="*/ 33 h 265"/>
                  <a:gd name="T60" fmla="*/ 30 w 541"/>
                  <a:gd name="T61" fmla="*/ 34 h 265"/>
                  <a:gd name="T62" fmla="*/ 36 w 541"/>
                  <a:gd name="T63" fmla="*/ 34 h 265"/>
                  <a:gd name="T64" fmla="*/ 41 w 541"/>
                  <a:gd name="T65" fmla="*/ 33 h 265"/>
                  <a:gd name="T66" fmla="*/ 46 w 541"/>
                  <a:gd name="T67" fmla="*/ 32 h 265"/>
                  <a:gd name="T68" fmla="*/ 51 w 541"/>
                  <a:gd name="T69" fmla="*/ 31 h 265"/>
                  <a:gd name="T70" fmla="*/ 56 w 541"/>
                  <a:gd name="T71" fmla="*/ 29 h 265"/>
                  <a:gd name="T72" fmla="*/ 60 w 541"/>
                  <a:gd name="T73" fmla="*/ 28 h 265"/>
                  <a:gd name="T74" fmla="*/ 62 w 541"/>
                  <a:gd name="T75" fmla="*/ 27 h 265"/>
                  <a:gd name="T76" fmla="*/ 64 w 541"/>
                  <a:gd name="T77" fmla="*/ 25 h 265"/>
                  <a:gd name="T78" fmla="*/ 67 w 541"/>
                  <a:gd name="T79" fmla="*/ 24 h 265"/>
                  <a:gd name="T80" fmla="*/ 65 w 541"/>
                  <a:gd name="T81" fmla="*/ 16 h 2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41"/>
                  <a:gd name="T124" fmla="*/ 0 h 265"/>
                  <a:gd name="T125" fmla="*/ 541 w 541"/>
                  <a:gd name="T126" fmla="*/ 265 h 2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41" h="265">
                    <a:moveTo>
                      <a:pt x="516" y="125"/>
                    </a:moveTo>
                    <a:lnTo>
                      <a:pt x="502" y="125"/>
                    </a:lnTo>
                    <a:lnTo>
                      <a:pt x="487" y="126"/>
                    </a:lnTo>
                    <a:lnTo>
                      <a:pt x="472" y="127"/>
                    </a:lnTo>
                    <a:lnTo>
                      <a:pt x="457" y="127"/>
                    </a:lnTo>
                    <a:lnTo>
                      <a:pt x="441" y="128"/>
                    </a:lnTo>
                    <a:lnTo>
                      <a:pt x="424" y="128"/>
                    </a:lnTo>
                    <a:lnTo>
                      <a:pt x="406" y="128"/>
                    </a:lnTo>
                    <a:lnTo>
                      <a:pt x="388" y="127"/>
                    </a:lnTo>
                    <a:lnTo>
                      <a:pt x="379" y="127"/>
                    </a:lnTo>
                    <a:lnTo>
                      <a:pt x="369" y="126"/>
                    </a:lnTo>
                    <a:lnTo>
                      <a:pt x="360" y="126"/>
                    </a:lnTo>
                    <a:lnTo>
                      <a:pt x="351" y="125"/>
                    </a:lnTo>
                    <a:lnTo>
                      <a:pt x="341" y="124"/>
                    </a:lnTo>
                    <a:lnTo>
                      <a:pt x="331" y="122"/>
                    </a:lnTo>
                    <a:lnTo>
                      <a:pt x="321" y="121"/>
                    </a:lnTo>
                    <a:lnTo>
                      <a:pt x="311" y="120"/>
                    </a:lnTo>
                    <a:lnTo>
                      <a:pt x="296" y="118"/>
                    </a:lnTo>
                    <a:lnTo>
                      <a:pt x="282" y="114"/>
                    </a:lnTo>
                    <a:lnTo>
                      <a:pt x="269" y="111"/>
                    </a:lnTo>
                    <a:lnTo>
                      <a:pt x="257" y="108"/>
                    </a:lnTo>
                    <a:lnTo>
                      <a:pt x="245" y="103"/>
                    </a:lnTo>
                    <a:lnTo>
                      <a:pt x="234" y="98"/>
                    </a:lnTo>
                    <a:lnTo>
                      <a:pt x="222" y="93"/>
                    </a:lnTo>
                    <a:lnTo>
                      <a:pt x="211" y="86"/>
                    </a:lnTo>
                    <a:lnTo>
                      <a:pt x="199" y="79"/>
                    </a:lnTo>
                    <a:lnTo>
                      <a:pt x="187" y="71"/>
                    </a:lnTo>
                    <a:lnTo>
                      <a:pt x="174" y="61"/>
                    </a:lnTo>
                    <a:lnTo>
                      <a:pt x="160" y="51"/>
                    </a:lnTo>
                    <a:lnTo>
                      <a:pt x="146" y="41"/>
                    </a:lnTo>
                    <a:lnTo>
                      <a:pt x="130" y="28"/>
                    </a:lnTo>
                    <a:lnTo>
                      <a:pt x="113" y="15"/>
                    </a:lnTo>
                    <a:lnTo>
                      <a:pt x="93" y="0"/>
                    </a:lnTo>
                    <a:lnTo>
                      <a:pt x="91" y="3"/>
                    </a:lnTo>
                    <a:lnTo>
                      <a:pt x="85" y="6"/>
                    </a:lnTo>
                    <a:lnTo>
                      <a:pt x="78" y="11"/>
                    </a:lnTo>
                    <a:lnTo>
                      <a:pt x="70" y="16"/>
                    </a:lnTo>
                    <a:lnTo>
                      <a:pt x="62" y="22"/>
                    </a:lnTo>
                    <a:lnTo>
                      <a:pt x="55" y="28"/>
                    </a:lnTo>
                    <a:lnTo>
                      <a:pt x="52" y="34"/>
                    </a:lnTo>
                    <a:lnTo>
                      <a:pt x="53" y="40"/>
                    </a:lnTo>
                    <a:lnTo>
                      <a:pt x="53" y="42"/>
                    </a:lnTo>
                    <a:lnTo>
                      <a:pt x="50" y="50"/>
                    </a:lnTo>
                    <a:lnTo>
                      <a:pt x="48" y="64"/>
                    </a:lnTo>
                    <a:lnTo>
                      <a:pt x="44" y="81"/>
                    </a:lnTo>
                    <a:lnTo>
                      <a:pt x="37" y="104"/>
                    </a:lnTo>
                    <a:lnTo>
                      <a:pt x="27" y="131"/>
                    </a:lnTo>
                    <a:lnTo>
                      <a:pt x="15" y="162"/>
                    </a:lnTo>
                    <a:lnTo>
                      <a:pt x="0" y="196"/>
                    </a:lnTo>
                    <a:lnTo>
                      <a:pt x="11" y="202"/>
                    </a:lnTo>
                    <a:lnTo>
                      <a:pt x="25" y="209"/>
                    </a:lnTo>
                    <a:lnTo>
                      <a:pt x="39" y="216"/>
                    </a:lnTo>
                    <a:lnTo>
                      <a:pt x="55" y="222"/>
                    </a:lnTo>
                    <a:lnTo>
                      <a:pt x="71" y="228"/>
                    </a:lnTo>
                    <a:lnTo>
                      <a:pt x="88" y="235"/>
                    </a:lnTo>
                    <a:lnTo>
                      <a:pt x="107" y="241"/>
                    </a:lnTo>
                    <a:lnTo>
                      <a:pt x="125" y="247"/>
                    </a:lnTo>
                    <a:lnTo>
                      <a:pt x="146" y="252"/>
                    </a:lnTo>
                    <a:lnTo>
                      <a:pt x="167" y="256"/>
                    </a:lnTo>
                    <a:lnTo>
                      <a:pt x="189" y="260"/>
                    </a:lnTo>
                    <a:lnTo>
                      <a:pt x="211" y="263"/>
                    </a:lnTo>
                    <a:lnTo>
                      <a:pt x="234" y="265"/>
                    </a:lnTo>
                    <a:lnTo>
                      <a:pt x="257" y="265"/>
                    </a:lnTo>
                    <a:lnTo>
                      <a:pt x="281" y="265"/>
                    </a:lnTo>
                    <a:lnTo>
                      <a:pt x="306" y="264"/>
                    </a:lnTo>
                    <a:lnTo>
                      <a:pt x="326" y="262"/>
                    </a:lnTo>
                    <a:lnTo>
                      <a:pt x="345" y="260"/>
                    </a:lnTo>
                    <a:lnTo>
                      <a:pt x="365" y="256"/>
                    </a:lnTo>
                    <a:lnTo>
                      <a:pt x="384" y="252"/>
                    </a:lnTo>
                    <a:lnTo>
                      <a:pt x="405" y="246"/>
                    </a:lnTo>
                    <a:lnTo>
                      <a:pt x="425" y="239"/>
                    </a:lnTo>
                    <a:lnTo>
                      <a:pt x="445" y="232"/>
                    </a:lnTo>
                    <a:lnTo>
                      <a:pt x="466" y="223"/>
                    </a:lnTo>
                    <a:lnTo>
                      <a:pt x="475" y="219"/>
                    </a:lnTo>
                    <a:lnTo>
                      <a:pt x="484" y="215"/>
                    </a:lnTo>
                    <a:lnTo>
                      <a:pt x="493" y="210"/>
                    </a:lnTo>
                    <a:lnTo>
                      <a:pt x="502" y="205"/>
                    </a:lnTo>
                    <a:lnTo>
                      <a:pt x="511" y="200"/>
                    </a:lnTo>
                    <a:lnTo>
                      <a:pt x="522" y="195"/>
                    </a:lnTo>
                    <a:lnTo>
                      <a:pt x="531" y="188"/>
                    </a:lnTo>
                    <a:lnTo>
                      <a:pt x="541" y="182"/>
                    </a:lnTo>
                    <a:lnTo>
                      <a:pt x="516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20"/>
              <p:cNvSpPr>
                <a:spLocks/>
              </p:cNvSpPr>
              <p:nvPr/>
            </p:nvSpPr>
            <p:spPr bwMode="auto">
              <a:xfrm>
                <a:off x="655" y="1356"/>
                <a:ext cx="317" cy="457"/>
              </a:xfrm>
              <a:custGeom>
                <a:avLst/>
                <a:gdLst>
                  <a:gd name="T0" fmla="*/ 24 w 635"/>
                  <a:gd name="T1" fmla="*/ 75 h 913"/>
                  <a:gd name="T2" fmla="*/ 23 w 635"/>
                  <a:gd name="T3" fmla="*/ 65 h 913"/>
                  <a:gd name="T4" fmla="*/ 23 w 635"/>
                  <a:gd name="T5" fmla="*/ 56 h 913"/>
                  <a:gd name="T6" fmla="*/ 24 w 635"/>
                  <a:gd name="T7" fmla="*/ 46 h 913"/>
                  <a:gd name="T8" fmla="*/ 25 w 635"/>
                  <a:gd name="T9" fmla="*/ 37 h 913"/>
                  <a:gd name="T10" fmla="*/ 27 w 635"/>
                  <a:gd name="T11" fmla="*/ 27 h 913"/>
                  <a:gd name="T12" fmla="*/ 30 w 635"/>
                  <a:gd name="T13" fmla="*/ 18 h 913"/>
                  <a:gd name="T14" fmla="*/ 34 w 635"/>
                  <a:gd name="T15" fmla="*/ 9 h 913"/>
                  <a:gd name="T16" fmla="*/ 39 w 635"/>
                  <a:gd name="T17" fmla="*/ 0 h 913"/>
                  <a:gd name="T18" fmla="*/ 33 w 635"/>
                  <a:gd name="T19" fmla="*/ 2 h 913"/>
                  <a:gd name="T20" fmla="*/ 28 w 635"/>
                  <a:gd name="T21" fmla="*/ 5 h 913"/>
                  <a:gd name="T22" fmla="*/ 23 w 635"/>
                  <a:gd name="T23" fmla="*/ 10 h 913"/>
                  <a:gd name="T24" fmla="*/ 19 w 635"/>
                  <a:gd name="T25" fmla="*/ 17 h 913"/>
                  <a:gd name="T26" fmla="*/ 15 w 635"/>
                  <a:gd name="T27" fmla="*/ 24 h 913"/>
                  <a:gd name="T28" fmla="*/ 12 w 635"/>
                  <a:gd name="T29" fmla="*/ 33 h 913"/>
                  <a:gd name="T30" fmla="*/ 9 w 635"/>
                  <a:gd name="T31" fmla="*/ 42 h 913"/>
                  <a:gd name="T32" fmla="*/ 7 w 635"/>
                  <a:gd name="T33" fmla="*/ 52 h 913"/>
                  <a:gd name="T34" fmla="*/ 5 w 635"/>
                  <a:gd name="T35" fmla="*/ 61 h 913"/>
                  <a:gd name="T36" fmla="*/ 3 w 635"/>
                  <a:gd name="T37" fmla="*/ 70 h 913"/>
                  <a:gd name="T38" fmla="*/ 2 w 635"/>
                  <a:gd name="T39" fmla="*/ 79 h 913"/>
                  <a:gd name="T40" fmla="*/ 1 w 635"/>
                  <a:gd name="T41" fmla="*/ 86 h 913"/>
                  <a:gd name="T42" fmla="*/ 0 w 635"/>
                  <a:gd name="T43" fmla="*/ 93 h 913"/>
                  <a:gd name="T44" fmla="*/ 0 w 635"/>
                  <a:gd name="T45" fmla="*/ 98 h 913"/>
                  <a:gd name="T46" fmla="*/ 0 w 635"/>
                  <a:gd name="T47" fmla="*/ 101 h 913"/>
                  <a:gd name="T48" fmla="*/ 0 w 635"/>
                  <a:gd name="T49" fmla="*/ 102 h 913"/>
                  <a:gd name="T50" fmla="*/ 14 w 635"/>
                  <a:gd name="T51" fmla="*/ 107 h 913"/>
                  <a:gd name="T52" fmla="*/ 27 w 635"/>
                  <a:gd name="T53" fmla="*/ 111 h 913"/>
                  <a:gd name="T54" fmla="*/ 38 w 635"/>
                  <a:gd name="T55" fmla="*/ 113 h 913"/>
                  <a:gd name="T56" fmla="*/ 47 w 635"/>
                  <a:gd name="T57" fmla="*/ 114 h 913"/>
                  <a:gd name="T58" fmla="*/ 55 w 635"/>
                  <a:gd name="T59" fmla="*/ 115 h 913"/>
                  <a:gd name="T60" fmla="*/ 62 w 635"/>
                  <a:gd name="T61" fmla="*/ 114 h 913"/>
                  <a:gd name="T62" fmla="*/ 67 w 635"/>
                  <a:gd name="T63" fmla="*/ 113 h 913"/>
                  <a:gd name="T64" fmla="*/ 71 w 635"/>
                  <a:gd name="T65" fmla="*/ 111 h 913"/>
                  <a:gd name="T66" fmla="*/ 74 w 635"/>
                  <a:gd name="T67" fmla="*/ 109 h 913"/>
                  <a:gd name="T68" fmla="*/ 76 w 635"/>
                  <a:gd name="T69" fmla="*/ 106 h 913"/>
                  <a:gd name="T70" fmla="*/ 78 w 635"/>
                  <a:gd name="T71" fmla="*/ 104 h 913"/>
                  <a:gd name="T72" fmla="*/ 78 w 635"/>
                  <a:gd name="T73" fmla="*/ 101 h 913"/>
                  <a:gd name="T74" fmla="*/ 79 w 635"/>
                  <a:gd name="T75" fmla="*/ 99 h 913"/>
                  <a:gd name="T76" fmla="*/ 79 w 635"/>
                  <a:gd name="T77" fmla="*/ 97 h 913"/>
                  <a:gd name="T78" fmla="*/ 79 w 635"/>
                  <a:gd name="T79" fmla="*/ 96 h 913"/>
                  <a:gd name="T80" fmla="*/ 79 w 635"/>
                  <a:gd name="T81" fmla="*/ 96 h 913"/>
                  <a:gd name="T82" fmla="*/ 79 w 635"/>
                  <a:gd name="T83" fmla="*/ 95 h 913"/>
                  <a:gd name="T84" fmla="*/ 79 w 635"/>
                  <a:gd name="T85" fmla="*/ 94 h 913"/>
                  <a:gd name="T86" fmla="*/ 79 w 635"/>
                  <a:gd name="T87" fmla="*/ 93 h 913"/>
                  <a:gd name="T88" fmla="*/ 79 w 635"/>
                  <a:gd name="T89" fmla="*/ 92 h 913"/>
                  <a:gd name="T90" fmla="*/ 74 w 635"/>
                  <a:gd name="T91" fmla="*/ 93 h 913"/>
                  <a:gd name="T92" fmla="*/ 70 w 635"/>
                  <a:gd name="T93" fmla="*/ 93 h 913"/>
                  <a:gd name="T94" fmla="*/ 65 w 635"/>
                  <a:gd name="T95" fmla="*/ 94 h 913"/>
                  <a:gd name="T96" fmla="*/ 61 w 635"/>
                  <a:gd name="T97" fmla="*/ 94 h 913"/>
                  <a:gd name="T98" fmla="*/ 56 w 635"/>
                  <a:gd name="T99" fmla="*/ 94 h 913"/>
                  <a:gd name="T100" fmla="*/ 52 w 635"/>
                  <a:gd name="T101" fmla="*/ 94 h 913"/>
                  <a:gd name="T102" fmla="*/ 47 w 635"/>
                  <a:gd name="T103" fmla="*/ 93 h 913"/>
                  <a:gd name="T104" fmla="*/ 43 w 635"/>
                  <a:gd name="T105" fmla="*/ 93 h 913"/>
                  <a:gd name="T106" fmla="*/ 39 w 635"/>
                  <a:gd name="T107" fmla="*/ 92 h 913"/>
                  <a:gd name="T108" fmla="*/ 36 w 635"/>
                  <a:gd name="T109" fmla="*/ 91 h 913"/>
                  <a:gd name="T110" fmla="*/ 33 w 635"/>
                  <a:gd name="T111" fmla="*/ 89 h 913"/>
                  <a:gd name="T112" fmla="*/ 30 w 635"/>
                  <a:gd name="T113" fmla="*/ 87 h 913"/>
                  <a:gd name="T114" fmla="*/ 27 w 635"/>
                  <a:gd name="T115" fmla="*/ 84 h 913"/>
                  <a:gd name="T116" fmla="*/ 26 w 635"/>
                  <a:gd name="T117" fmla="*/ 82 h 913"/>
                  <a:gd name="T118" fmla="*/ 24 w 635"/>
                  <a:gd name="T119" fmla="*/ 78 h 913"/>
                  <a:gd name="T120" fmla="*/ 24 w 635"/>
                  <a:gd name="T121" fmla="*/ 75 h 9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35"/>
                  <a:gd name="T184" fmla="*/ 0 h 913"/>
                  <a:gd name="T185" fmla="*/ 635 w 635"/>
                  <a:gd name="T186" fmla="*/ 913 h 9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35" h="913">
                    <a:moveTo>
                      <a:pt x="193" y="594"/>
                    </a:moveTo>
                    <a:lnTo>
                      <a:pt x="188" y="519"/>
                    </a:lnTo>
                    <a:lnTo>
                      <a:pt x="189" y="443"/>
                    </a:lnTo>
                    <a:lnTo>
                      <a:pt x="194" y="366"/>
                    </a:lnTo>
                    <a:lnTo>
                      <a:pt x="204" y="290"/>
                    </a:lnTo>
                    <a:lnTo>
                      <a:pt x="222" y="214"/>
                    </a:lnTo>
                    <a:lnTo>
                      <a:pt x="246" y="140"/>
                    </a:lnTo>
                    <a:lnTo>
                      <a:pt x="277" y="68"/>
                    </a:lnTo>
                    <a:lnTo>
                      <a:pt x="316" y="0"/>
                    </a:lnTo>
                    <a:lnTo>
                      <a:pt x="269" y="10"/>
                    </a:lnTo>
                    <a:lnTo>
                      <a:pt x="226" y="36"/>
                    </a:lnTo>
                    <a:lnTo>
                      <a:pt x="188" y="77"/>
                    </a:lnTo>
                    <a:lnTo>
                      <a:pt x="155" y="130"/>
                    </a:lnTo>
                    <a:lnTo>
                      <a:pt x="125" y="191"/>
                    </a:lnTo>
                    <a:lnTo>
                      <a:pt x="99" y="260"/>
                    </a:lnTo>
                    <a:lnTo>
                      <a:pt x="78" y="334"/>
                    </a:lnTo>
                    <a:lnTo>
                      <a:pt x="58" y="409"/>
                    </a:lnTo>
                    <a:lnTo>
                      <a:pt x="43" y="485"/>
                    </a:lnTo>
                    <a:lnTo>
                      <a:pt x="30" y="558"/>
                    </a:lnTo>
                    <a:lnTo>
                      <a:pt x="20" y="626"/>
                    </a:lnTo>
                    <a:lnTo>
                      <a:pt x="12" y="687"/>
                    </a:lnTo>
                    <a:lnTo>
                      <a:pt x="6" y="739"/>
                    </a:lnTo>
                    <a:lnTo>
                      <a:pt x="3" y="780"/>
                    </a:lnTo>
                    <a:lnTo>
                      <a:pt x="2" y="805"/>
                    </a:lnTo>
                    <a:lnTo>
                      <a:pt x="0" y="814"/>
                    </a:lnTo>
                    <a:lnTo>
                      <a:pt x="118" y="855"/>
                    </a:lnTo>
                    <a:lnTo>
                      <a:pt x="220" y="884"/>
                    </a:lnTo>
                    <a:lnTo>
                      <a:pt x="309" y="903"/>
                    </a:lnTo>
                    <a:lnTo>
                      <a:pt x="383" y="912"/>
                    </a:lnTo>
                    <a:lnTo>
                      <a:pt x="446" y="913"/>
                    </a:lnTo>
                    <a:lnTo>
                      <a:pt x="497" y="909"/>
                    </a:lnTo>
                    <a:lnTo>
                      <a:pt x="538" y="898"/>
                    </a:lnTo>
                    <a:lnTo>
                      <a:pt x="571" y="883"/>
                    </a:lnTo>
                    <a:lnTo>
                      <a:pt x="595" y="865"/>
                    </a:lnTo>
                    <a:lnTo>
                      <a:pt x="612" y="845"/>
                    </a:lnTo>
                    <a:lnTo>
                      <a:pt x="624" y="826"/>
                    </a:lnTo>
                    <a:lnTo>
                      <a:pt x="630" y="807"/>
                    </a:lnTo>
                    <a:lnTo>
                      <a:pt x="634" y="790"/>
                    </a:lnTo>
                    <a:lnTo>
                      <a:pt x="635" y="776"/>
                    </a:lnTo>
                    <a:lnTo>
                      <a:pt x="635" y="767"/>
                    </a:lnTo>
                    <a:lnTo>
                      <a:pt x="635" y="763"/>
                    </a:lnTo>
                    <a:lnTo>
                      <a:pt x="635" y="755"/>
                    </a:lnTo>
                    <a:lnTo>
                      <a:pt x="635" y="747"/>
                    </a:lnTo>
                    <a:lnTo>
                      <a:pt x="635" y="739"/>
                    </a:lnTo>
                    <a:lnTo>
                      <a:pt x="635" y="731"/>
                    </a:lnTo>
                    <a:lnTo>
                      <a:pt x="599" y="737"/>
                    </a:lnTo>
                    <a:lnTo>
                      <a:pt x="564" y="743"/>
                    </a:lnTo>
                    <a:lnTo>
                      <a:pt x="527" y="746"/>
                    </a:lnTo>
                    <a:lnTo>
                      <a:pt x="490" y="749"/>
                    </a:lnTo>
                    <a:lnTo>
                      <a:pt x="453" y="749"/>
                    </a:lnTo>
                    <a:lnTo>
                      <a:pt x="417" y="747"/>
                    </a:lnTo>
                    <a:lnTo>
                      <a:pt x="383" y="744"/>
                    </a:lnTo>
                    <a:lnTo>
                      <a:pt x="349" y="738"/>
                    </a:lnTo>
                    <a:lnTo>
                      <a:pt x="318" y="731"/>
                    </a:lnTo>
                    <a:lnTo>
                      <a:pt x="290" y="721"/>
                    </a:lnTo>
                    <a:lnTo>
                      <a:pt x="264" y="707"/>
                    </a:lnTo>
                    <a:lnTo>
                      <a:pt x="241" y="691"/>
                    </a:lnTo>
                    <a:lnTo>
                      <a:pt x="223" y="671"/>
                    </a:lnTo>
                    <a:lnTo>
                      <a:pt x="208" y="649"/>
                    </a:lnTo>
                    <a:lnTo>
                      <a:pt x="197" y="624"/>
                    </a:lnTo>
                    <a:lnTo>
                      <a:pt x="193" y="5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21"/>
              <p:cNvSpPr>
                <a:spLocks/>
              </p:cNvSpPr>
              <p:nvPr/>
            </p:nvSpPr>
            <p:spPr bwMode="auto">
              <a:xfrm>
                <a:off x="720" y="1392"/>
                <a:ext cx="144" cy="413"/>
              </a:xfrm>
              <a:custGeom>
                <a:avLst/>
                <a:gdLst>
                  <a:gd name="T0" fmla="*/ 0 w 527"/>
                  <a:gd name="T1" fmla="*/ 80 h 826"/>
                  <a:gd name="T2" fmla="*/ 0 w 527"/>
                  <a:gd name="T3" fmla="*/ 84 h 826"/>
                  <a:gd name="T4" fmla="*/ 0 w 527"/>
                  <a:gd name="T5" fmla="*/ 88 h 826"/>
                  <a:gd name="T6" fmla="*/ 1 w 527"/>
                  <a:gd name="T7" fmla="*/ 91 h 826"/>
                  <a:gd name="T8" fmla="*/ 1 w 527"/>
                  <a:gd name="T9" fmla="*/ 94 h 826"/>
                  <a:gd name="T10" fmla="*/ 2 w 527"/>
                  <a:gd name="T11" fmla="*/ 97 h 826"/>
                  <a:gd name="T12" fmla="*/ 2 w 527"/>
                  <a:gd name="T13" fmla="*/ 100 h 826"/>
                  <a:gd name="T14" fmla="*/ 3 w 527"/>
                  <a:gd name="T15" fmla="*/ 101 h 826"/>
                  <a:gd name="T16" fmla="*/ 4 w 527"/>
                  <a:gd name="T17" fmla="*/ 103 h 826"/>
                  <a:gd name="T18" fmla="*/ 5 w 527"/>
                  <a:gd name="T19" fmla="*/ 103 h 826"/>
                  <a:gd name="T20" fmla="*/ 6 w 527"/>
                  <a:gd name="T21" fmla="*/ 103 h 826"/>
                  <a:gd name="T22" fmla="*/ 7 w 527"/>
                  <a:gd name="T23" fmla="*/ 103 h 826"/>
                  <a:gd name="T24" fmla="*/ 7 w 527"/>
                  <a:gd name="T25" fmla="*/ 102 h 826"/>
                  <a:gd name="T26" fmla="*/ 8 w 527"/>
                  <a:gd name="T27" fmla="*/ 100 h 826"/>
                  <a:gd name="T28" fmla="*/ 9 w 527"/>
                  <a:gd name="T29" fmla="*/ 98 h 826"/>
                  <a:gd name="T30" fmla="*/ 10 w 527"/>
                  <a:gd name="T31" fmla="*/ 95 h 826"/>
                  <a:gd name="T32" fmla="*/ 11 w 527"/>
                  <a:gd name="T33" fmla="*/ 90 h 826"/>
                  <a:gd name="T34" fmla="*/ 10 w 527"/>
                  <a:gd name="T35" fmla="*/ 77 h 826"/>
                  <a:gd name="T36" fmla="*/ 10 w 527"/>
                  <a:gd name="T37" fmla="*/ 65 h 826"/>
                  <a:gd name="T38" fmla="*/ 10 w 527"/>
                  <a:gd name="T39" fmla="*/ 53 h 826"/>
                  <a:gd name="T40" fmla="*/ 10 w 527"/>
                  <a:gd name="T41" fmla="*/ 45 h 826"/>
                  <a:gd name="T42" fmla="*/ 9 w 527"/>
                  <a:gd name="T43" fmla="*/ 37 h 826"/>
                  <a:gd name="T44" fmla="*/ 9 w 527"/>
                  <a:gd name="T45" fmla="*/ 29 h 826"/>
                  <a:gd name="T46" fmla="*/ 8 w 527"/>
                  <a:gd name="T47" fmla="*/ 23 h 826"/>
                  <a:gd name="T48" fmla="*/ 8 w 527"/>
                  <a:gd name="T49" fmla="*/ 18 h 826"/>
                  <a:gd name="T50" fmla="*/ 8 w 527"/>
                  <a:gd name="T51" fmla="*/ 13 h 826"/>
                  <a:gd name="T52" fmla="*/ 7 w 527"/>
                  <a:gd name="T53" fmla="*/ 11 h 826"/>
                  <a:gd name="T54" fmla="*/ 7 w 527"/>
                  <a:gd name="T55" fmla="*/ 7 h 826"/>
                  <a:gd name="T56" fmla="*/ 7 w 527"/>
                  <a:gd name="T57" fmla="*/ 6 h 826"/>
                  <a:gd name="T58" fmla="*/ 7 w 527"/>
                  <a:gd name="T59" fmla="*/ 4 h 826"/>
                  <a:gd name="T60" fmla="*/ 6 w 527"/>
                  <a:gd name="T61" fmla="*/ 3 h 826"/>
                  <a:gd name="T62" fmla="*/ 6 w 527"/>
                  <a:gd name="T63" fmla="*/ 3 h 826"/>
                  <a:gd name="T64" fmla="*/ 6 w 527"/>
                  <a:gd name="T65" fmla="*/ 3 h 826"/>
                  <a:gd name="T66" fmla="*/ 6 w 527"/>
                  <a:gd name="T67" fmla="*/ 2 h 826"/>
                  <a:gd name="T68" fmla="*/ 5 w 527"/>
                  <a:gd name="T69" fmla="*/ 2 h 826"/>
                  <a:gd name="T70" fmla="*/ 5 w 527"/>
                  <a:gd name="T71" fmla="*/ 1 h 826"/>
                  <a:gd name="T72" fmla="*/ 5 w 527"/>
                  <a:gd name="T73" fmla="*/ 1 h 826"/>
                  <a:gd name="T74" fmla="*/ 5 w 527"/>
                  <a:gd name="T75" fmla="*/ 0 h 826"/>
                  <a:gd name="T76" fmla="*/ 4 w 527"/>
                  <a:gd name="T77" fmla="*/ 0 h 826"/>
                  <a:gd name="T78" fmla="*/ 4 w 527"/>
                  <a:gd name="T79" fmla="*/ 1 h 826"/>
                  <a:gd name="T80" fmla="*/ 4 w 527"/>
                  <a:gd name="T81" fmla="*/ 1 h 826"/>
                  <a:gd name="T82" fmla="*/ 4 w 527"/>
                  <a:gd name="T83" fmla="*/ 6 h 826"/>
                  <a:gd name="T84" fmla="*/ 3 w 527"/>
                  <a:gd name="T85" fmla="*/ 10 h 826"/>
                  <a:gd name="T86" fmla="*/ 3 w 527"/>
                  <a:gd name="T87" fmla="*/ 14 h 826"/>
                  <a:gd name="T88" fmla="*/ 2 w 527"/>
                  <a:gd name="T89" fmla="*/ 20 h 826"/>
                  <a:gd name="T90" fmla="*/ 2 w 527"/>
                  <a:gd name="T91" fmla="*/ 25 h 826"/>
                  <a:gd name="T92" fmla="*/ 2 w 527"/>
                  <a:gd name="T93" fmla="*/ 29 h 826"/>
                  <a:gd name="T94" fmla="*/ 1 w 527"/>
                  <a:gd name="T95" fmla="*/ 35 h 826"/>
                  <a:gd name="T96" fmla="*/ 1 w 527"/>
                  <a:gd name="T97" fmla="*/ 40 h 826"/>
                  <a:gd name="T98" fmla="*/ 1 w 527"/>
                  <a:gd name="T99" fmla="*/ 45 h 826"/>
                  <a:gd name="T100" fmla="*/ 1 w 527"/>
                  <a:gd name="T101" fmla="*/ 50 h 826"/>
                  <a:gd name="T102" fmla="*/ 0 w 527"/>
                  <a:gd name="T103" fmla="*/ 54 h 826"/>
                  <a:gd name="T104" fmla="*/ 0 w 527"/>
                  <a:gd name="T105" fmla="*/ 59 h 826"/>
                  <a:gd name="T106" fmla="*/ 0 w 527"/>
                  <a:gd name="T107" fmla="*/ 65 h 826"/>
                  <a:gd name="T108" fmla="*/ 0 w 527"/>
                  <a:gd name="T109" fmla="*/ 70 h 826"/>
                  <a:gd name="T110" fmla="*/ 0 w 527"/>
                  <a:gd name="T111" fmla="*/ 75 h 826"/>
                  <a:gd name="T112" fmla="*/ 0 w 527"/>
                  <a:gd name="T113" fmla="*/ 80 h 8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7"/>
                  <a:gd name="T172" fmla="*/ 0 h 826"/>
                  <a:gd name="T173" fmla="*/ 527 w 527"/>
                  <a:gd name="T174" fmla="*/ 826 h 8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7" h="826">
                    <a:moveTo>
                      <a:pt x="1" y="635"/>
                    </a:moveTo>
                    <a:lnTo>
                      <a:pt x="6" y="668"/>
                    </a:lnTo>
                    <a:lnTo>
                      <a:pt x="20" y="698"/>
                    </a:lnTo>
                    <a:lnTo>
                      <a:pt x="39" y="727"/>
                    </a:lnTo>
                    <a:lnTo>
                      <a:pt x="63" y="751"/>
                    </a:lnTo>
                    <a:lnTo>
                      <a:pt x="92" y="774"/>
                    </a:lnTo>
                    <a:lnTo>
                      <a:pt x="124" y="793"/>
                    </a:lnTo>
                    <a:lnTo>
                      <a:pt x="160" y="808"/>
                    </a:lnTo>
                    <a:lnTo>
                      <a:pt x="199" y="818"/>
                    </a:lnTo>
                    <a:lnTo>
                      <a:pt x="239" y="824"/>
                    </a:lnTo>
                    <a:lnTo>
                      <a:pt x="281" y="826"/>
                    </a:lnTo>
                    <a:lnTo>
                      <a:pt x="324" y="823"/>
                    </a:lnTo>
                    <a:lnTo>
                      <a:pt x="367" y="814"/>
                    </a:lnTo>
                    <a:lnTo>
                      <a:pt x="410" y="800"/>
                    </a:lnTo>
                    <a:lnTo>
                      <a:pt x="451" y="779"/>
                    </a:lnTo>
                    <a:lnTo>
                      <a:pt x="490" y="754"/>
                    </a:lnTo>
                    <a:lnTo>
                      <a:pt x="527" y="720"/>
                    </a:lnTo>
                    <a:lnTo>
                      <a:pt x="514" y="613"/>
                    </a:lnTo>
                    <a:lnTo>
                      <a:pt x="499" y="516"/>
                    </a:lnTo>
                    <a:lnTo>
                      <a:pt x="483" y="431"/>
                    </a:lnTo>
                    <a:lnTo>
                      <a:pt x="466" y="356"/>
                    </a:lnTo>
                    <a:lnTo>
                      <a:pt x="449" y="290"/>
                    </a:lnTo>
                    <a:lnTo>
                      <a:pt x="430" y="233"/>
                    </a:lnTo>
                    <a:lnTo>
                      <a:pt x="412" y="184"/>
                    </a:lnTo>
                    <a:lnTo>
                      <a:pt x="393" y="143"/>
                    </a:lnTo>
                    <a:lnTo>
                      <a:pt x="376" y="110"/>
                    </a:lnTo>
                    <a:lnTo>
                      <a:pt x="360" y="82"/>
                    </a:lnTo>
                    <a:lnTo>
                      <a:pt x="345" y="60"/>
                    </a:lnTo>
                    <a:lnTo>
                      <a:pt x="332" y="44"/>
                    </a:lnTo>
                    <a:lnTo>
                      <a:pt x="322" y="32"/>
                    </a:lnTo>
                    <a:lnTo>
                      <a:pt x="314" y="25"/>
                    </a:lnTo>
                    <a:lnTo>
                      <a:pt x="309" y="21"/>
                    </a:lnTo>
                    <a:lnTo>
                      <a:pt x="307" y="20"/>
                    </a:lnTo>
                    <a:lnTo>
                      <a:pt x="290" y="16"/>
                    </a:lnTo>
                    <a:lnTo>
                      <a:pt x="275" y="12"/>
                    </a:lnTo>
                    <a:lnTo>
                      <a:pt x="260" y="7"/>
                    </a:lnTo>
                    <a:lnTo>
                      <a:pt x="247" y="2"/>
                    </a:lnTo>
                    <a:lnTo>
                      <a:pt x="233" y="0"/>
                    </a:lnTo>
                    <a:lnTo>
                      <a:pt x="220" y="0"/>
                    </a:lnTo>
                    <a:lnTo>
                      <a:pt x="206" y="2"/>
                    </a:lnTo>
                    <a:lnTo>
                      <a:pt x="191" y="8"/>
                    </a:lnTo>
                    <a:lnTo>
                      <a:pt x="169" y="43"/>
                    </a:lnTo>
                    <a:lnTo>
                      <a:pt x="148" y="78"/>
                    </a:lnTo>
                    <a:lnTo>
                      <a:pt x="129" y="115"/>
                    </a:lnTo>
                    <a:lnTo>
                      <a:pt x="110" y="153"/>
                    </a:lnTo>
                    <a:lnTo>
                      <a:pt x="92" y="194"/>
                    </a:lnTo>
                    <a:lnTo>
                      <a:pt x="76" y="233"/>
                    </a:lnTo>
                    <a:lnTo>
                      <a:pt x="61" y="274"/>
                    </a:lnTo>
                    <a:lnTo>
                      <a:pt x="47" y="315"/>
                    </a:lnTo>
                    <a:lnTo>
                      <a:pt x="34" y="356"/>
                    </a:lnTo>
                    <a:lnTo>
                      <a:pt x="24" y="398"/>
                    </a:lnTo>
                    <a:lnTo>
                      <a:pt x="14" y="439"/>
                    </a:lnTo>
                    <a:lnTo>
                      <a:pt x="8" y="479"/>
                    </a:lnTo>
                    <a:lnTo>
                      <a:pt x="3" y="520"/>
                    </a:lnTo>
                    <a:lnTo>
                      <a:pt x="0" y="559"/>
                    </a:lnTo>
                    <a:lnTo>
                      <a:pt x="0" y="598"/>
                    </a:lnTo>
                    <a:lnTo>
                      <a:pt x="1" y="635"/>
                    </a:lnTo>
                    <a:close/>
                  </a:path>
                </a:pathLst>
              </a:custGeom>
              <a:solidFill>
                <a:srgbClr val="0F0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22"/>
              <p:cNvSpPr>
                <a:spLocks/>
              </p:cNvSpPr>
              <p:nvPr/>
            </p:nvSpPr>
            <p:spPr bwMode="auto">
              <a:xfrm>
                <a:off x="804" y="1322"/>
                <a:ext cx="55" cy="56"/>
              </a:xfrm>
              <a:custGeom>
                <a:avLst/>
                <a:gdLst>
                  <a:gd name="T0" fmla="*/ 13 w 108"/>
                  <a:gd name="T1" fmla="*/ 5 h 111"/>
                  <a:gd name="T2" fmla="*/ 6 w 108"/>
                  <a:gd name="T3" fmla="*/ 0 h 111"/>
                  <a:gd name="T4" fmla="*/ 0 w 108"/>
                  <a:gd name="T5" fmla="*/ 7 h 111"/>
                  <a:gd name="T6" fmla="*/ 12 w 108"/>
                  <a:gd name="T7" fmla="*/ 14 h 111"/>
                  <a:gd name="T8" fmla="*/ 14 w 108"/>
                  <a:gd name="T9" fmla="*/ 13 h 111"/>
                  <a:gd name="T10" fmla="*/ 13 w 108"/>
                  <a:gd name="T11" fmla="*/ 5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11"/>
                  <a:gd name="T20" fmla="*/ 108 w 108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11">
                    <a:moveTo>
                      <a:pt x="97" y="38"/>
                    </a:moveTo>
                    <a:lnTo>
                      <a:pt x="45" y="0"/>
                    </a:lnTo>
                    <a:lnTo>
                      <a:pt x="0" y="55"/>
                    </a:lnTo>
                    <a:lnTo>
                      <a:pt x="89" y="111"/>
                    </a:lnTo>
                    <a:lnTo>
                      <a:pt x="108" y="99"/>
                    </a:lnTo>
                    <a:lnTo>
                      <a:pt x="97" y="3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23"/>
              <p:cNvSpPr>
                <a:spLocks/>
              </p:cNvSpPr>
              <p:nvPr/>
            </p:nvSpPr>
            <p:spPr bwMode="auto">
              <a:xfrm>
                <a:off x="801" y="1262"/>
                <a:ext cx="43" cy="91"/>
              </a:xfrm>
              <a:custGeom>
                <a:avLst/>
                <a:gdLst>
                  <a:gd name="T0" fmla="*/ 7 w 86"/>
                  <a:gd name="T1" fmla="*/ 0 h 183"/>
                  <a:gd name="T2" fmla="*/ 6 w 86"/>
                  <a:gd name="T3" fmla="*/ 0 h 183"/>
                  <a:gd name="T4" fmla="*/ 5 w 86"/>
                  <a:gd name="T5" fmla="*/ 2 h 183"/>
                  <a:gd name="T6" fmla="*/ 5 w 86"/>
                  <a:gd name="T7" fmla="*/ 4 h 183"/>
                  <a:gd name="T8" fmla="*/ 3 w 86"/>
                  <a:gd name="T9" fmla="*/ 5 h 183"/>
                  <a:gd name="T10" fmla="*/ 3 w 86"/>
                  <a:gd name="T11" fmla="*/ 9 h 183"/>
                  <a:gd name="T12" fmla="*/ 0 w 86"/>
                  <a:gd name="T13" fmla="*/ 22 h 183"/>
                  <a:gd name="T14" fmla="*/ 1 w 86"/>
                  <a:gd name="T15" fmla="*/ 22 h 183"/>
                  <a:gd name="T16" fmla="*/ 1 w 86"/>
                  <a:gd name="T17" fmla="*/ 22 h 183"/>
                  <a:gd name="T18" fmla="*/ 3 w 86"/>
                  <a:gd name="T19" fmla="*/ 21 h 183"/>
                  <a:gd name="T20" fmla="*/ 4 w 86"/>
                  <a:gd name="T21" fmla="*/ 21 h 183"/>
                  <a:gd name="T22" fmla="*/ 5 w 86"/>
                  <a:gd name="T23" fmla="*/ 20 h 183"/>
                  <a:gd name="T24" fmla="*/ 7 w 86"/>
                  <a:gd name="T25" fmla="*/ 20 h 183"/>
                  <a:gd name="T26" fmla="*/ 10 w 86"/>
                  <a:gd name="T27" fmla="*/ 20 h 183"/>
                  <a:gd name="T28" fmla="*/ 11 w 86"/>
                  <a:gd name="T29" fmla="*/ 20 h 183"/>
                  <a:gd name="T30" fmla="*/ 9 w 86"/>
                  <a:gd name="T31" fmla="*/ 16 h 183"/>
                  <a:gd name="T32" fmla="*/ 7 w 86"/>
                  <a:gd name="T33" fmla="*/ 10 h 183"/>
                  <a:gd name="T34" fmla="*/ 7 w 86"/>
                  <a:gd name="T35" fmla="*/ 5 h 183"/>
                  <a:gd name="T36" fmla="*/ 7 w 86"/>
                  <a:gd name="T37" fmla="*/ 0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183"/>
                  <a:gd name="T59" fmla="*/ 86 w 86"/>
                  <a:gd name="T60" fmla="*/ 183 h 1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183">
                    <a:moveTo>
                      <a:pt x="59" y="0"/>
                    </a:moveTo>
                    <a:lnTo>
                      <a:pt x="53" y="7"/>
                    </a:lnTo>
                    <a:lnTo>
                      <a:pt x="44" y="20"/>
                    </a:lnTo>
                    <a:lnTo>
                      <a:pt x="33" y="35"/>
                    </a:lnTo>
                    <a:lnTo>
                      <a:pt x="29" y="42"/>
                    </a:lnTo>
                    <a:lnTo>
                      <a:pt x="29" y="79"/>
                    </a:lnTo>
                    <a:lnTo>
                      <a:pt x="0" y="183"/>
                    </a:lnTo>
                    <a:lnTo>
                      <a:pt x="2" y="182"/>
                    </a:lnTo>
                    <a:lnTo>
                      <a:pt x="9" y="178"/>
                    </a:lnTo>
                    <a:lnTo>
                      <a:pt x="20" y="174"/>
                    </a:lnTo>
                    <a:lnTo>
                      <a:pt x="32" y="168"/>
                    </a:lnTo>
                    <a:lnTo>
                      <a:pt x="46" y="164"/>
                    </a:lnTo>
                    <a:lnTo>
                      <a:pt x="61" y="162"/>
                    </a:lnTo>
                    <a:lnTo>
                      <a:pt x="75" y="162"/>
                    </a:lnTo>
                    <a:lnTo>
                      <a:pt x="86" y="167"/>
                    </a:lnTo>
                    <a:lnTo>
                      <a:pt x="68" y="132"/>
                    </a:lnTo>
                    <a:lnTo>
                      <a:pt x="59" y="87"/>
                    </a:lnTo>
                    <a:lnTo>
                      <a:pt x="56" y="4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24"/>
              <p:cNvSpPr>
                <a:spLocks/>
              </p:cNvSpPr>
              <p:nvPr/>
            </p:nvSpPr>
            <p:spPr bwMode="auto">
              <a:xfrm>
                <a:off x="816" y="1248"/>
                <a:ext cx="33" cy="88"/>
              </a:xfrm>
              <a:custGeom>
                <a:avLst/>
                <a:gdLst>
                  <a:gd name="T0" fmla="*/ 7 w 66"/>
                  <a:gd name="T1" fmla="*/ 2 h 175"/>
                  <a:gd name="T2" fmla="*/ 7 w 66"/>
                  <a:gd name="T3" fmla="*/ 2 h 175"/>
                  <a:gd name="T4" fmla="*/ 6 w 66"/>
                  <a:gd name="T5" fmla="*/ 2 h 175"/>
                  <a:gd name="T6" fmla="*/ 6 w 66"/>
                  <a:gd name="T7" fmla="*/ 2 h 175"/>
                  <a:gd name="T8" fmla="*/ 5 w 66"/>
                  <a:gd name="T9" fmla="*/ 1 h 175"/>
                  <a:gd name="T10" fmla="*/ 3 w 66"/>
                  <a:gd name="T11" fmla="*/ 1 h 175"/>
                  <a:gd name="T12" fmla="*/ 2 w 66"/>
                  <a:gd name="T13" fmla="*/ 0 h 175"/>
                  <a:gd name="T14" fmla="*/ 1 w 66"/>
                  <a:gd name="T15" fmla="*/ 0 h 175"/>
                  <a:gd name="T16" fmla="*/ 1 w 66"/>
                  <a:gd name="T17" fmla="*/ 1 h 175"/>
                  <a:gd name="T18" fmla="*/ 0 w 66"/>
                  <a:gd name="T19" fmla="*/ 6 h 175"/>
                  <a:gd name="T20" fmla="*/ 1 w 66"/>
                  <a:gd name="T21" fmla="*/ 11 h 175"/>
                  <a:gd name="T22" fmla="*/ 1 w 66"/>
                  <a:gd name="T23" fmla="*/ 17 h 175"/>
                  <a:gd name="T24" fmla="*/ 3 w 66"/>
                  <a:gd name="T25" fmla="*/ 21 h 175"/>
                  <a:gd name="T26" fmla="*/ 5 w 66"/>
                  <a:gd name="T27" fmla="*/ 22 h 175"/>
                  <a:gd name="T28" fmla="*/ 6 w 66"/>
                  <a:gd name="T29" fmla="*/ 22 h 175"/>
                  <a:gd name="T30" fmla="*/ 7 w 66"/>
                  <a:gd name="T31" fmla="*/ 22 h 175"/>
                  <a:gd name="T32" fmla="*/ 7 w 66"/>
                  <a:gd name="T33" fmla="*/ 21 h 175"/>
                  <a:gd name="T34" fmla="*/ 8 w 66"/>
                  <a:gd name="T35" fmla="*/ 15 h 175"/>
                  <a:gd name="T36" fmla="*/ 8 w 66"/>
                  <a:gd name="T37" fmla="*/ 9 h 175"/>
                  <a:gd name="T38" fmla="*/ 7 w 66"/>
                  <a:gd name="T39" fmla="*/ 4 h 175"/>
                  <a:gd name="T40" fmla="*/ 7 w 66"/>
                  <a:gd name="T41" fmla="*/ 2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75"/>
                  <a:gd name="T65" fmla="*/ 66 w 66"/>
                  <a:gd name="T66" fmla="*/ 175 h 1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75">
                    <a:moveTo>
                      <a:pt x="59" y="16"/>
                    </a:moveTo>
                    <a:lnTo>
                      <a:pt x="58" y="15"/>
                    </a:lnTo>
                    <a:lnTo>
                      <a:pt x="53" y="12"/>
                    </a:lnTo>
                    <a:lnTo>
                      <a:pt x="48" y="9"/>
                    </a:lnTo>
                    <a:lnTo>
                      <a:pt x="40" y="5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0" y="42"/>
                    </a:lnTo>
                    <a:lnTo>
                      <a:pt x="3" y="88"/>
                    </a:lnTo>
                    <a:lnTo>
                      <a:pt x="12" y="133"/>
                    </a:lnTo>
                    <a:lnTo>
                      <a:pt x="30" y="168"/>
                    </a:lnTo>
                    <a:lnTo>
                      <a:pt x="41" y="173"/>
                    </a:lnTo>
                    <a:lnTo>
                      <a:pt x="50" y="175"/>
                    </a:lnTo>
                    <a:lnTo>
                      <a:pt x="58" y="171"/>
                    </a:lnTo>
                    <a:lnTo>
                      <a:pt x="63" y="162"/>
                    </a:lnTo>
                    <a:lnTo>
                      <a:pt x="66" y="118"/>
                    </a:lnTo>
                    <a:lnTo>
                      <a:pt x="65" y="70"/>
                    </a:lnTo>
                    <a:lnTo>
                      <a:pt x="61" y="32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25"/>
              <p:cNvSpPr>
                <a:spLocks/>
              </p:cNvSpPr>
              <p:nvPr/>
            </p:nvSpPr>
            <p:spPr bwMode="auto">
              <a:xfrm>
                <a:off x="840" y="1394"/>
                <a:ext cx="19" cy="49"/>
              </a:xfrm>
              <a:custGeom>
                <a:avLst/>
                <a:gdLst>
                  <a:gd name="T0" fmla="*/ 2 w 38"/>
                  <a:gd name="T1" fmla="*/ 0 h 99"/>
                  <a:gd name="T2" fmla="*/ 1 w 38"/>
                  <a:gd name="T3" fmla="*/ 0 h 99"/>
                  <a:gd name="T4" fmla="*/ 1 w 38"/>
                  <a:gd name="T5" fmla="*/ 2 h 99"/>
                  <a:gd name="T6" fmla="*/ 1 w 38"/>
                  <a:gd name="T7" fmla="*/ 4 h 99"/>
                  <a:gd name="T8" fmla="*/ 0 w 38"/>
                  <a:gd name="T9" fmla="*/ 6 h 99"/>
                  <a:gd name="T10" fmla="*/ 3 w 38"/>
                  <a:gd name="T11" fmla="*/ 12 h 99"/>
                  <a:gd name="T12" fmla="*/ 5 w 38"/>
                  <a:gd name="T13" fmla="*/ 5 h 99"/>
                  <a:gd name="T14" fmla="*/ 5 w 38"/>
                  <a:gd name="T15" fmla="*/ 3 h 99"/>
                  <a:gd name="T16" fmla="*/ 3 w 38"/>
                  <a:gd name="T17" fmla="*/ 1 h 99"/>
                  <a:gd name="T18" fmla="*/ 2 w 38"/>
                  <a:gd name="T19" fmla="*/ 0 h 99"/>
                  <a:gd name="T20" fmla="*/ 2 w 38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99"/>
                  <a:gd name="T35" fmla="*/ 38 w 38"/>
                  <a:gd name="T36" fmla="*/ 99 h 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99">
                    <a:moveTo>
                      <a:pt x="18" y="0"/>
                    </a:moveTo>
                    <a:lnTo>
                      <a:pt x="14" y="6"/>
                    </a:lnTo>
                    <a:lnTo>
                      <a:pt x="10" y="18"/>
                    </a:lnTo>
                    <a:lnTo>
                      <a:pt x="5" y="35"/>
                    </a:lnTo>
                    <a:lnTo>
                      <a:pt x="0" y="55"/>
                    </a:lnTo>
                    <a:lnTo>
                      <a:pt x="31" y="99"/>
                    </a:lnTo>
                    <a:lnTo>
                      <a:pt x="38" y="47"/>
                    </a:lnTo>
                    <a:lnTo>
                      <a:pt x="35" y="31"/>
                    </a:lnTo>
                    <a:lnTo>
                      <a:pt x="29" y="14"/>
                    </a:lnTo>
                    <a:lnTo>
                      <a:pt x="22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26"/>
              <p:cNvSpPr>
                <a:spLocks/>
              </p:cNvSpPr>
              <p:nvPr/>
            </p:nvSpPr>
            <p:spPr bwMode="auto">
              <a:xfrm>
                <a:off x="795" y="1347"/>
                <a:ext cx="67" cy="74"/>
              </a:xfrm>
              <a:custGeom>
                <a:avLst/>
                <a:gdLst>
                  <a:gd name="T0" fmla="*/ 15 w 134"/>
                  <a:gd name="T1" fmla="*/ 3 h 149"/>
                  <a:gd name="T2" fmla="*/ 13 w 134"/>
                  <a:gd name="T3" fmla="*/ 7 h 149"/>
                  <a:gd name="T4" fmla="*/ 1 w 134"/>
                  <a:gd name="T5" fmla="*/ 0 h 149"/>
                  <a:gd name="T6" fmla="*/ 0 w 134"/>
                  <a:gd name="T7" fmla="*/ 2 h 149"/>
                  <a:gd name="T8" fmla="*/ 11 w 134"/>
                  <a:gd name="T9" fmla="*/ 18 h 149"/>
                  <a:gd name="T10" fmla="*/ 11 w 134"/>
                  <a:gd name="T11" fmla="*/ 16 h 149"/>
                  <a:gd name="T12" fmla="*/ 12 w 134"/>
                  <a:gd name="T13" fmla="*/ 14 h 149"/>
                  <a:gd name="T14" fmla="*/ 13 w 134"/>
                  <a:gd name="T15" fmla="*/ 12 h 149"/>
                  <a:gd name="T16" fmla="*/ 13 w 134"/>
                  <a:gd name="T17" fmla="*/ 11 h 149"/>
                  <a:gd name="T18" fmla="*/ 14 w 134"/>
                  <a:gd name="T19" fmla="*/ 11 h 149"/>
                  <a:gd name="T20" fmla="*/ 14 w 134"/>
                  <a:gd name="T21" fmla="*/ 13 h 149"/>
                  <a:gd name="T22" fmla="*/ 15 w 134"/>
                  <a:gd name="T23" fmla="*/ 15 h 149"/>
                  <a:gd name="T24" fmla="*/ 16 w 134"/>
                  <a:gd name="T25" fmla="*/ 17 h 149"/>
                  <a:gd name="T26" fmla="*/ 17 w 134"/>
                  <a:gd name="T27" fmla="*/ 6 h 149"/>
                  <a:gd name="T28" fmla="*/ 15 w 134"/>
                  <a:gd name="T29" fmla="*/ 3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149"/>
                  <a:gd name="T47" fmla="*/ 134 w 13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149">
                    <a:moveTo>
                      <a:pt x="125" y="27"/>
                    </a:moveTo>
                    <a:lnTo>
                      <a:pt x="105" y="61"/>
                    </a:lnTo>
                    <a:lnTo>
                      <a:pt x="15" y="0"/>
                    </a:lnTo>
                    <a:lnTo>
                      <a:pt x="0" y="23"/>
                    </a:lnTo>
                    <a:lnTo>
                      <a:pt x="90" y="149"/>
                    </a:lnTo>
                    <a:lnTo>
                      <a:pt x="95" y="130"/>
                    </a:lnTo>
                    <a:lnTo>
                      <a:pt x="100" y="112"/>
                    </a:lnTo>
                    <a:lnTo>
                      <a:pt x="104" y="96"/>
                    </a:lnTo>
                    <a:lnTo>
                      <a:pt x="108" y="89"/>
                    </a:lnTo>
                    <a:lnTo>
                      <a:pt x="112" y="94"/>
                    </a:lnTo>
                    <a:lnTo>
                      <a:pt x="118" y="107"/>
                    </a:lnTo>
                    <a:lnTo>
                      <a:pt x="125" y="126"/>
                    </a:lnTo>
                    <a:lnTo>
                      <a:pt x="128" y="141"/>
                    </a:lnTo>
                    <a:lnTo>
                      <a:pt x="134" y="50"/>
                    </a:lnTo>
                    <a:lnTo>
                      <a:pt x="125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27"/>
              <p:cNvSpPr>
                <a:spLocks/>
              </p:cNvSpPr>
              <p:nvPr/>
            </p:nvSpPr>
            <p:spPr bwMode="auto">
              <a:xfrm>
                <a:off x="844" y="1382"/>
                <a:ext cx="11" cy="14"/>
              </a:xfrm>
              <a:custGeom>
                <a:avLst/>
                <a:gdLst>
                  <a:gd name="T0" fmla="*/ 1 w 22"/>
                  <a:gd name="T1" fmla="*/ 0 h 29"/>
                  <a:gd name="T2" fmla="*/ 0 w 22"/>
                  <a:gd name="T3" fmla="*/ 1 h 29"/>
                  <a:gd name="T4" fmla="*/ 1 w 22"/>
                  <a:gd name="T5" fmla="*/ 2 h 29"/>
                  <a:gd name="T6" fmla="*/ 1 w 22"/>
                  <a:gd name="T7" fmla="*/ 3 h 29"/>
                  <a:gd name="T8" fmla="*/ 1 w 22"/>
                  <a:gd name="T9" fmla="*/ 3 h 29"/>
                  <a:gd name="T10" fmla="*/ 3 w 22"/>
                  <a:gd name="T11" fmla="*/ 2 h 29"/>
                  <a:gd name="T12" fmla="*/ 1 w 22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9"/>
                  <a:gd name="T23" fmla="*/ 22 w 2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9">
                    <a:moveTo>
                      <a:pt x="8" y="0"/>
                    </a:moveTo>
                    <a:lnTo>
                      <a:pt x="0" y="13"/>
                    </a:lnTo>
                    <a:lnTo>
                      <a:pt x="1" y="18"/>
                    </a:lnTo>
                    <a:lnTo>
                      <a:pt x="5" y="26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Freeform 28"/>
              <p:cNvSpPr>
                <a:spLocks/>
              </p:cNvSpPr>
              <p:nvPr/>
            </p:nvSpPr>
            <p:spPr bwMode="auto">
              <a:xfrm>
                <a:off x="1240" y="1913"/>
                <a:ext cx="28" cy="28"/>
              </a:xfrm>
              <a:custGeom>
                <a:avLst/>
                <a:gdLst>
                  <a:gd name="T0" fmla="*/ 2 w 55"/>
                  <a:gd name="T1" fmla="*/ 3 h 55"/>
                  <a:gd name="T2" fmla="*/ 2 w 55"/>
                  <a:gd name="T3" fmla="*/ 0 h 55"/>
                  <a:gd name="T4" fmla="*/ 4 w 55"/>
                  <a:gd name="T5" fmla="*/ 2 h 55"/>
                  <a:gd name="T6" fmla="*/ 7 w 55"/>
                  <a:gd name="T7" fmla="*/ 1 h 55"/>
                  <a:gd name="T8" fmla="*/ 6 w 55"/>
                  <a:gd name="T9" fmla="*/ 3 h 55"/>
                  <a:gd name="T10" fmla="*/ 7 w 55"/>
                  <a:gd name="T11" fmla="*/ 5 h 55"/>
                  <a:gd name="T12" fmla="*/ 5 w 55"/>
                  <a:gd name="T13" fmla="*/ 5 h 55"/>
                  <a:gd name="T14" fmla="*/ 3 w 55"/>
                  <a:gd name="T15" fmla="*/ 7 h 55"/>
                  <a:gd name="T16" fmla="*/ 3 w 55"/>
                  <a:gd name="T17" fmla="*/ 5 h 55"/>
                  <a:gd name="T18" fmla="*/ 0 w 55"/>
                  <a:gd name="T19" fmla="*/ 4 h 55"/>
                  <a:gd name="T20" fmla="*/ 2 w 55"/>
                  <a:gd name="T21" fmla="*/ 3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55"/>
                  <a:gd name="T35" fmla="*/ 55 w 55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55">
                    <a:moveTo>
                      <a:pt x="16" y="19"/>
                    </a:moveTo>
                    <a:lnTo>
                      <a:pt x="16" y="0"/>
                    </a:lnTo>
                    <a:lnTo>
                      <a:pt x="31" y="11"/>
                    </a:lnTo>
                    <a:lnTo>
                      <a:pt x="49" y="5"/>
                    </a:lnTo>
                    <a:lnTo>
                      <a:pt x="44" y="24"/>
                    </a:lnTo>
                    <a:lnTo>
                      <a:pt x="55" y="40"/>
                    </a:lnTo>
                    <a:lnTo>
                      <a:pt x="36" y="39"/>
                    </a:lnTo>
                    <a:lnTo>
                      <a:pt x="24" y="55"/>
                    </a:lnTo>
                    <a:lnTo>
                      <a:pt x="18" y="37"/>
                    </a:lnTo>
                    <a:lnTo>
                      <a:pt x="0" y="30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Freeform 29"/>
              <p:cNvSpPr>
                <a:spLocks/>
              </p:cNvSpPr>
              <p:nvPr/>
            </p:nvSpPr>
            <p:spPr bwMode="auto">
              <a:xfrm>
                <a:off x="617" y="1371"/>
                <a:ext cx="18" cy="18"/>
              </a:xfrm>
              <a:custGeom>
                <a:avLst/>
                <a:gdLst>
                  <a:gd name="T0" fmla="*/ 1 w 34"/>
                  <a:gd name="T1" fmla="*/ 2 h 36"/>
                  <a:gd name="T2" fmla="*/ 1 w 34"/>
                  <a:gd name="T3" fmla="*/ 1 h 36"/>
                  <a:gd name="T4" fmla="*/ 2 w 34"/>
                  <a:gd name="T5" fmla="*/ 1 h 36"/>
                  <a:gd name="T6" fmla="*/ 3 w 34"/>
                  <a:gd name="T7" fmla="*/ 0 h 36"/>
                  <a:gd name="T8" fmla="*/ 4 w 34"/>
                  <a:gd name="T9" fmla="*/ 1 h 36"/>
                  <a:gd name="T10" fmla="*/ 5 w 34"/>
                  <a:gd name="T11" fmla="*/ 2 h 36"/>
                  <a:gd name="T12" fmla="*/ 3 w 34"/>
                  <a:gd name="T13" fmla="*/ 3 h 36"/>
                  <a:gd name="T14" fmla="*/ 3 w 34"/>
                  <a:gd name="T15" fmla="*/ 5 h 36"/>
                  <a:gd name="T16" fmla="*/ 2 w 34"/>
                  <a:gd name="T17" fmla="*/ 3 h 36"/>
                  <a:gd name="T18" fmla="*/ 0 w 34"/>
                  <a:gd name="T19" fmla="*/ 3 h 36"/>
                  <a:gd name="T20" fmla="*/ 1 w 34"/>
                  <a:gd name="T21" fmla="*/ 2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6"/>
                  <a:gd name="T35" fmla="*/ 34 w 34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6">
                    <a:moveTo>
                      <a:pt x="6" y="18"/>
                    </a:moveTo>
                    <a:lnTo>
                      <a:pt x="1" y="6"/>
                    </a:lnTo>
                    <a:lnTo>
                      <a:pt x="13" y="10"/>
                    </a:lnTo>
                    <a:lnTo>
                      <a:pt x="23" y="0"/>
                    </a:lnTo>
                    <a:lnTo>
                      <a:pt x="24" y="13"/>
                    </a:lnTo>
                    <a:lnTo>
                      <a:pt x="34" y="20"/>
                    </a:lnTo>
                    <a:lnTo>
                      <a:pt x="23" y="25"/>
                    </a:lnTo>
                    <a:lnTo>
                      <a:pt x="20" y="36"/>
                    </a:lnTo>
                    <a:lnTo>
                      <a:pt x="12" y="27"/>
                    </a:lnTo>
                    <a:lnTo>
                      <a:pt x="0" y="29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30"/>
              <p:cNvSpPr>
                <a:spLocks/>
              </p:cNvSpPr>
              <p:nvPr/>
            </p:nvSpPr>
            <p:spPr bwMode="auto">
              <a:xfrm>
                <a:off x="1318" y="1759"/>
                <a:ext cx="17" cy="18"/>
              </a:xfrm>
              <a:custGeom>
                <a:avLst/>
                <a:gdLst>
                  <a:gd name="T0" fmla="*/ 0 w 35"/>
                  <a:gd name="T1" fmla="*/ 2 h 36"/>
                  <a:gd name="T2" fmla="*/ 0 w 35"/>
                  <a:gd name="T3" fmla="*/ 1 h 36"/>
                  <a:gd name="T4" fmla="*/ 1 w 35"/>
                  <a:gd name="T5" fmla="*/ 1 h 36"/>
                  <a:gd name="T6" fmla="*/ 2 w 35"/>
                  <a:gd name="T7" fmla="*/ 0 h 36"/>
                  <a:gd name="T8" fmla="*/ 3 w 35"/>
                  <a:gd name="T9" fmla="*/ 1 h 36"/>
                  <a:gd name="T10" fmla="*/ 4 w 35"/>
                  <a:gd name="T11" fmla="*/ 2 h 36"/>
                  <a:gd name="T12" fmla="*/ 2 w 35"/>
                  <a:gd name="T13" fmla="*/ 2 h 36"/>
                  <a:gd name="T14" fmla="*/ 2 w 35"/>
                  <a:gd name="T15" fmla="*/ 5 h 36"/>
                  <a:gd name="T16" fmla="*/ 1 w 35"/>
                  <a:gd name="T17" fmla="*/ 3 h 36"/>
                  <a:gd name="T18" fmla="*/ 0 w 35"/>
                  <a:gd name="T19" fmla="*/ 3 h 36"/>
                  <a:gd name="T20" fmla="*/ 0 w 35"/>
                  <a:gd name="T21" fmla="*/ 2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36"/>
                  <a:gd name="T35" fmla="*/ 35 w 35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36">
                    <a:moveTo>
                      <a:pt x="7" y="17"/>
                    </a:moveTo>
                    <a:lnTo>
                      <a:pt x="1" y="6"/>
                    </a:lnTo>
                    <a:lnTo>
                      <a:pt x="14" y="8"/>
                    </a:lnTo>
                    <a:lnTo>
                      <a:pt x="23" y="0"/>
                    </a:lnTo>
                    <a:lnTo>
                      <a:pt x="24" y="13"/>
                    </a:lnTo>
                    <a:lnTo>
                      <a:pt x="35" y="18"/>
                    </a:lnTo>
                    <a:lnTo>
                      <a:pt x="23" y="23"/>
                    </a:lnTo>
                    <a:lnTo>
                      <a:pt x="21" y="36"/>
                    </a:lnTo>
                    <a:lnTo>
                      <a:pt x="13" y="26"/>
                    </a:lnTo>
                    <a:lnTo>
                      <a:pt x="0" y="28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31"/>
              <p:cNvSpPr>
                <a:spLocks/>
              </p:cNvSpPr>
              <p:nvPr/>
            </p:nvSpPr>
            <p:spPr bwMode="auto">
              <a:xfrm>
                <a:off x="1066" y="1465"/>
                <a:ext cx="51" cy="51"/>
              </a:xfrm>
              <a:custGeom>
                <a:avLst/>
                <a:gdLst>
                  <a:gd name="T0" fmla="*/ 1 w 102"/>
                  <a:gd name="T1" fmla="*/ 1 h 104"/>
                  <a:gd name="T2" fmla="*/ 12 w 102"/>
                  <a:gd name="T3" fmla="*/ 12 h 104"/>
                  <a:gd name="T4" fmla="*/ 13 w 102"/>
                  <a:gd name="T5" fmla="*/ 12 h 104"/>
                  <a:gd name="T6" fmla="*/ 13 w 102"/>
                  <a:gd name="T7" fmla="*/ 12 h 104"/>
                  <a:gd name="T8" fmla="*/ 13 w 102"/>
                  <a:gd name="T9" fmla="*/ 12 h 104"/>
                  <a:gd name="T10" fmla="*/ 13 w 102"/>
                  <a:gd name="T11" fmla="*/ 12 h 104"/>
                  <a:gd name="T12" fmla="*/ 13 w 102"/>
                  <a:gd name="T13" fmla="*/ 12 h 104"/>
                  <a:gd name="T14" fmla="*/ 13 w 102"/>
                  <a:gd name="T15" fmla="*/ 12 h 104"/>
                  <a:gd name="T16" fmla="*/ 13 w 102"/>
                  <a:gd name="T17" fmla="*/ 11 h 104"/>
                  <a:gd name="T18" fmla="*/ 13 w 102"/>
                  <a:gd name="T19" fmla="*/ 11 h 104"/>
                  <a:gd name="T20" fmla="*/ 1 w 102"/>
                  <a:gd name="T21" fmla="*/ 0 h 104"/>
                  <a:gd name="T22" fmla="*/ 1 w 102"/>
                  <a:gd name="T23" fmla="*/ 0 h 104"/>
                  <a:gd name="T24" fmla="*/ 1 w 102"/>
                  <a:gd name="T25" fmla="*/ 0 h 104"/>
                  <a:gd name="T26" fmla="*/ 1 w 102"/>
                  <a:gd name="T27" fmla="*/ 0 h 104"/>
                  <a:gd name="T28" fmla="*/ 1 w 102"/>
                  <a:gd name="T29" fmla="*/ 0 h 104"/>
                  <a:gd name="T30" fmla="*/ 1 w 102"/>
                  <a:gd name="T31" fmla="*/ 0 h 104"/>
                  <a:gd name="T32" fmla="*/ 0 w 102"/>
                  <a:gd name="T33" fmla="*/ 0 h 104"/>
                  <a:gd name="T34" fmla="*/ 0 w 102"/>
                  <a:gd name="T35" fmla="*/ 0 h 104"/>
                  <a:gd name="T36" fmla="*/ 1 w 102"/>
                  <a:gd name="T37" fmla="*/ 0 h 104"/>
                  <a:gd name="T38" fmla="*/ 1 w 102"/>
                  <a:gd name="T39" fmla="*/ 1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2"/>
                  <a:gd name="T61" fmla="*/ 0 h 104"/>
                  <a:gd name="T62" fmla="*/ 102 w 102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2" h="104">
                    <a:moveTo>
                      <a:pt x="1" y="11"/>
                    </a:moveTo>
                    <a:lnTo>
                      <a:pt x="95" y="104"/>
                    </a:lnTo>
                    <a:lnTo>
                      <a:pt x="97" y="104"/>
                    </a:lnTo>
                    <a:lnTo>
                      <a:pt x="98" y="103"/>
                    </a:lnTo>
                    <a:lnTo>
                      <a:pt x="100" y="102"/>
                    </a:lnTo>
                    <a:lnTo>
                      <a:pt x="101" y="100"/>
                    </a:lnTo>
                    <a:lnTo>
                      <a:pt x="102" y="99"/>
                    </a:lnTo>
                    <a:lnTo>
                      <a:pt x="102" y="97"/>
                    </a:lnTo>
                    <a:lnTo>
                      <a:pt x="102" y="96"/>
                    </a:lnTo>
                    <a:lnTo>
                      <a:pt x="102" y="95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32"/>
              <p:cNvSpPr>
                <a:spLocks/>
              </p:cNvSpPr>
              <p:nvPr/>
            </p:nvSpPr>
            <p:spPr bwMode="auto">
              <a:xfrm>
                <a:off x="1112" y="1514"/>
                <a:ext cx="10" cy="86"/>
              </a:xfrm>
              <a:custGeom>
                <a:avLst/>
                <a:gdLst>
                  <a:gd name="T0" fmla="*/ 0 w 20"/>
                  <a:gd name="T1" fmla="*/ 1 h 172"/>
                  <a:gd name="T2" fmla="*/ 1 w 20"/>
                  <a:gd name="T3" fmla="*/ 22 h 172"/>
                  <a:gd name="T4" fmla="*/ 1 w 20"/>
                  <a:gd name="T5" fmla="*/ 22 h 172"/>
                  <a:gd name="T6" fmla="*/ 1 w 20"/>
                  <a:gd name="T7" fmla="*/ 22 h 172"/>
                  <a:gd name="T8" fmla="*/ 1 w 20"/>
                  <a:gd name="T9" fmla="*/ 22 h 172"/>
                  <a:gd name="T10" fmla="*/ 1 w 20"/>
                  <a:gd name="T11" fmla="*/ 22 h 172"/>
                  <a:gd name="T12" fmla="*/ 1 w 20"/>
                  <a:gd name="T13" fmla="*/ 22 h 172"/>
                  <a:gd name="T14" fmla="*/ 3 w 20"/>
                  <a:gd name="T15" fmla="*/ 22 h 172"/>
                  <a:gd name="T16" fmla="*/ 3 w 20"/>
                  <a:gd name="T17" fmla="*/ 21 h 172"/>
                  <a:gd name="T18" fmla="*/ 3 w 20"/>
                  <a:gd name="T19" fmla="*/ 21 h 172"/>
                  <a:gd name="T20" fmla="*/ 1 w 20"/>
                  <a:gd name="T21" fmla="*/ 1 h 172"/>
                  <a:gd name="T22" fmla="*/ 1 w 20"/>
                  <a:gd name="T23" fmla="*/ 1 h 172"/>
                  <a:gd name="T24" fmla="*/ 1 w 20"/>
                  <a:gd name="T25" fmla="*/ 1 h 172"/>
                  <a:gd name="T26" fmla="*/ 1 w 20"/>
                  <a:gd name="T27" fmla="*/ 0 h 172"/>
                  <a:gd name="T28" fmla="*/ 1 w 20"/>
                  <a:gd name="T29" fmla="*/ 0 h 172"/>
                  <a:gd name="T30" fmla="*/ 1 w 20"/>
                  <a:gd name="T31" fmla="*/ 0 h 172"/>
                  <a:gd name="T32" fmla="*/ 1 w 20"/>
                  <a:gd name="T33" fmla="*/ 0 h 172"/>
                  <a:gd name="T34" fmla="*/ 1 w 20"/>
                  <a:gd name="T35" fmla="*/ 1 h 172"/>
                  <a:gd name="T36" fmla="*/ 1 w 20"/>
                  <a:gd name="T37" fmla="*/ 1 h 172"/>
                  <a:gd name="T38" fmla="*/ 0 w 20"/>
                  <a:gd name="T39" fmla="*/ 1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72"/>
                  <a:gd name="T62" fmla="*/ 20 w 20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72">
                    <a:moveTo>
                      <a:pt x="0" y="4"/>
                    </a:moveTo>
                    <a:lnTo>
                      <a:pt x="6" y="170"/>
                    </a:lnTo>
                    <a:lnTo>
                      <a:pt x="7" y="170"/>
                    </a:lnTo>
                    <a:lnTo>
                      <a:pt x="8" y="171"/>
                    </a:lnTo>
                    <a:lnTo>
                      <a:pt x="10" y="172"/>
                    </a:lnTo>
                    <a:lnTo>
                      <a:pt x="13" y="172"/>
                    </a:lnTo>
                    <a:lnTo>
                      <a:pt x="15" y="171"/>
                    </a:lnTo>
                    <a:lnTo>
                      <a:pt x="17" y="169"/>
                    </a:lnTo>
                    <a:lnTo>
                      <a:pt x="18" y="167"/>
                    </a:lnTo>
                    <a:lnTo>
                      <a:pt x="20" y="16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33"/>
              <p:cNvSpPr>
                <a:spLocks/>
              </p:cNvSpPr>
              <p:nvPr/>
            </p:nvSpPr>
            <p:spPr bwMode="auto">
              <a:xfrm>
                <a:off x="1111" y="1511"/>
                <a:ext cx="8" cy="8"/>
              </a:xfrm>
              <a:custGeom>
                <a:avLst/>
                <a:gdLst>
                  <a:gd name="T0" fmla="*/ 0 w 16"/>
                  <a:gd name="T1" fmla="*/ 1 h 18"/>
                  <a:gd name="T2" fmla="*/ 1 w 16"/>
                  <a:gd name="T3" fmla="*/ 1 h 18"/>
                  <a:gd name="T4" fmla="*/ 1 w 16"/>
                  <a:gd name="T5" fmla="*/ 1 h 18"/>
                  <a:gd name="T6" fmla="*/ 1 w 16"/>
                  <a:gd name="T7" fmla="*/ 2 h 18"/>
                  <a:gd name="T8" fmla="*/ 1 w 16"/>
                  <a:gd name="T9" fmla="*/ 2 h 18"/>
                  <a:gd name="T10" fmla="*/ 1 w 16"/>
                  <a:gd name="T11" fmla="*/ 2 h 18"/>
                  <a:gd name="T12" fmla="*/ 1 w 16"/>
                  <a:gd name="T13" fmla="*/ 1 h 18"/>
                  <a:gd name="T14" fmla="*/ 1 w 16"/>
                  <a:gd name="T15" fmla="*/ 1 h 18"/>
                  <a:gd name="T16" fmla="*/ 2 w 16"/>
                  <a:gd name="T17" fmla="*/ 1 h 18"/>
                  <a:gd name="T18" fmla="*/ 1 w 16"/>
                  <a:gd name="T19" fmla="*/ 0 h 18"/>
                  <a:gd name="T20" fmla="*/ 1 w 16"/>
                  <a:gd name="T21" fmla="*/ 0 h 18"/>
                  <a:gd name="T22" fmla="*/ 1 w 16"/>
                  <a:gd name="T23" fmla="*/ 0 h 18"/>
                  <a:gd name="T24" fmla="*/ 1 w 16"/>
                  <a:gd name="T25" fmla="*/ 0 h 18"/>
                  <a:gd name="T26" fmla="*/ 1 w 16"/>
                  <a:gd name="T27" fmla="*/ 0 h 18"/>
                  <a:gd name="T28" fmla="*/ 1 w 16"/>
                  <a:gd name="T29" fmla="*/ 0 h 18"/>
                  <a:gd name="T30" fmla="*/ 1 w 16"/>
                  <a:gd name="T31" fmla="*/ 0 h 18"/>
                  <a:gd name="T32" fmla="*/ 0 w 16"/>
                  <a:gd name="T33" fmla="*/ 1 h 18"/>
                  <a:gd name="T34" fmla="*/ 0 w 16"/>
                  <a:gd name="T35" fmla="*/ 1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8"/>
                  <a:gd name="T56" fmla="*/ 16 w 16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8">
                    <a:moveTo>
                      <a:pt x="0" y="8"/>
                    </a:moveTo>
                    <a:lnTo>
                      <a:pt x="1" y="12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Freeform 34"/>
              <p:cNvSpPr>
                <a:spLocks/>
              </p:cNvSpPr>
              <p:nvPr/>
            </p:nvSpPr>
            <p:spPr bwMode="auto">
              <a:xfrm>
                <a:off x="1054" y="1454"/>
                <a:ext cx="18" cy="18"/>
              </a:xfrm>
              <a:custGeom>
                <a:avLst/>
                <a:gdLst>
                  <a:gd name="T0" fmla="*/ 5 w 36"/>
                  <a:gd name="T1" fmla="*/ 3 h 37"/>
                  <a:gd name="T2" fmla="*/ 5 w 36"/>
                  <a:gd name="T3" fmla="*/ 2 h 37"/>
                  <a:gd name="T4" fmla="*/ 3 w 36"/>
                  <a:gd name="T5" fmla="*/ 1 h 37"/>
                  <a:gd name="T6" fmla="*/ 2 w 36"/>
                  <a:gd name="T7" fmla="*/ 0 h 37"/>
                  <a:gd name="T8" fmla="*/ 1 w 36"/>
                  <a:gd name="T9" fmla="*/ 0 h 37"/>
                  <a:gd name="T10" fmla="*/ 1 w 36"/>
                  <a:gd name="T11" fmla="*/ 1 h 37"/>
                  <a:gd name="T12" fmla="*/ 0 w 36"/>
                  <a:gd name="T13" fmla="*/ 2 h 37"/>
                  <a:gd name="T14" fmla="*/ 1 w 36"/>
                  <a:gd name="T15" fmla="*/ 3 h 37"/>
                  <a:gd name="T16" fmla="*/ 3 w 36"/>
                  <a:gd name="T17" fmla="*/ 4 h 37"/>
                  <a:gd name="T18" fmla="*/ 5 w 36"/>
                  <a:gd name="T19" fmla="*/ 3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7"/>
                  <a:gd name="T32" fmla="*/ 36 w 36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7">
                    <a:moveTo>
                      <a:pt x="36" y="26"/>
                    </a:moveTo>
                    <a:lnTo>
                      <a:pt x="35" y="21"/>
                    </a:lnTo>
                    <a:lnTo>
                      <a:pt x="30" y="11"/>
                    </a:lnTo>
                    <a:lnTo>
                      <a:pt x="21" y="1"/>
                    </a:lnTo>
                    <a:lnTo>
                      <a:pt x="11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7" y="28"/>
                    </a:lnTo>
                    <a:lnTo>
                      <a:pt x="24" y="37"/>
                    </a:lnTo>
                    <a:lnTo>
                      <a:pt x="3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Freeform 35"/>
              <p:cNvSpPr>
                <a:spLocks/>
              </p:cNvSpPr>
              <p:nvPr/>
            </p:nvSpPr>
            <p:spPr bwMode="auto">
              <a:xfrm>
                <a:off x="1065" y="1465"/>
                <a:ext cx="12" cy="11"/>
              </a:xfrm>
              <a:custGeom>
                <a:avLst/>
                <a:gdLst>
                  <a:gd name="T0" fmla="*/ 3 w 23"/>
                  <a:gd name="T1" fmla="*/ 1 h 22"/>
                  <a:gd name="T2" fmla="*/ 2 w 23"/>
                  <a:gd name="T3" fmla="*/ 0 h 22"/>
                  <a:gd name="T4" fmla="*/ 0 w 23"/>
                  <a:gd name="T5" fmla="*/ 1 h 22"/>
                  <a:gd name="T6" fmla="*/ 2 w 23"/>
                  <a:gd name="T7" fmla="*/ 3 h 22"/>
                  <a:gd name="T8" fmla="*/ 3 w 23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23" y="13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3" y="22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36"/>
              <p:cNvSpPr>
                <a:spLocks/>
              </p:cNvSpPr>
              <p:nvPr/>
            </p:nvSpPr>
            <p:spPr bwMode="auto">
              <a:xfrm>
                <a:off x="768" y="1632"/>
                <a:ext cx="247" cy="599"/>
              </a:xfrm>
              <a:custGeom>
                <a:avLst/>
                <a:gdLst>
                  <a:gd name="T0" fmla="*/ 0 w 495"/>
                  <a:gd name="T1" fmla="*/ 11 h 1197"/>
                  <a:gd name="T2" fmla="*/ 11 w 495"/>
                  <a:gd name="T3" fmla="*/ 140 h 1197"/>
                  <a:gd name="T4" fmla="*/ 61 w 495"/>
                  <a:gd name="T5" fmla="*/ 150 h 1197"/>
                  <a:gd name="T6" fmla="*/ 59 w 495"/>
                  <a:gd name="T7" fmla="*/ 0 h 1197"/>
                  <a:gd name="T8" fmla="*/ 0 w 495"/>
                  <a:gd name="T9" fmla="*/ 11 h 1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5"/>
                  <a:gd name="T16" fmla="*/ 0 h 1197"/>
                  <a:gd name="T17" fmla="*/ 495 w 495"/>
                  <a:gd name="T18" fmla="*/ 1197 h 1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5" h="1197">
                    <a:moveTo>
                      <a:pt x="0" y="84"/>
                    </a:moveTo>
                    <a:lnTo>
                      <a:pt x="89" y="1117"/>
                    </a:lnTo>
                    <a:lnTo>
                      <a:pt x="495" y="1197"/>
                    </a:lnTo>
                    <a:lnTo>
                      <a:pt x="478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37"/>
              <p:cNvSpPr>
                <a:spLocks/>
              </p:cNvSpPr>
              <p:nvPr/>
            </p:nvSpPr>
            <p:spPr bwMode="auto">
              <a:xfrm>
                <a:off x="1008" y="1632"/>
                <a:ext cx="141" cy="624"/>
              </a:xfrm>
              <a:custGeom>
                <a:avLst/>
                <a:gdLst>
                  <a:gd name="T0" fmla="*/ 0 w 283"/>
                  <a:gd name="T1" fmla="*/ 7 h 1246"/>
                  <a:gd name="T2" fmla="*/ 2 w 283"/>
                  <a:gd name="T3" fmla="*/ 157 h 1246"/>
                  <a:gd name="T4" fmla="*/ 2 w 283"/>
                  <a:gd name="T5" fmla="*/ 157 h 1246"/>
                  <a:gd name="T6" fmla="*/ 24 w 283"/>
                  <a:gd name="T7" fmla="*/ 141 h 1246"/>
                  <a:gd name="T8" fmla="*/ 35 w 283"/>
                  <a:gd name="T9" fmla="*/ 0 h 1246"/>
                  <a:gd name="T10" fmla="*/ 0 w 283"/>
                  <a:gd name="T11" fmla="*/ 7 h 1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3"/>
                  <a:gd name="T19" fmla="*/ 0 h 1246"/>
                  <a:gd name="T20" fmla="*/ 283 w 283"/>
                  <a:gd name="T21" fmla="*/ 1246 h 1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3" h="1246">
                    <a:moveTo>
                      <a:pt x="0" y="49"/>
                    </a:moveTo>
                    <a:lnTo>
                      <a:pt x="17" y="1246"/>
                    </a:lnTo>
                    <a:lnTo>
                      <a:pt x="19" y="1246"/>
                    </a:lnTo>
                    <a:lnTo>
                      <a:pt x="192" y="1123"/>
                    </a:lnTo>
                    <a:lnTo>
                      <a:pt x="28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38"/>
              <p:cNvSpPr>
                <a:spLocks/>
              </p:cNvSpPr>
              <p:nvPr/>
            </p:nvSpPr>
            <p:spPr bwMode="auto">
              <a:xfrm>
                <a:off x="768" y="1584"/>
                <a:ext cx="401" cy="107"/>
              </a:xfrm>
              <a:custGeom>
                <a:avLst/>
                <a:gdLst>
                  <a:gd name="T0" fmla="*/ 0 w 802"/>
                  <a:gd name="T1" fmla="*/ 20 h 213"/>
                  <a:gd name="T2" fmla="*/ 42 w 802"/>
                  <a:gd name="T3" fmla="*/ 7 h 213"/>
                  <a:gd name="T4" fmla="*/ 100 w 802"/>
                  <a:gd name="T5" fmla="*/ 0 h 213"/>
                  <a:gd name="T6" fmla="*/ 100 w 802"/>
                  <a:gd name="T7" fmla="*/ 9 h 213"/>
                  <a:gd name="T8" fmla="*/ 63 w 802"/>
                  <a:gd name="T9" fmla="*/ 19 h 213"/>
                  <a:gd name="T10" fmla="*/ 1 w 802"/>
                  <a:gd name="T11" fmla="*/ 27 h 213"/>
                  <a:gd name="T12" fmla="*/ 0 w 802"/>
                  <a:gd name="T13" fmla="*/ 20 h 2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2"/>
                  <a:gd name="T22" fmla="*/ 0 h 213"/>
                  <a:gd name="T23" fmla="*/ 802 w 802"/>
                  <a:gd name="T24" fmla="*/ 213 h 2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2" h="213">
                    <a:moveTo>
                      <a:pt x="0" y="158"/>
                    </a:moveTo>
                    <a:lnTo>
                      <a:pt x="330" y="53"/>
                    </a:lnTo>
                    <a:lnTo>
                      <a:pt x="802" y="0"/>
                    </a:lnTo>
                    <a:lnTo>
                      <a:pt x="795" y="69"/>
                    </a:lnTo>
                    <a:lnTo>
                      <a:pt x="504" y="150"/>
                    </a:lnTo>
                    <a:lnTo>
                      <a:pt x="8" y="21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39"/>
              <p:cNvSpPr>
                <a:spLocks/>
              </p:cNvSpPr>
              <p:nvPr/>
            </p:nvSpPr>
            <p:spPr bwMode="auto">
              <a:xfrm>
                <a:off x="770" y="1595"/>
                <a:ext cx="401" cy="79"/>
              </a:xfrm>
              <a:custGeom>
                <a:avLst/>
                <a:gdLst>
                  <a:gd name="T0" fmla="*/ 0 w 802"/>
                  <a:gd name="T1" fmla="*/ 20 h 158"/>
                  <a:gd name="T2" fmla="*/ 62 w 802"/>
                  <a:gd name="T3" fmla="*/ 10 h 158"/>
                  <a:gd name="T4" fmla="*/ 100 w 802"/>
                  <a:gd name="T5" fmla="*/ 0 h 158"/>
                  <a:gd name="T6" fmla="*/ 37 w 802"/>
                  <a:gd name="T7" fmla="*/ 6 h 158"/>
                  <a:gd name="T8" fmla="*/ 0 w 802"/>
                  <a:gd name="T9" fmla="*/ 2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2"/>
                  <a:gd name="T16" fmla="*/ 0 h 158"/>
                  <a:gd name="T17" fmla="*/ 802 w 802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2" h="158">
                    <a:moveTo>
                      <a:pt x="0" y="158"/>
                    </a:moveTo>
                    <a:lnTo>
                      <a:pt x="500" y="85"/>
                    </a:lnTo>
                    <a:lnTo>
                      <a:pt x="802" y="0"/>
                    </a:lnTo>
                    <a:lnTo>
                      <a:pt x="289" y="5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40"/>
              <p:cNvSpPr>
                <a:spLocks/>
              </p:cNvSpPr>
              <p:nvPr/>
            </p:nvSpPr>
            <p:spPr bwMode="auto">
              <a:xfrm>
                <a:off x="876" y="1605"/>
                <a:ext cx="202" cy="36"/>
              </a:xfrm>
              <a:custGeom>
                <a:avLst/>
                <a:gdLst>
                  <a:gd name="T0" fmla="*/ 51 w 404"/>
                  <a:gd name="T1" fmla="*/ 0 h 74"/>
                  <a:gd name="T2" fmla="*/ 14 w 404"/>
                  <a:gd name="T3" fmla="*/ 3 h 74"/>
                  <a:gd name="T4" fmla="*/ 0 w 404"/>
                  <a:gd name="T5" fmla="*/ 9 h 74"/>
                  <a:gd name="T6" fmla="*/ 24 w 404"/>
                  <a:gd name="T7" fmla="*/ 5 h 74"/>
                  <a:gd name="T8" fmla="*/ 51 w 40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4"/>
                  <a:gd name="T16" fmla="*/ 0 h 74"/>
                  <a:gd name="T17" fmla="*/ 404 w 4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4" h="74">
                    <a:moveTo>
                      <a:pt x="404" y="0"/>
                    </a:moveTo>
                    <a:lnTo>
                      <a:pt x="113" y="26"/>
                    </a:lnTo>
                    <a:lnTo>
                      <a:pt x="0" y="74"/>
                    </a:lnTo>
                    <a:lnTo>
                      <a:pt x="185" y="42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41"/>
              <p:cNvSpPr>
                <a:spLocks/>
              </p:cNvSpPr>
              <p:nvPr/>
            </p:nvSpPr>
            <p:spPr bwMode="auto">
              <a:xfrm>
                <a:off x="737" y="2120"/>
                <a:ext cx="25" cy="139"/>
              </a:xfrm>
              <a:custGeom>
                <a:avLst/>
                <a:gdLst>
                  <a:gd name="T0" fmla="*/ 6 w 50"/>
                  <a:gd name="T1" fmla="*/ 35 h 278"/>
                  <a:gd name="T2" fmla="*/ 3 w 50"/>
                  <a:gd name="T3" fmla="*/ 31 h 278"/>
                  <a:gd name="T4" fmla="*/ 0 w 50"/>
                  <a:gd name="T5" fmla="*/ 0 h 278"/>
                  <a:gd name="T6" fmla="*/ 2 w 50"/>
                  <a:gd name="T7" fmla="*/ 2 h 278"/>
                  <a:gd name="T8" fmla="*/ 3 w 50"/>
                  <a:gd name="T9" fmla="*/ 3 h 278"/>
                  <a:gd name="T10" fmla="*/ 3 w 50"/>
                  <a:gd name="T11" fmla="*/ 5 h 278"/>
                  <a:gd name="T12" fmla="*/ 4 w 50"/>
                  <a:gd name="T13" fmla="*/ 6 h 278"/>
                  <a:gd name="T14" fmla="*/ 6 w 50"/>
                  <a:gd name="T15" fmla="*/ 35 h 2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278"/>
                  <a:gd name="T26" fmla="*/ 50 w 50"/>
                  <a:gd name="T27" fmla="*/ 278 h 2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278">
                    <a:moveTo>
                      <a:pt x="50" y="278"/>
                    </a:moveTo>
                    <a:lnTo>
                      <a:pt x="22" y="252"/>
                    </a:lnTo>
                    <a:lnTo>
                      <a:pt x="0" y="0"/>
                    </a:lnTo>
                    <a:lnTo>
                      <a:pt x="9" y="16"/>
                    </a:lnTo>
                    <a:lnTo>
                      <a:pt x="19" y="31"/>
                    </a:lnTo>
                    <a:lnTo>
                      <a:pt x="27" y="45"/>
                    </a:lnTo>
                    <a:lnTo>
                      <a:pt x="32" y="54"/>
                    </a:lnTo>
                    <a:lnTo>
                      <a:pt x="50" y="2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42"/>
              <p:cNvSpPr>
                <a:spLocks/>
              </p:cNvSpPr>
              <p:nvPr/>
            </p:nvSpPr>
            <p:spPr bwMode="auto">
              <a:xfrm>
                <a:off x="735" y="2091"/>
                <a:ext cx="209" cy="56"/>
              </a:xfrm>
              <a:custGeom>
                <a:avLst/>
                <a:gdLst>
                  <a:gd name="T0" fmla="*/ 4 w 417"/>
                  <a:gd name="T1" fmla="*/ 9 h 112"/>
                  <a:gd name="T2" fmla="*/ 5 w 417"/>
                  <a:gd name="T3" fmla="*/ 14 h 112"/>
                  <a:gd name="T4" fmla="*/ 4 w 417"/>
                  <a:gd name="T5" fmla="*/ 13 h 112"/>
                  <a:gd name="T6" fmla="*/ 3 w 417"/>
                  <a:gd name="T7" fmla="*/ 12 h 112"/>
                  <a:gd name="T8" fmla="*/ 2 w 417"/>
                  <a:gd name="T9" fmla="*/ 10 h 112"/>
                  <a:gd name="T10" fmla="*/ 1 w 417"/>
                  <a:gd name="T11" fmla="*/ 7 h 112"/>
                  <a:gd name="T12" fmla="*/ 0 w 417"/>
                  <a:gd name="T13" fmla="*/ 4 h 112"/>
                  <a:gd name="T14" fmla="*/ 45 w 417"/>
                  <a:gd name="T15" fmla="*/ 0 h 112"/>
                  <a:gd name="T16" fmla="*/ 53 w 417"/>
                  <a:gd name="T17" fmla="*/ 5 h 112"/>
                  <a:gd name="T18" fmla="*/ 4 w 417"/>
                  <a:gd name="T19" fmla="*/ 9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7"/>
                  <a:gd name="T31" fmla="*/ 0 h 112"/>
                  <a:gd name="T32" fmla="*/ 417 w 417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7" h="112">
                    <a:moveTo>
                      <a:pt x="31" y="65"/>
                    </a:moveTo>
                    <a:lnTo>
                      <a:pt x="35" y="112"/>
                    </a:lnTo>
                    <a:lnTo>
                      <a:pt x="30" y="103"/>
                    </a:lnTo>
                    <a:lnTo>
                      <a:pt x="22" y="89"/>
                    </a:lnTo>
                    <a:lnTo>
                      <a:pt x="12" y="74"/>
                    </a:lnTo>
                    <a:lnTo>
                      <a:pt x="3" y="58"/>
                    </a:lnTo>
                    <a:lnTo>
                      <a:pt x="0" y="27"/>
                    </a:lnTo>
                    <a:lnTo>
                      <a:pt x="353" y="0"/>
                    </a:lnTo>
                    <a:lnTo>
                      <a:pt x="417" y="36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rgbClr val="19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43"/>
              <p:cNvSpPr>
                <a:spLocks/>
              </p:cNvSpPr>
              <p:nvPr/>
            </p:nvSpPr>
            <p:spPr bwMode="auto">
              <a:xfrm>
                <a:off x="751" y="2109"/>
                <a:ext cx="196" cy="120"/>
              </a:xfrm>
              <a:custGeom>
                <a:avLst/>
                <a:gdLst>
                  <a:gd name="T0" fmla="*/ 1 w 391"/>
                  <a:gd name="T1" fmla="*/ 10 h 240"/>
                  <a:gd name="T2" fmla="*/ 0 w 391"/>
                  <a:gd name="T3" fmla="*/ 4 h 240"/>
                  <a:gd name="T4" fmla="*/ 49 w 391"/>
                  <a:gd name="T5" fmla="*/ 0 h 240"/>
                  <a:gd name="T6" fmla="*/ 49 w 391"/>
                  <a:gd name="T7" fmla="*/ 30 h 240"/>
                  <a:gd name="T8" fmla="*/ 47 w 391"/>
                  <a:gd name="T9" fmla="*/ 30 h 240"/>
                  <a:gd name="T10" fmla="*/ 44 w 391"/>
                  <a:gd name="T11" fmla="*/ 30 h 240"/>
                  <a:gd name="T12" fmla="*/ 42 w 391"/>
                  <a:gd name="T13" fmla="*/ 30 h 240"/>
                  <a:gd name="T14" fmla="*/ 39 w 391"/>
                  <a:gd name="T15" fmla="*/ 30 h 240"/>
                  <a:gd name="T16" fmla="*/ 36 w 391"/>
                  <a:gd name="T17" fmla="*/ 29 h 240"/>
                  <a:gd name="T18" fmla="*/ 32 w 391"/>
                  <a:gd name="T19" fmla="*/ 29 h 240"/>
                  <a:gd name="T20" fmla="*/ 29 w 391"/>
                  <a:gd name="T21" fmla="*/ 28 h 240"/>
                  <a:gd name="T22" fmla="*/ 26 w 391"/>
                  <a:gd name="T23" fmla="*/ 27 h 240"/>
                  <a:gd name="T24" fmla="*/ 22 w 391"/>
                  <a:gd name="T25" fmla="*/ 26 h 240"/>
                  <a:gd name="T26" fmla="*/ 19 w 391"/>
                  <a:gd name="T27" fmla="*/ 24 h 240"/>
                  <a:gd name="T28" fmla="*/ 16 w 391"/>
                  <a:gd name="T29" fmla="*/ 23 h 240"/>
                  <a:gd name="T30" fmla="*/ 12 w 391"/>
                  <a:gd name="T31" fmla="*/ 21 h 240"/>
                  <a:gd name="T32" fmla="*/ 9 w 391"/>
                  <a:gd name="T33" fmla="*/ 19 h 240"/>
                  <a:gd name="T34" fmla="*/ 6 w 391"/>
                  <a:gd name="T35" fmla="*/ 15 h 240"/>
                  <a:gd name="T36" fmla="*/ 3 w 391"/>
                  <a:gd name="T37" fmla="*/ 13 h 240"/>
                  <a:gd name="T38" fmla="*/ 1 w 391"/>
                  <a:gd name="T39" fmla="*/ 10 h 2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1"/>
                  <a:gd name="T61" fmla="*/ 0 h 240"/>
                  <a:gd name="T62" fmla="*/ 391 w 391"/>
                  <a:gd name="T63" fmla="*/ 240 h 2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1" h="240">
                    <a:moveTo>
                      <a:pt x="4" y="76"/>
                    </a:moveTo>
                    <a:lnTo>
                      <a:pt x="0" y="29"/>
                    </a:lnTo>
                    <a:lnTo>
                      <a:pt x="386" y="0"/>
                    </a:lnTo>
                    <a:lnTo>
                      <a:pt x="391" y="240"/>
                    </a:lnTo>
                    <a:lnTo>
                      <a:pt x="373" y="239"/>
                    </a:lnTo>
                    <a:lnTo>
                      <a:pt x="352" y="238"/>
                    </a:lnTo>
                    <a:lnTo>
                      <a:pt x="330" y="235"/>
                    </a:lnTo>
                    <a:lnTo>
                      <a:pt x="307" y="233"/>
                    </a:lnTo>
                    <a:lnTo>
                      <a:pt x="282" y="230"/>
                    </a:lnTo>
                    <a:lnTo>
                      <a:pt x="255" y="225"/>
                    </a:lnTo>
                    <a:lnTo>
                      <a:pt x="229" y="218"/>
                    </a:lnTo>
                    <a:lnTo>
                      <a:pt x="201" y="211"/>
                    </a:lnTo>
                    <a:lnTo>
                      <a:pt x="175" y="202"/>
                    </a:lnTo>
                    <a:lnTo>
                      <a:pt x="147" y="191"/>
                    </a:lnTo>
                    <a:lnTo>
                      <a:pt x="121" y="178"/>
                    </a:lnTo>
                    <a:lnTo>
                      <a:pt x="95" y="163"/>
                    </a:lnTo>
                    <a:lnTo>
                      <a:pt x="70" y="146"/>
                    </a:lnTo>
                    <a:lnTo>
                      <a:pt x="46" y="125"/>
                    </a:lnTo>
                    <a:lnTo>
                      <a:pt x="24" y="102"/>
                    </a:lnTo>
                    <a:lnTo>
                      <a:pt x="4" y="7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44"/>
              <p:cNvSpPr>
                <a:spLocks/>
              </p:cNvSpPr>
              <p:nvPr/>
            </p:nvSpPr>
            <p:spPr bwMode="auto">
              <a:xfrm>
                <a:off x="753" y="2147"/>
                <a:ext cx="195" cy="112"/>
              </a:xfrm>
              <a:custGeom>
                <a:avLst/>
                <a:gdLst>
                  <a:gd name="T0" fmla="*/ 48 w 391"/>
                  <a:gd name="T1" fmla="*/ 21 h 224"/>
                  <a:gd name="T2" fmla="*/ 48 w 391"/>
                  <a:gd name="T3" fmla="*/ 26 h 224"/>
                  <a:gd name="T4" fmla="*/ 2 w 391"/>
                  <a:gd name="T5" fmla="*/ 28 h 224"/>
                  <a:gd name="T6" fmla="*/ 0 w 391"/>
                  <a:gd name="T7" fmla="*/ 0 h 224"/>
                  <a:gd name="T8" fmla="*/ 2 w 391"/>
                  <a:gd name="T9" fmla="*/ 4 h 224"/>
                  <a:gd name="T10" fmla="*/ 5 w 391"/>
                  <a:gd name="T11" fmla="*/ 7 h 224"/>
                  <a:gd name="T12" fmla="*/ 8 w 391"/>
                  <a:gd name="T13" fmla="*/ 9 h 224"/>
                  <a:gd name="T14" fmla="*/ 11 w 391"/>
                  <a:gd name="T15" fmla="*/ 11 h 224"/>
                  <a:gd name="T16" fmla="*/ 14 w 391"/>
                  <a:gd name="T17" fmla="*/ 13 h 224"/>
                  <a:gd name="T18" fmla="*/ 17 w 391"/>
                  <a:gd name="T19" fmla="*/ 14 h 224"/>
                  <a:gd name="T20" fmla="*/ 21 w 391"/>
                  <a:gd name="T21" fmla="*/ 15 h 224"/>
                  <a:gd name="T22" fmla="*/ 24 w 391"/>
                  <a:gd name="T23" fmla="*/ 17 h 224"/>
                  <a:gd name="T24" fmla="*/ 28 w 391"/>
                  <a:gd name="T25" fmla="*/ 18 h 224"/>
                  <a:gd name="T26" fmla="*/ 31 w 391"/>
                  <a:gd name="T27" fmla="*/ 19 h 224"/>
                  <a:gd name="T28" fmla="*/ 34 w 391"/>
                  <a:gd name="T29" fmla="*/ 20 h 224"/>
                  <a:gd name="T30" fmla="*/ 37 w 391"/>
                  <a:gd name="T31" fmla="*/ 20 h 224"/>
                  <a:gd name="T32" fmla="*/ 40 w 391"/>
                  <a:gd name="T33" fmla="*/ 20 h 224"/>
                  <a:gd name="T34" fmla="*/ 43 w 391"/>
                  <a:gd name="T35" fmla="*/ 21 h 224"/>
                  <a:gd name="T36" fmla="*/ 46 w 391"/>
                  <a:gd name="T37" fmla="*/ 21 h 224"/>
                  <a:gd name="T38" fmla="*/ 48 w 391"/>
                  <a:gd name="T39" fmla="*/ 21 h 2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1"/>
                  <a:gd name="T61" fmla="*/ 0 h 224"/>
                  <a:gd name="T62" fmla="*/ 391 w 391"/>
                  <a:gd name="T63" fmla="*/ 224 h 2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1" h="224">
                    <a:moveTo>
                      <a:pt x="387" y="164"/>
                    </a:moveTo>
                    <a:lnTo>
                      <a:pt x="391" y="203"/>
                    </a:lnTo>
                    <a:lnTo>
                      <a:pt x="18" y="224"/>
                    </a:lnTo>
                    <a:lnTo>
                      <a:pt x="0" y="0"/>
                    </a:lnTo>
                    <a:lnTo>
                      <a:pt x="20" y="26"/>
                    </a:lnTo>
                    <a:lnTo>
                      <a:pt x="42" y="49"/>
                    </a:lnTo>
                    <a:lnTo>
                      <a:pt x="66" y="70"/>
                    </a:lnTo>
                    <a:lnTo>
                      <a:pt x="91" y="87"/>
                    </a:lnTo>
                    <a:lnTo>
                      <a:pt x="117" y="102"/>
                    </a:lnTo>
                    <a:lnTo>
                      <a:pt x="143" y="115"/>
                    </a:lnTo>
                    <a:lnTo>
                      <a:pt x="171" y="126"/>
                    </a:lnTo>
                    <a:lnTo>
                      <a:pt x="197" y="135"/>
                    </a:lnTo>
                    <a:lnTo>
                      <a:pt x="225" y="142"/>
                    </a:lnTo>
                    <a:lnTo>
                      <a:pt x="251" y="149"/>
                    </a:lnTo>
                    <a:lnTo>
                      <a:pt x="278" y="154"/>
                    </a:lnTo>
                    <a:lnTo>
                      <a:pt x="303" y="157"/>
                    </a:lnTo>
                    <a:lnTo>
                      <a:pt x="326" y="159"/>
                    </a:lnTo>
                    <a:lnTo>
                      <a:pt x="348" y="162"/>
                    </a:lnTo>
                    <a:lnTo>
                      <a:pt x="369" y="163"/>
                    </a:lnTo>
                    <a:lnTo>
                      <a:pt x="387" y="16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45"/>
              <p:cNvSpPr>
                <a:spLocks/>
              </p:cNvSpPr>
              <p:nvPr/>
            </p:nvSpPr>
            <p:spPr bwMode="auto">
              <a:xfrm>
                <a:off x="805" y="2063"/>
                <a:ext cx="64" cy="41"/>
              </a:xfrm>
              <a:custGeom>
                <a:avLst/>
                <a:gdLst>
                  <a:gd name="T0" fmla="*/ 16 w 128"/>
                  <a:gd name="T1" fmla="*/ 7 h 82"/>
                  <a:gd name="T2" fmla="*/ 13 w 128"/>
                  <a:gd name="T3" fmla="*/ 0 h 82"/>
                  <a:gd name="T4" fmla="*/ 1 w 128"/>
                  <a:gd name="T5" fmla="*/ 1 h 82"/>
                  <a:gd name="T6" fmla="*/ 0 w 128"/>
                  <a:gd name="T7" fmla="*/ 10 h 82"/>
                  <a:gd name="T8" fmla="*/ 1 w 128"/>
                  <a:gd name="T9" fmla="*/ 10 h 82"/>
                  <a:gd name="T10" fmla="*/ 1 w 128"/>
                  <a:gd name="T11" fmla="*/ 10 h 82"/>
                  <a:gd name="T12" fmla="*/ 2 w 128"/>
                  <a:gd name="T13" fmla="*/ 10 h 82"/>
                  <a:gd name="T14" fmla="*/ 2 w 128"/>
                  <a:gd name="T15" fmla="*/ 10 h 82"/>
                  <a:gd name="T16" fmla="*/ 2 w 128"/>
                  <a:gd name="T17" fmla="*/ 3 h 82"/>
                  <a:gd name="T18" fmla="*/ 12 w 128"/>
                  <a:gd name="T19" fmla="*/ 3 h 82"/>
                  <a:gd name="T20" fmla="*/ 13 w 128"/>
                  <a:gd name="T21" fmla="*/ 7 h 82"/>
                  <a:gd name="T22" fmla="*/ 14 w 128"/>
                  <a:gd name="T23" fmla="*/ 9 h 82"/>
                  <a:gd name="T24" fmla="*/ 14 w 128"/>
                  <a:gd name="T25" fmla="*/ 9 h 82"/>
                  <a:gd name="T26" fmla="*/ 15 w 128"/>
                  <a:gd name="T27" fmla="*/ 9 h 82"/>
                  <a:gd name="T28" fmla="*/ 16 w 128"/>
                  <a:gd name="T29" fmla="*/ 7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82"/>
                  <a:gd name="T47" fmla="*/ 128 w 128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82">
                    <a:moveTo>
                      <a:pt x="128" y="60"/>
                    </a:moveTo>
                    <a:lnTo>
                      <a:pt x="109" y="0"/>
                    </a:lnTo>
                    <a:lnTo>
                      <a:pt x="1" y="5"/>
                    </a:lnTo>
                    <a:lnTo>
                      <a:pt x="0" y="76"/>
                    </a:lnTo>
                    <a:lnTo>
                      <a:pt x="3" y="79"/>
                    </a:lnTo>
                    <a:lnTo>
                      <a:pt x="9" y="81"/>
                    </a:lnTo>
                    <a:lnTo>
                      <a:pt x="16" y="82"/>
                    </a:lnTo>
                    <a:lnTo>
                      <a:pt x="18" y="75"/>
                    </a:lnTo>
                    <a:lnTo>
                      <a:pt x="20" y="28"/>
                    </a:lnTo>
                    <a:lnTo>
                      <a:pt x="98" y="23"/>
                    </a:lnTo>
                    <a:lnTo>
                      <a:pt x="109" y="62"/>
                    </a:lnTo>
                    <a:lnTo>
                      <a:pt x="112" y="65"/>
                    </a:lnTo>
                    <a:lnTo>
                      <a:pt x="116" y="68"/>
                    </a:lnTo>
                    <a:lnTo>
                      <a:pt x="122" y="68"/>
                    </a:lnTo>
                    <a:lnTo>
                      <a:pt x="128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46"/>
              <p:cNvSpPr>
                <a:spLocks/>
              </p:cNvSpPr>
              <p:nvPr/>
            </p:nvSpPr>
            <p:spPr bwMode="auto">
              <a:xfrm>
                <a:off x="855" y="2088"/>
                <a:ext cx="17" cy="13"/>
              </a:xfrm>
              <a:custGeom>
                <a:avLst/>
                <a:gdLst>
                  <a:gd name="T0" fmla="*/ 1 w 34"/>
                  <a:gd name="T1" fmla="*/ 4 h 24"/>
                  <a:gd name="T2" fmla="*/ 1 w 34"/>
                  <a:gd name="T3" fmla="*/ 3 h 24"/>
                  <a:gd name="T4" fmla="*/ 0 w 34"/>
                  <a:gd name="T5" fmla="*/ 1 h 24"/>
                  <a:gd name="T6" fmla="*/ 3 w 34"/>
                  <a:gd name="T7" fmla="*/ 0 h 24"/>
                  <a:gd name="T8" fmla="*/ 4 w 34"/>
                  <a:gd name="T9" fmla="*/ 1 h 24"/>
                  <a:gd name="T10" fmla="*/ 1 w 34"/>
                  <a:gd name="T11" fmla="*/ 1 h 24"/>
                  <a:gd name="T12" fmla="*/ 1 w 3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4"/>
                  <a:gd name="T23" fmla="*/ 34 w 3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4">
                    <a:moveTo>
                      <a:pt x="5" y="24"/>
                    </a:moveTo>
                    <a:lnTo>
                      <a:pt x="1" y="20"/>
                    </a:lnTo>
                    <a:lnTo>
                      <a:pt x="0" y="2"/>
                    </a:lnTo>
                    <a:lnTo>
                      <a:pt x="28" y="0"/>
                    </a:lnTo>
                    <a:lnTo>
                      <a:pt x="34" y="5"/>
                    </a:lnTo>
                    <a:lnTo>
                      <a:pt x="4" y="6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47"/>
              <p:cNvSpPr>
                <a:spLocks/>
              </p:cNvSpPr>
              <p:nvPr/>
            </p:nvSpPr>
            <p:spPr bwMode="auto">
              <a:xfrm>
                <a:off x="857" y="2091"/>
                <a:ext cx="17" cy="10"/>
              </a:xfrm>
              <a:custGeom>
                <a:avLst/>
                <a:gdLst>
                  <a:gd name="T0" fmla="*/ 1 w 33"/>
                  <a:gd name="T1" fmla="*/ 3 h 20"/>
                  <a:gd name="T2" fmla="*/ 1 w 33"/>
                  <a:gd name="T3" fmla="*/ 3 h 20"/>
                  <a:gd name="T4" fmla="*/ 0 w 33"/>
                  <a:gd name="T5" fmla="*/ 1 h 20"/>
                  <a:gd name="T6" fmla="*/ 4 w 33"/>
                  <a:gd name="T7" fmla="*/ 0 h 20"/>
                  <a:gd name="T8" fmla="*/ 5 w 33"/>
                  <a:gd name="T9" fmla="*/ 3 h 20"/>
                  <a:gd name="T10" fmla="*/ 1 w 33"/>
                  <a:gd name="T11" fmla="*/ 3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0"/>
                  <a:gd name="T20" fmla="*/ 33 w 33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0">
                    <a:moveTo>
                      <a:pt x="2" y="20"/>
                    </a:moveTo>
                    <a:lnTo>
                      <a:pt x="1" y="19"/>
                    </a:lnTo>
                    <a:lnTo>
                      <a:pt x="0" y="1"/>
                    </a:lnTo>
                    <a:lnTo>
                      <a:pt x="30" y="0"/>
                    </a:lnTo>
                    <a:lnTo>
                      <a:pt x="33" y="19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48"/>
              <p:cNvSpPr>
                <a:spLocks/>
              </p:cNvSpPr>
              <p:nvPr/>
            </p:nvSpPr>
            <p:spPr bwMode="auto">
              <a:xfrm>
                <a:off x="801" y="2092"/>
                <a:ext cx="17" cy="11"/>
              </a:xfrm>
              <a:custGeom>
                <a:avLst/>
                <a:gdLst>
                  <a:gd name="T0" fmla="*/ 0 w 35"/>
                  <a:gd name="T1" fmla="*/ 2 h 23"/>
                  <a:gd name="T2" fmla="*/ 0 w 35"/>
                  <a:gd name="T3" fmla="*/ 2 h 23"/>
                  <a:gd name="T4" fmla="*/ 0 w 35"/>
                  <a:gd name="T5" fmla="*/ 0 h 23"/>
                  <a:gd name="T6" fmla="*/ 3 w 35"/>
                  <a:gd name="T7" fmla="*/ 0 h 23"/>
                  <a:gd name="T8" fmla="*/ 4 w 35"/>
                  <a:gd name="T9" fmla="*/ 0 h 23"/>
                  <a:gd name="T10" fmla="*/ 0 w 35"/>
                  <a:gd name="T11" fmla="*/ 0 h 23"/>
                  <a:gd name="T12" fmla="*/ 0 w 35"/>
                  <a:gd name="T13" fmla="*/ 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3"/>
                  <a:gd name="T23" fmla="*/ 35 w 35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3">
                    <a:moveTo>
                      <a:pt x="6" y="23"/>
                    </a:moveTo>
                    <a:lnTo>
                      <a:pt x="1" y="18"/>
                    </a:lnTo>
                    <a:lnTo>
                      <a:pt x="0" y="1"/>
                    </a:lnTo>
                    <a:lnTo>
                      <a:pt x="29" y="0"/>
                    </a:lnTo>
                    <a:lnTo>
                      <a:pt x="35" y="3"/>
                    </a:lnTo>
                    <a:lnTo>
                      <a:pt x="3" y="4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49"/>
              <p:cNvSpPr>
                <a:spLocks/>
              </p:cNvSpPr>
              <p:nvPr/>
            </p:nvSpPr>
            <p:spPr bwMode="auto">
              <a:xfrm>
                <a:off x="803" y="2094"/>
                <a:ext cx="16" cy="10"/>
              </a:xfrm>
              <a:custGeom>
                <a:avLst/>
                <a:gdLst>
                  <a:gd name="T0" fmla="*/ 0 w 34"/>
                  <a:gd name="T1" fmla="*/ 2 h 21"/>
                  <a:gd name="T2" fmla="*/ 0 w 34"/>
                  <a:gd name="T3" fmla="*/ 2 h 21"/>
                  <a:gd name="T4" fmla="*/ 0 w 34"/>
                  <a:gd name="T5" fmla="*/ 0 h 21"/>
                  <a:gd name="T6" fmla="*/ 3 w 34"/>
                  <a:gd name="T7" fmla="*/ 0 h 21"/>
                  <a:gd name="T8" fmla="*/ 4 w 34"/>
                  <a:gd name="T9" fmla="*/ 2 h 21"/>
                  <a:gd name="T10" fmla="*/ 0 w 34"/>
                  <a:gd name="T11" fmla="*/ 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1"/>
                  <a:gd name="T20" fmla="*/ 34 w 34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1">
                    <a:moveTo>
                      <a:pt x="3" y="21"/>
                    </a:moveTo>
                    <a:lnTo>
                      <a:pt x="3" y="20"/>
                    </a:lnTo>
                    <a:lnTo>
                      <a:pt x="0" y="1"/>
                    </a:lnTo>
                    <a:lnTo>
                      <a:pt x="32" y="0"/>
                    </a:lnTo>
                    <a:lnTo>
                      <a:pt x="34" y="20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50"/>
              <p:cNvSpPr>
                <a:spLocks/>
              </p:cNvSpPr>
              <p:nvPr/>
            </p:nvSpPr>
            <p:spPr bwMode="auto">
              <a:xfrm>
                <a:off x="1051" y="1579"/>
                <a:ext cx="43" cy="10"/>
              </a:xfrm>
              <a:custGeom>
                <a:avLst/>
                <a:gdLst>
                  <a:gd name="T0" fmla="*/ 5 w 86"/>
                  <a:gd name="T1" fmla="*/ 2 h 21"/>
                  <a:gd name="T2" fmla="*/ 0 w 86"/>
                  <a:gd name="T3" fmla="*/ 0 h 21"/>
                  <a:gd name="T4" fmla="*/ 1 w 86"/>
                  <a:gd name="T5" fmla="*/ 0 h 21"/>
                  <a:gd name="T6" fmla="*/ 3 w 86"/>
                  <a:gd name="T7" fmla="*/ 0 h 21"/>
                  <a:gd name="T8" fmla="*/ 5 w 86"/>
                  <a:gd name="T9" fmla="*/ 0 h 21"/>
                  <a:gd name="T10" fmla="*/ 6 w 86"/>
                  <a:gd name="T11" fmla="*/ 0 h 21"/>
                  <a:gd name="T12" fmla="*/ 9 w 86"/>
                  <a:gd name="T13" fmla="*/ 0 h 21"/>
                  <a:gd name="T14" fmla="*/ 11 w 86"/>
                  <a:gd name="T15" fmla="*/ 0 h 21"/>
                  <a:gd name="T16" fmla="*/ 11 w 86"/>
                  <a:gd name="T17" fmla="*/ 0 h 21"/>
                  <a:gd name="T18" fmla="*/ 10 w 86"/>
                  <a:gd name="T19" fmla="*/ 1 h 21"/>
                  <a:gd name="T20" fmla="*/ 5 w 86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21"/>
                  <a:gd name="T35" fmla="*/ 86 w 86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21">
                    <a:moveTo>
                      <a:pt x="38" y="21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17" y="3"/>
                    </a:lnTo>
                    <a:lnTo>
                      <a:pt x="34" y="1"/>
                    </a:lnTo>
                    <a:lnTo>
                      <a:pt x="53" y="0"/>
                    </a:lnTo>
                    <a:lnTo>
                      <a:pt x="70" y="1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80" y="14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51"/>
              <p:cNvSpPr>
                <a:spLocks/>
              </p:cNvSpPr>
              <p:nvPr/>
            </p:nvSpPr>
            <p:spPr bwMode="auto">
              <a:xfrm>
                <a:off x="1053" y="1582"/>
                <a:ext cx="65" cy="45"/>
              </a:xfrm>
              <a:custGeom>
                <a:avLst/>
                <a:gdLst>
                  <a:gd name="T0" fmla="*/ 15 w 131"/>
                  <a:gd name="T1" fmla="*/ 11 h 91"/>
                  <a:gd name="T2" fmla="*/ 15 w 131"/>
                  <a:gd name="T3" fmla="*/ 11 h 91"/>
                  <a:gd name="T4" fmla="*/ 14 w 131"/>
                  <a:gd name="T5" fmla="*/ 11 h 91"/>
                  <a:gd name="T6" fmla="*/ 14 w 131"/>
                  <a:gd name="T7" fmla="*/ 10 h 91"/>
                  <a:gd name="T8" fmla="*/ 13 w 131"/>
                  <a:gd name="T9" fmla="*/ 10 h 91"/>
                  <a:gd name="T10" fmla="*/ 12 w 131"/>
                  <a:gd name="T11" fmla="*/ 9 h 91"/>
                  <a:gd name="T12" fmla="*/ 11 w 131"/>
                  <a:gd name="T13" fmla="*/ 8 h 91"/>
                  <a:gd name="T14" fmla="*/ 9 w 131"/>
                  <a:gd name="T15" fmla="*/ 8 h 91"/>
                  <a:gd name="T16" fmla="*/ 7 w 131"/>
                  <a:gd name="T17" fmla="*/ 8 h 91"/>
                  <a:gd name="T18" fmla="*/ 5 w 131"/>
                  <a:gd name="T19" fmla="*/ 8 h 91"/>
                  <a:gd name="T20" fmla="*/ 3 w 131"/>
                  <a:gd name="T21" fmla="*/ 8 h 91"/>
                  <a:gd name="T22" fmla="*/ 2 w 131"/>
                  <a:gd name="T23" fmla="*/ 8 h 91"/>
                  <a:gd name="T24" fmla="*/ 1 w 131"/>
                  <a:gd name="T25" fmla="*/ 7 h 91"/>
                  <a:gd name="T26" fmla="*/ 1 w 131"/>
                  <a:gd name="T27" fmla="*/ 7 h 91"/>
                  <a:gd name="T28" fmla="*/ 0 w 131"/>
                  <a:gd name="T29" fmla="*/ 6 h 91"/>
                  <a:gd name="T30" fmla="*/ 0 w 131"/>
                  <a:gd name="T31" fmla="*/ 6 h 91"/>
                  <a:gd name="T32" fmla="*/ 0 w 131"/>
                  <a:gd name="T33" fmla="*/ 6 h 91"/>
                  <a:gd name="T34" fmla="*/ 0 w 131"/>
                  <a:gd name="T35" fmla="*/ 0 h 91"/>
                  <a:gd name="T36" fmla="*/ 1 w 131"/>
                  <a:gd name="T37" fmla="*/ 0 h 91"/>
                  <a:gd name="T38" fmla="*/ 3 w 131"/>
                  <a:gd name="T39" fmla="*/ 0 h 91"/>
                  <a:gd name="T40" fmla="*/ 6 w 131"/>
                  <a:gd name="T41" fmla="*/ 1 h 91"/>
                  <a:gd name="T42" fmla="*/ 8 w 131"/>
                  <a:gd name="T43" fmla="*/ 2 h 91"/>
                  <a:gd name="T44" fmla="*/ 11 w 131"/>
                  <a:gd name="T45" fmla="*/ 4 h 91"/>
                  <a:gd name="T46" fmla="*/ 13 w 131"/>
                  <a:gd name="T47" fmla="*/ 5 h 91"/>
                  <a:gd name="T48" fmla="*/ 15 w 131"/>
                  <a:gd name="T49" fmla="*/ 7 h 91"/>
                  <a:gd name="T50" fmla="*/ 16 w 131"/>
                  <a:gd name="T51" fmla="*/ 9 h 91"/>
                  <a:gd name="T52" fmla="*/ 16 w 131"/>
                  <a:gd name="T53" fmla="*/ 10 h 91"/>
                  <a:gd name="T54" fmla="*/ 16 w 131"/>
                  <a:gd name="T55" fmla="*/ 10 h 91"/>
                  <a:gd name="T56" fmla="*/ 15 w 131"/>
                  <a:gd name="T57" fmla="*/ 10 h 91"/>
                  <a:gd name="T58" fmla="*/ 15 w 131"/>
                  <a:gd name="T59" fmla="*/ 11 h 9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1"/>
                  <a:gd name="T91" fmla="*/ 0 h 91"/>
                  <a:gd name="T92" fmla="*/ 131 w 131"/>
                  <a:gd name="T93" fmla="*/ 91 h 9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1" h="91">
                    <a:moveTo>
                      <a:pt x="125" y="88"/>
                    </a:moveTo>
                    <a:lnTo>
                      <a:pt x="121" y="91"/>
                    </a:lnTo>
                    <a:lnTo>
                      <a:pt x="118" y="90"/>
                    </a:lnTo>
                    <a:lnTo>
                      <a:pt x="114" y="87"/>
                    </a:lnTo>
                    <a:lnTo>
                      <a:pt x="109" y="81"/>
                    </a:lnTo>
                    <a:lnTo>
                      <a:pt x="102" y="75"/>
                    </a:lnTo>
                    <a:lnTo>
                      <a:pt x="90" y="69"/>
                    </a:lnTo>
                    <a:lnTo>
                      <a:pt x="76" y="66"/>
                    </a:lnTo>
                    <a:lnTo>
                      <a:pt x="57" y="66"/>
                    </a:lnTo>
                    <a:lnTo>
                      <a:pt x="41" y="67"/>
                    </a:lnTo>
                    <a:lnTo>
                      <a:pt x="28" y="66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9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8" y="1"/>
                    </a:lnTo>
                    <a:lnTo>
                      <a:pt x="48" y="8"/>
                    </a:lnTo>
                    <a:lnTo>
                      <a:pt x="68" y="19"/>
                    </a:lnTo>
                    <a:lnTo>
                      <a:pt x="89" y="32"/>
                    </a:lnTo>
                    <a:lnTo>
                      <a:pt x="108" y="47"/>
                    </a:lnTo>
                    <a:lnTo>
                      <a:pt x="123" y="63"/>
                    </a:lnTo>
                    <a:lnTo>
                      <a:pt x="131" y="77"/>
                    </a:lnTo>
                    <a:lnTo>
                      <a:pt x="131" y="83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8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52"/>
              <p:cNvSpPr>
                <a:spLocks/>
              </p:cNvSpPr>
              <p:nvPr/>
            </p:nvSpPr>
            <p:spPr bwMode="auto">
              <a:xfrm>
                <a:off x="1049" y="1580"/>
                <a:ext cx="71" cy="40"/>
              </a:xfrm>
              <a:custGeom>
                <a:avLst/>
                <a:gdLst>
                  <a:gd name="T0" fmla="*/ 1 w 143"/>
                  <a:gd name="T1" fmla="*/ 3 h 80"/>
                  <a:gd name="T2" fmla="*/ 0 w 143"/>
                  <a:gd name="T3" fmla="*/ 1 h 80"/>
                  <a:gd name="T4" fmla="*/ 0 w 143"/>
                  <a:gd name="T5" fmla="*/ 1 h 80"/>
                  <a:gd name="T6" fmla="*/ 1 w 143"/>
                  <a:gd name="T7" fmla="*/ 0 h 80"/>
                  <a:gd name="T8" fmla="*/ 3 w 143"/>
                  <a:gd name="T9" fmla="*/ 0 h 80"/>
                  <a:gd name="T10" fmla="*/ 5 w 143"/>
                  <a:gd name="T11" fmla="*/ 0 h 80"/>
                  <a:gd name="T12" fmla="*/ 8 w 143"/>
                  <a:gd name="T13" fmla="*/ 1 h 80"/>
                  <a:gd name="T14" fmla="*/ 11 w 143"/>
                  <a:gd name="T15" fmla="*/ 1 h 80"/>
                  <a:gd name="T16" fmla="*/ 13 w 143"/>
                  <a:gd name="T17" fmla="*/ 3 h 80"/>
                  <a:gd name="T18" fmla="*/ 16 w 143"/>
                  <a:gd name="T19" fmla="*/ 5 h 80"/>
                  <a:gd name="T20" fmla="*/ 16 w 143"/>
                  <a:gd name="T21" fmla="*/ 5 h 80"/>
                  <a:gd name="T22" fmla="*/ 17 w 143"/>
                  <a:gd name="T23" fmla="*/ 6 h 80"/>
                  <a:gd name="T24" fmla="*/ 17 w 143"/>
                  <a:gd name="T25" fmla="*/ 7 h 80"/>
                  <a:gd name="T26" fmla="*/ 17 w 143"/>
                  <a:gd name="T27" fmla="*/ 9 h 80"/>
                  <a:gd name="T28" fmla="*/ 17 w 143"/>
                  <a:gd name="T29" fmla="*/ 9 h 80"/>
                  <a:gd name="T30" fmla="*/ 17 w 143"/>
                  <a:gd name="T31" fmla="*/ 9 h 80"/>
                  <a:gd name="T32" fmla="*/ 17 w 143"/>
                  <a:gd name="T33" fmla="*/ 10 h 80"/>
                  <a:gd name="T34" fmla="*/ 17 w 143"/>
                  <a:gd name="T35" fmla="*/ 10 h 80"/>
                  <a:gd name="T36" fmla="*/ 16 w 143"/>
                  <a:gd name="T37" fmla="*/ 9 h 80"/>
                  <a:gd name="T38" fmla="*/ 14 w 143"/>
                  <a:gd name="T39" fmla="*/ 7 h 80"/>
                  <a:gd name="T40" fmla="*/ 13 w 143"/>
                  <a:gd name="T41" fmla="*/ 6 h 80"/>
                  <a:gd name="T42" fmla="*/ 11 w 143"/>
                  <a:gd name="T43" fmla="*/ 5 h 80"/>
                  <a:gd name="T44" fmla="*/ 9 w 143"/>
                  <a:gd name="T45" fmla="*/ 5 h 80"/>
                  <a:gd name="T46" fmla="*/ 6 w 143"/>
                  <a:gd name="T47" fmla="*/ 5 h 80"/>
                  <a:gd name="T48" fmla="*/ 4 w 143"/>
                  <a:gd name="T49" fmla="*/ 5 h 80"/>
                  <a:gd name="T50" fmla="*/ 1 w 143"/>
                  <a:gd name="T51" fmla="*/ 3 h 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3"/>
                  <a:gd name="T79" fmla="*/ 0 h 80"/>
                  <a:gd name="T80" fmla="*/ 143 w 143"/>
                  <a:gd name="T81" fmla="*/ 80 h 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3" h="80">
                    <a:moveTo>
                      <a:pt x="12" y="30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46" y="0"/>
                    </a:lnTo>
                    <a:lnTo>
                      <a:pt x="67" y="3"/>
                    </a:lnTo>
                    <a:lnTo>
                      <a:pt x="89" y="9"/>
                    </a:lnTo>
                    <a:lnTo>
                      <a:pt x="110" y="19"/>
                    </a:lnTo>
                    <a:lnTo>
                      <a:pt x="129" y="33"/>
                    </a:lnTo>
                    <a:lnTo>
                      <a:pt x="135" y="40"/>
                    </a:lnTo>
                    <a:lnTo>
                      <a:pt x="140" y="50"/>
                    </a:lnTo>
                    <a:lnTo>
                      <a:pt x="143" y="60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2"/>
                    </a:lnTo>
                    <a:lnTo>
                      <a:pt x="141" y="77"/>
                    </a:lnTo>
                    <a:lnTo>
                      <a:pt x="140" y="80"/>
                    </a:lnTo>
                    <a:lnTo>
                      <a:pt x="130" y="69"/>
                    </a:lnTo>
                    <a:lnTo>
                      <a:pt x="119" y="60"/>
                    </a:lnTo>
                    <a:lnTo>
                      <a:pt x="105" y="53"/>
                    </a:lnTo>
                    <a:lnTo>
                      <a:pt x="89" y="46"/>
                    </a:lnTo>
                    <a:lnTo>
                      <a:pt x="72" y="41"/>
                    </a:lnTo>
                    <a:lnTo>
                      <a:pt x="52" y="37"/>
                    </a:lnTo>
                    <a:lnTo>
                      <a:pt x="32" y="33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53"/>
              <p:cNvSpPr>
                <a:spLocks/>
              </p:cNvSpPr>
              <p:nvPr/>
            </p:nvSpPr>
            <p:spPr bwMode="auto">
              <a:xfrm>
                <a:off x="731" y="1381"/>
                <a:ext cx="327" cy="233"/>
              </a:xfrm>
              <a:custGeom>
                <a:avLst/>
                <a:gdLst>
                  <a:gd name="T0" fmla="*/ 10 w 654"/>
                  <a:gd name="T1" fmla="*/ 0 h 466"/>
                  <a:gd name="T2" fmla="*/ 6 w 654"/>
                  <a:gd name="T3" fmla="*/ 2 h 466"/>
                  <a:gd name="T4" fmla="*/ 5 w 654"/>
                  <a:gd name="T5" fmla="*/ 4 h 466"/>
                  <a:gd name="T6" fmla="*/ 3 w 654"/>
                  <a:gd name="T7" fmla="*/ 6 h 466"/>
                  <a:gd name="T8" fmla="*/ 1 w 654"/>
                  <a:gd name="T9" fmla="*/ 7 h 466"/>
                  <a:gd name="T10" fmla="*/ 1 w 654"/>
                  <a:gd name="T11" fmla="*/ 10 h 466"/>
                  <a:gd name="T12" fmla="*/ 1 w 654"/>
                  <a:gd name="T13" fmla="*/ 12 h 466"/>
                  <a:gd name="T14" fmla="*/ 1 w 654"/>
                  <a:gd name="T15" fmla="*/ 13 h 466"/>
                  <a:gd name="T16" fmla="*/ 0 w 654"/>
                  <a:gd name="T17" fmla="*/ 14 h 466"/>
                  <a:gd name="T18" fmla="*/ 0 w 654"/>
                  <a:gd name="T19" fmla="*/ 14 h 466"/>
                  <a:gd name="T20" fmla="*/ 1 w 654"/>
                  <a:gd name="T21" fmla="*/ 15 h 466"/>
                  <a:gd name="T22" fmla="*/ 1 w 654"/>
                  <a:gd name="T23" fmla="*/ 18 h 466"/>
                  <a:gd name="T24" fmla="*/ 1 w 654"/>
                  <a:gd name="T25" fmla="*/ 21 h 466"/>
                  <a:gd name="T26" fmla="*/ 3 w 654"/>
                  <a:gd name="T27" fmla="*/ 24 h 466"/>
                  <a:gd name="T28" fmla="*/ 5 w 654"/>
                  <a:gd name="T29" fmla="*/ 28 h 466"/>
                  <a:gd name="T30" fmla="*/ 7 w 654"/>
                  <a:gd name="T31" fmla="*/ 32 h 466"/>
                  <a:gd name="T32" fmla="*/ 11 w 654"/>
                  <a:gd name="T33" fmla="*/ 37 h 466"/>
                  <a:gd name="T34" fmla="*/ 15 w 654"/>
                  <a:gd name="T35" fmla="*/ 41 h 466"/>
                  <a:gd name="T36" fmla="*/ 21 w 654"/>
                  <a:gd name="T37" fmla="*/ 45 h 466"/>
                  <a:gd name="T38" fmla="*/ 27 w 654"/>
                  <a:gd name="T39" fmla="*/ 49 h 466"/>
                  <a:gd name="T40" fmla="*/ 36 w 654"/>
                  <a:gd name="T41" fmla="*/ 52 h 466"/>
                  <a:gd name="T42" fmla="*/ 44 w 654"/>
                  <a:gd name="T43" fmla="*/ 55 h 466"/>
                  <a:gd name="T44" fmla="*/ 54 w 654"/>
                  <a:gd name="T45" fmla="*/ 57 h 466"/>
                  <a:gd name="T46" fmla="*/ 67 w 654"/>
                  <a:gd name="T47" fmla="*/ 58 h 466"/>
                  <a:gd name="T48" fmla="*/ 81 w 654"/>
                  <a:gd name="T49" fmla="*/ 58 h 466"/>
                  <a:gd name="T50" fmla="*/ 82 w 654"/>
                  <a:gd name="T51" fmla="*/ 54 h 466"/>
                  <a:gd name="T52" fmla="*/ 73 w 654"/>
                  <a:gd name="T53" fmla="*/ 53 h 466"/>
                  <a:gd name="T54" fmla="*/ 65 w 654"/>
                  <a:gd name="T55" fmla="*/ 50 h 466"/>
                  <a:gd name="T56" fmla="*/ 57 w 654"/>
                  <a:gd name="T57" fmla="*/ 48 h 466"/>
                  <a:gd name="T58" fmla="*/ 50 w 654"/>
                  <a:gd name="T59" fmla="*/ 45 h 466"/>
                  <a:gd name="T60" fmla="*/ 45 w 654"/>
                  <a:gd name="T61" fmla="*/ 42 h 466"/>
                  <a:gd name="T62" fmla="*/ 41 w 654"/>
                  <a:gd name="T63" fmla="*/ 39 h 466"/>
                  <a:gd name="T64" fmla="*/ 36 w 654"/>
                  <a:gd name="T65" fmla="*/ 36 h 466"/>
                  <a:gd name="T66" fmla="*/ 31 w 654"/>
                  <a:gd name="T67" fmla="*/ 31 h 466"/>
                  <a:gd name="T68" fmla="*/ 28 w 654"/>
                  <a:gd name="T69" fmla="*/ 28 h 466"/>
                  <a:gd name="T70" fmla="*/ 25 w 654"/>
                  <a:gd name="T71" fmla="*/ 24 h 466"/>
                  <a:gd name="T72" fmla="*/ 22 w 654"/>
                  <a:gd name="T73" fmla="*/ 20 h 466"/>
                  <a:gd name="T74" fmla="*/ 20 w 654"/>
                  <a:gd name="T75" fmla="*/ 16 h 466"/>
                  <a:gd name="T76" fmla="*/ 18 w 654"/>
                  <a:gd name="T77" fmla="*/ 12 h 466"/>
                  <a:gd name="T78" fmla="*/ 14 w 654"/>
                  <a:gd name="T79" fmla="*/ 8 h 466"/>
                  <a:gd name="T80" fmla="*/ 12 w 654"/>
                  <a:gd name="T81" fmla="*/ 4 h 466"/>
                  <a:gd name="T82" fmla="*/ 10 w 654"/>
                  <a:gd name="T83" fmla="*/ 0 h 4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4"/>
                  <a:gd name="T127" fmla="*/ 0 h 466"/>
                  <a:gd name="T128" fmla="*/ 654 w 654"/>
                  <a:gd name="T129" fmla="*/ 466 h 4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4" h="466">
                    <a:moveTo>
                      <a:pt x="76" y="0"/>
                    </a:moveTo>
                    <a:lnTo>
                      <a:pt x="55" y="12"/>
                    </a:lnTo>
                    <a:lnTo>
                      <a:pt x="38" y="27"/>
                    </a:lnTo>
                    <a:lnTo>
                      <a:pt x="25" y="44"/>
                    </a:lnTo>
                    <a:lnTo>
                      <a:pt x="15" y="62"/>
                    </a:lnTo>
                    <a:lnTo>
                      <a:pt x="8" y="79"/>
                    </a:lnTo>
                    <a:lnTo>
                      <a:pt x="3" y="92"/>
                    </a:lnTo>
                    <a:lnTo>
                      <a:pt x="1" y="102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5" y="140"/>
                    </a:lnTo>
                    <a:lnTo>
                      <a:pt x="13" y="163"/>
                    </a:lnTo>
                    <a:lnTo>
                      <a:pt x="24" y="191"/>
                    </a:lnTo>
                    <a:lnTo>
                      <a:pt x="40" y="223"/>
                    </a:lnTo>
                    <a:lnTo>
                      <a:pt x="61" y="256"/>
                    </a:lnTo>
                    <a:lnTo>
                      <a:pt x="89" y="291"/>
                    </a:lnTo>
                    <a:lnTo>
                      <a:pt x="124" y="324"/>
                    </a:lnTo>
                    <a:lnTo>
                      <a:pt x="168" y="357"/>
                    </a:lnTo>
                    <a:lnTo>
                      <a:pt x="220" y="387"/>
                    </a:lnTo>
                    <a:lnTo>
                      <a:pt x="282" y="415"/>
                    </a:lnTo>
                    <a:lnTo>
                      <a:pt x="354" y="437"/>
                    </a:lnTo>
                    <a:lnTo>
                      <a:pt x="438" y="454"/>
                    </a:lnTo>
                    <a:lnTo>
                      <a:pt x="535" y="463"/>
                    </a:lnTo>
                    <a:lnTo>
                      <a:pt x="645" y="466"/>
                    </a:lnTo>
                    <a:lnTo>
                      <a:pt x="654" y="431"/>
                    </a:lnTo>
                    <a:lnTo>
                      <a:pt x="581" y="417"/>
                    </a:lnTo>
                    <a:lnTo>
                      <a:pt x="517" y="400"/>
                    </a:lnTo>
                    <a:lnTo>
                      <a:pt x="459" y="380"/>
                    </a:lnTo>
                    <a:lnTo>
                      <a:pt x="407" y="358"/>
                    </a:lnTo>
                    <a:lnTo>
                      <a:pt x="362" y="334"/>
                    </a:lnTo>
                    <a:lnTo>
                      <a:pt x="322" y="309"/>
                    </a:lnTo>
                    <a:lnTo>
                      <a:pt x="286" y="281"/>
                    </a:lnTo>
                    <a:lnTo>
                      <a:pt x="255" y="252"/>
                    </a:lnTo>
                    <a:lnTo>
                      <a:pt x="227" y="223"/>
                    </a:lnTo>
                    <a:lnTo>
                      <a:pt x="202" y="191"/>
                    </a:lnTo>
                    <a:lnTo>
                      <a:pt x="179" y="160"/>
                    </a:lnTo>
                    <a:lnTo>
                      <a:pt x="157" y="128"/>
                    </a:lnTo>
                    <a:lnTo>
                      <a:pt x="137" y="96"/>
                    </a:lnTo>
                    <a:lnTo>
                      <a:pt x="117" y="64"/>
                    </a:lnTo>
                    <a:lnTo>
                      <a:pt x="96" y="3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54"/>
              <p:cNvSpPr>
                <a:spLocks/>
              </p:cNvSpPr>
              <p:nvPr/>
            </p:nvSpPr>
            <p:spPr bwMode="auto">
              <a:xfrm>
                <a:off x="757" y="1361"/>
                <a:ext cx="301" cy="236"/>
              </a:xfrm>
              <a:custGeom>
                <a:avLst/>
                <a:gdLst>
                  <a:gd name="T0" fmla="*/ 75 w 603"/>
                  <a:gd name="T1" fmla="*/ 55 h 471"/>
                  <a:gd name="T2" fmla="*/ 74 w 603"/>
                  <a:gd name="T3" fmla="*/ 55 h 471"/>
                  <a:gd name="T4" fmla="*/ 73 w 603"/>
                  <a:gd name="T5" fmla="*/ 54 h 471"/>
                  <a:gd name="T6" fmla="*/ 71 w 603"/>
                  <a:gd name="T7" fmla="*/ 53 h 471"/>
                  <a:gd name="T8" fmla="*/ 68 w 603"/>
                  <a:gd name="T9" fmla="*/ 52 h 471"/>
                  <a:gd name="T10" fmla="*/ 64 w 603"/>
                  <a:gd name="T11" fmla="*/ 51 h 471"/>
                  <a:gd name="T12" fmla="*/ 61 w 603"/>
                  <a:gd name="T13" fmla="*/ 49 h 471"/>
                  <a:gd name="T14" fmla="*/ 56 w 603"/>
                  <a:gd name="T15" fmla="*/ 47 h 471"/>
                  <a:gd name="T16" fmla="*/ 52 w 603"/>
                  <a:gd name="T17" fmla="*/ 44 h 471"/>
                  <a:gd name="T18" fmla="*/ 47 w 603"/>
                  <a:gd name="T19" fmla="*/ 42 h 471"/>
                  <a:gd name="T20" fmla="*/ 43 w 603"/>
                  <a:gd name="T21" fmla="*/ 39 h 471"/>
                  <a:gd name="T22" fmla="*/ 38 w 603"/>
                  <a:gd name="T23" fmla="*/ 36 h 471"/>
                  <a:gd name="T24" fmla="*/ 34 w 603"/>
                  <a:gd name="T25" fmla="*/ 32 h 471"/>
                  <a:gd name="T26" fmla="*/ 30 w 603"/>
                  <a:gd name="T27" fmla="*/ 28 h 471"/>
                  <a:gd name="T28" fmla="*/ 27 w 603"/>
                  <a:gd name="T29" fmla="*/ 24 h 471"/>
                  <a:gd name="T30" fmla="*/ 24 w 603"/>
                  <a:gd name="T31" fmla="*/ 20 h 471"/>
                  <a:gd name="T32" fmla="*/ 22 w 603"/>
                  <a:gd name="T33" fmla="*/ 15 h 471"/>
                  <a:gd name="T34" fmla="*/ 20 w 603"/>
                  <a:gd name="T35" fmla="*/ 12 h 471"/>
                  <a:gd name="T36" fmla="*/ 19 w 603"/>
                  <a:gd name="T37" fmla="*/ 10 h 471"/>
                  <a:gd name="T38" fmla="*/ 18 w 603"/>
                  <a:gd name="T39" fmla="*/ 8 h 471"/>
                  <a:gd name="T40" fmla="*/ 16 w 603"/>
                  <a:gd name="T41" fmla="*/ 6 h 471"/>
                  <a:gd name="T42" fmla="*/ 15 w 603"/>
                  <a:gd name="T43" fmla="*/ 4 h 471"/>
                  <a:gd name="T44" fmla="*/ 14 w 603"/>
                  <a:gd name="T45" fmla="*/ 3 h 471"/>
                  <a:gd name="T46" fmla="*/ 12 w 603"/>
                  <a:gd name="T47" fmla="*/ 2 h 471"/>
                  <a:gd name="T48" fmla="*/ 11 w 603"/>
                  <a:gd name="T49" fmla="*/ 1 h 471"/>
                  <a:gd name="T50" fmla="*/ 10 w 603"/>
                  <a:gd name="T51" fmla="*/ 0 h 471"/>
                  <a:gd name="T52" fmla="*/ 9 w 603"/>
                  <a:gd name="T53" fmla="*/ 0 h 471"/>
                  <a:gd name="T54" fmla="*/ 8 w 603"/>
                  <a:gd name="T55" fmla="*/ 1 h 471"/>
                  <a:gd name="T56" fmla="*/ 7 w 603"/>
                  <a:gd name="T57" fmla="*/ 1 h 471"/>
                  <a:gd name="T58" fmla="*/ 6 w 603"/>
                  <a:gd name="T59" fmla="*/ 1 h 471"/>
                  <a:gd name="T60" fmla="*/ 5 w 603"/>
                  <a:gd name="T61" fmla="*/ 2 h 471"/>
                  <a:gd name="T62" fmla="*/ 4 w 603"/>
                  <a:gd name="T63" fmla="*/ 3 h 471"/>
                  <a:gd name="T64" fmla="*/ 3 w 603"/>
                  <a:gd name="T65" fmla="*/ 3 h 471"/>
                  <a:gd name="T66" fmla="*/ 2 w 603"/>
                  <a:gd name="T67" fmla="*/ 4 h 471"/>
                  <a:gd name="T68" fmla="*/ 1 w 603"/>
                  <a:gd name="T69" fmla="*/ 5 h 471"/>
                  <a:gd name="T70" fmla="*/ 0 w 603"/>
                  <a:gd name="T71" fmla="*/ 6 h 471"/>
                  <a:gd name="T72" fmla="*/ 0 w 603"/>
                  <a:gd name="T73" fmla="*/ 7 h 471"/>
                  <a:gd name="T74" fmla="*/ 0 w 603"/>
                  <a:gd name="T75" fmla="*/ 7 h 471"/>
                  <a:gd name="T76" fmla="*/ 0 w 603"/>
                  <a:gd name="T77" fmla="*/ 9 h 471"/>
                  <a:gd name="T78" fmla="*/ 1 w 603"/>
                  <a:gd name="T79" fmla="*/ 11 h 471"/>
                  <a:gd name="T80" fmla="*/ 3 w 603"/>
                  <a:gd name="T81" fmla="*/ 14 h 471"/>
                  <a:gd name="T82" fmla="*/ 5 w 603"/>
                  <a:gd name="T83" fmla="*/ 18 h 471"/>
                  <a:gd name="T84" fmla="*/ 7 w 603"/>
                  <a:gd name="T85" fmla="*/ 22 h 471"/>
                  <a:gd name="T86" fmla="*/ 11 w 603"/>
                  <a:gd name="T87" fmla="*/ 26 h 471"/>
                  <a:gd name="T88" fmla="*/ 15 w 603"/>
                  <a:gd name="T89" fmla="*/ 31 h 471"/>
                  <a:gd name="T90" fmla="*/ 19 w 603"/>
                  <a:gd name="T91" fmla="*/ 36 h 471"/>
                  <a:gd name="T92" fmla="*/ 25 w 603"/>
                  <a:gd name="T93" fmla="*/ 40 h 471"/>
                  <a:gd name="T94" fmla="*/ 31 w 603"/>
                  <a:gd name="T95" fmla="*/ 45 h 471"/>
                  <a:gd name="T96" fmla="*/ 38 w 603"/>
                  <a:gd name="T97" fmla="*/ 49 h 471"/>
                  <a:gd name="T98" fmla="*/ 46 w 603"/>
                  <a:gd name="T99" fmla="*/ 52 h 471"/>
                  <a:gd name="T100" fmla="*/ 54 w 603"/>
                  <a:gd name="T101" fmla="*/ 55 h 471"/>
                  <a:gd name="T102" fmla="*/ 64 w 603"/>
                  <a:gd name="T103" fmla="*/ 58 h 471"/>
                  <a:gd name="T104" fmla="*/ 75 w 603"/>
                  <a:gd name="T105" fmla="*/ 59 h 471"/>
                  <a:gd name="T106" fmla="*/ 75 w 603"/>
                  <a:gd name="T107" fmla="*/ 55 h 4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3"/>
                  <a:gd name="T163" fmla="*/ 0 h 471"/>
                  <a:gd name="T164" fmla="*/ 603 w 603"/>
                  <a:gd name="T165" fmla="*/ 471 h 4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3" h="471">
                    <a:moveTo>
                      <a:pt x="602" y="434"/>
                    </a:moveTo>
                    <a:lnTo>
                      <a:pt x="598" y="433"/>
                    </a:lnTo>
                    <a:lnTo>
                      <a:pt x="587" y="428"/>
                    </a:lnTo>
                    <a:lnTo>
                      <a:pt x="569" y="423"/>
                    </a:lnTo>
                    <a:lnTo>
                      <a:pt x="546" y="413"/>
                    </a:lnTo>
                    <a:lnTo>
                      <a:pt x="519" y="402"/>
                    </a:lnTo>
                    <a:lnTo>
                      <a:pt x="488" y="388"/>
                    </a:lnTo>
                    <a:lnTo>
                      <a:pt x="454" y="371"/>
                    </a:lnTo>
                    <a:lnTo>
                      <a:pt x="419" y="352"/>
                    </a:lnTo>
                    <a:lnTo>
                      <a:pt x="382" y="331"/>
                    </a:lnTo>
                    <a:lnTo>
                      <a:pt x="345" y="307"/>
                    </a:lnTo>
                    <a:lnTo>
                      <a:pt x="309" y="281"/>
                    </a:lnTo>
                    <a:lnTo>
                      <a:pt x="276" y="252"/>
                    </a:lnTo>
                    <a:lnTo>
                      <a:pt x="245" y="222"/>
                    </a:lnTo>
                    <a:lnTo>
                      <a:pt x="217" y="189"/>
                    </a:lnTo>
                    <a:lnTo>
                      <a:pt x="194" y="153"/>
                    </a:lnTo>
                    <a:lnTo>
                      <a:pt x="176" y="116"/>
                    </a:lnTo>
                    <a:lnTo>
                      <a:pt x="166" y="94"/>
                    </a:lnTo>
                    <a:lnTo>
                      <a:pt x="156" y="75"/>
                    </a:lnTo>
                    <a:lnTo>
                      <a:pt x="146" y="57"/>
                    </a:lnTo>
                    <a:lnTo>
                      <a:pt x="134" y="42"/>
                    </a:lnTo>
                    <a:lnTo>
                      <a:pt x="123" y="29"/>
                    </a:lnTo>
                    <a:lnTo>
                      <a:pt x="112" y="18"/>
                    </a:lnTo>
                    <a:lnTo>
                      <a:pt x="102" y="9"/>
                    </a:lnTo>
                    <a:lnTo>
                      <a:pt x="91" y="3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59" y="3"/>
                    </a:lnTo>
                    <a:lnTo>
                      <a:pt x="51" y="7"/>
                    </a:lnTo>
                    <a:lnTo>
                      <a:pt x="43" y="11"/>
                    </a:lnTo>
                    <a:lnTo>
                      <a:pt x="35" y="17"/>
                    </a:lnTo>
                    <a:lnTo>
                      <a:pt x="27" y="23"/>
                    </a:lnTo>
                    <a:lnTo>
                      <a:pt x="19" y="30"/>
                    </a:lnTo>
                    <a:lnTo>
                      <a:pt x="12" y="38"/>
                    </a:lnTo>
                    <a:lnTo>
                      <a:pt x="5" y="45"/>
                    </a:lnTo>
                    <a:lnTo>
                      <a:pt x="0" y="52"/>
                    </a:lnTo>
                    <a:lnTo>
                      <a:pt x="2" y="55"/>
                    </a:lnTo>
                    <a:lnTo>
                      <a:pt x="6" y="67"/>
                    </a:lnTo>
                    <a:lnTo>
                      <a:pt x="14" y="86"/>
                    </a:lnTo>
                    <a:lnTo>
                      <a:pt x="26" y="110"/>
                    </a:lnTo>
                    <a:lnTo>
                      <a:pt x="42" y="139"/>
                    </a:lnTo>
                    <a:lnTo>
                      <a:pt x="63" y="172"/>
                    </a:lnTo>
                    <a:lnTo>
                      <a:pt x="89" y="207"/>
                    </a:lnTo>
                    <a:lnTo>
                      <a:pt x="120" y="244"/>
                    </a:lnTo>
                    <a:lnTo>
                      <a:pt x="158" y="281"/>
                    </a:lnTo>
                    <a:lnTo>
                      <a:pt x="201" y="318"/>
                    </a:lnTo>
                    <a:lnTo>
                      <a:pt x="250" y="354"/>
                    </a:lnTo>
                    <a:lnTo>
                      <a:pt x="306" y="386"/>
                    </a:lnTo>
                    <a:lnTo>
                      <a:pt x="369" y="416"/>
                    </a:lnTo>
                    <a:lnTo>
                      <a:pt x="439" y="440"/>
                    </a:lnTo>
                    <a:lnTo>
                      <a:pt x="518" y="458"/>
                    </a:lnTo>
                    <a:lnTo>
                      <a:pt x="603" y="471"/>
                    </a:lnTo>
                    <a:lnTo>
                      <a:pt x="602" y="434"/>
                    </a:lnTo>
                    <a:close/>
                  </a:path>
                </a:pathLst>
              </a:custGeom>
              <a:solidFill>
                <a:srgbClr val="0F0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3024" y="2928"/>
              <a:ext cx="889" cy="1089"/>
              <a:chOff x="3360" y="2147"/>
              <a:chExt cx="889" cy="1089"/>
            </a:xfrm>
          </p:grpSpPr>
          <p:sp>
            <p:nvSpPr>
              <p:cNvPr id="25615" name="Freeform 56"/>
              <p:cNvSpPr>
                <a:spLocks/>
              </p:cNvSpPr>
              <p:nvPr/>
            </p:nvSpPr>
            <p:spPr bwMode="auto">
              <a:xfrm>
                <a:off x="3360" y="2208"/>
                <a:ext cx="889" cy="893"/>
              </a:xfrm>
              <a:custGeom>
                <a:avLst/>
                <a:gdLst>
                  <a:gd name="T0" fmla="*/ 220 w 1777"/>
                  <a:gd name="T1" fmla="*/ 196 h 1787"/>
                  <a:gd name="T2" fmla="*/ 223 w 1777"/>
                  <a:gd name="T3" fmla="*/ 177 h 1787"/>
                  <a:gd name="T4" fmla="*/ 219 w 1777"/>
                  <a:gd name="T5" fmla="*/ 160 h 1787"/>
                  <a:gd name="T6" fmla="*/ 211 w 1777"/>
                  <a:gd name="T7" fmla="*/ 147 h 1787"/>
                  <a:gd name="T8" fmla="*/ 201 w 1777"/>
                  <a:gd name="T9" fmla="*/ 136 h 1787"/>
                  <a:gd name="T10" fmla="*/ 188 w 1777"/>
                  <a:gd name="T11" fmla="*/ 126 h 1787"/>
                  <a:gd name="T12" fmla="*/ 178 w 1777"/>
                  <a:gd name="T13" fmla="*/ 113 h 1787"/>
                  <a:gd name="T14" fmla="*/ 172 w 1777"/>
                  <a:gd name="T15" fmla="*/ 101 h 1787"/>
                  <a:gd name="T16" fmla="*/ 172 w 1777"/>
                  <a:gd name="T17" fmla="*/ 86 h 1787"/>
                  <a:gd name="T18" fmla="*/ 174 w 1777"/>
                  <a:gd name="T19" fmla="*/ 56 h 1787"/>
                  <a:gd name="T20" fmla="*/ 169 w 1777"/>
                  <a:gd name="T21" fmla="*/ 40 h 1787"/>
                  <a:gd name="T22" fmla="*/ 163 w 1777"/>
                  <a:gd name="T23" fmla="*/ 29 h 1787"/>
                  <a:gd name="T24" fmla="*/ 154 w 1777"/>
                  <a:gd name="T25" fmla="*/ 19 h 1787"/>
                  <a:gd name="T26" fmla="*/ 143 w 1777"/>
                  <a:gd name="T27" fmla="*/ 11 h 1787"/>
                  <a:gd name="T28" fmla="*/ 133 w 1777"/>
                  <a:gd name="T29" fmla="*/ 7 h 1787"/>
                  <a:gd name="T30" fmla="*/ 124 w 1777"/>
                  <a:gd name="T31" fmla="*/ 3 h 1787"/>
                  <a:gd name="T32" fmla="*/ 117 w 1777"/>
                  <a:gd name="T33" fmla="*/ 1 h 1787"/>
                  <a:gd name="T34" fmla="*/ 111 w 1777"/>
                  <a:gd name="T35" fmla="*/ 0 h 1787"/>
                  <a:gd name="T36" fmla="*/ 105 w 1777"/>
                  <a:gd name="T37" fmla="*/ 0 h 1787"/>
                  <a:gd name="T38" fmla="*/ 98 w 1777"/>
                  <a:gd name="T39" fmla="*/ 0 h 1787"/>
                  <a:gd name="T40" fmla="*/ 89 w 1777"/>
                  <a:gd name="T41" fmla="*/ 0 h 1787"/>
                  <a:gd name="T42" fmla="*/ 78 w 1777"/>
                  <a:gd name="T43" fmla="*/ 2 h 1787"/>
                  <a:gd name="T44" fmla="*/ 67 w 1777"/>
                  <a:gd name="T45" fmla="*/ 5 h 1787"/>
                  <a:gd name="T46" fmla="*/ 57 w 1777"/>
                  <a:gd name="T47" fmla="*/ 10 h 1787"/>
                  <a:gd name="T48" fmla="*/ 46 w 1777"/>
                  <a:gd name="T49" fmla="*/ 18 h 1787"/>
                  <a:gd name="T50" fmla="*/ 37 w 1777"/>
                  <a:gd name="T51" fmla="*/ 28 h 1787"/>
                  <a:gd name="T52" fmla="*/ 32 w 1777"/>
                  <a:gd name="T53" fmla="*/ 37 h 1787"/>
                  <a:gd name="T54" fmla="*/ 28 w 1777"/>
                  <a:gd name="T55" fmla="*/ 44 h 1787"/>
                  <a:gd name="T56" fmla="*/ 26 w 1777"/>
                  <a:gd name="T57" fmla="*/ 66 h 1787"/>
                  <a:gd name="T58" fmla="*/ 30 w 1777"/>
                  <a:gd name="T59" fmla="*/ 85 h 1787"/>
                  <a:gd name="T60" fmla="*/ 35 w 1777"/>
                  <a:gd name="T61" fmla="*/ 100 h 1787"/>
                  <a:gd name="T62" fmla="*/ 38 w 1777"/>
                  <a:gd name="T63" fmla="*/ 115 h 1787"/>
                  <a:gd name="T64" fmla="*/ 31 w 1777"/>
                  <a:gd name="T65" fmla="*/ 129 h 1787"/>
                  <a:gd name="T66" fmla="*/ 19 w 1777"/>
                  <a:gd name="T67" fmla="*/ 139 h 1787"/>
                  <a:gd name="T68" fmla="*/ 11 w 1777"/>
                  <a:gd name="T69" fmla="*/ 150 h 1787"/>
                  <a:gd name="T70" fmla="*/ 4 w 1777"/>
                  <a:gd name="T71" fmla="*/ 165 h 1787"/>
                  <a:gd name="T72" fmla="*/ 1 w 1777"/>
                  <a:gd name="T73" fmla="*/ 181 h 1787"/>
                  <a:gd name="T74" fmla="*/ 2 w 1777"/>
                  <a:gd name="T75" fmla="*/ 200 h 1787"/>
                  <a:gd name="T76" fmla="*/ 5 w 1777"/>
                  <a:gd name="T77" fmla="*/ 212 h 1787"/>
                  <a:gd name="T78" fmla="*/ 10 w 1777"/>
                  <a:gd name="T79" fmla="*/ 221 h 1787"/>
                  <a:gd name="T80" fmla="*/ 38 w 1777"/>
                  <a:gd name="T81" fmla="*/ 214 h 1787"/>
                  <a:gd name="T82" fmla="*/ 72 w 1777"/>
                  <a:gd name="T83" fmla="*/ 206 h 1787"/>
                  <a:gd name="T84" fmla="*/ 103 w 1777"/>
                  <a:gd name="T85" fmla="*/ 200 h 1787"/>
                  <a:gd name="T86" fmla="*/ 131 w 1777"/>
                  <a:gd name="T87" fmla="*/ 197 h 1787"/>
                  <a:gd name="T88" fmla="*/ 156 w 1777"/>
                  <a:gd name="T89" fmla="*/ 197 h 1787"/>
                  <a:gd name="T90" fmla="*/ 179 w 1777"/>
                  <a:gd name="T91" fmla="*/ 197 h 1787"/>
                  <a:gd name="T92" fmla="*/ 198 w 1777"/>
                  <a:gd name="T93" fmla="*/ 199 h 1787"/>
                  <a:gd name="T94" fmla="*/ 215 w 1777"/>
                  <a:gd name="T95" fmla="*/ 202 h 17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77"/>
                  <a:gd name="T145" fmla="*/ 0 h 1787"/>
                  <a:gd name="T146" fmla="*/ 1777 w 1777"/>
                  <a:gd name="T147" fmla="*/ 1787 h 17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77" h="1787">
                    <a:moveTo>
                      <a:pt x="1741" y="1628"/>
                    </a:moveTo>
                    <a:lnTo>
                      <a:pt x="1747" y="1608"/>
                    </a:lnTo>
                    <a:lnTo>
                      <a:pt x="1753" y="1589"/>
                    </a:lnTo>
                    <a:lnTo>
                      <a:pt x="1757" y="1570"/>
                    </a:lnTo>
                    <a:lnTo>
                      <a:pt x="1762" y="1553"/>
                    </a:lnTo>
                    <a:lnTo>
                      <a:pt x="1771" y="1506"/>
                    </a:lnTo>
                    <a:lnTo>
                      <a:pt x="1776" y="1462"/>
                    </a:lnTo>
                    <a:lnTo>
                      <a:pt x="1777" y="1422"/>
                    </a:lnTo>
                    <a:lnTo>
                      <a:pt x="1776" y="1384"/>
                    </a:lnTo>
                    <a:lnTo>
                      <a:pt x="1770" y="1348"/>
                    </a:lnTo>
                    <a:lnTo>
                      <a:pt x="1761" y="1316"/>
                    </a:lnTo>
                    <a:lnTo>
                      <a:pt x="1751" y="1284"/>
                    </a:lnTo>
                    <a:lnTo>
                      <a:pt x="1737" y="1256"/>
                    </a:lnTo>
                    <a:lnTo>
                      <a:pt x="1722" y="1229"/>
                    </a:lnTo>
                    <a:lnTo>
                      <a:pt x="1704" y="1204"/>
                    </a:lnTo>
                    <a:lnTo>
                      <a:pt x="1686" y="1181"/>
                    </a:lnTo>
                    <a:lnTo>
                      <a:pt x="1665" y="1158"/>
                    </a:lnTo>
                    <a:lnTo>
                      <a:pt x="1645" y="1136"/>
                    </a:lnTo>
                    <a:lnTo>
                      <a:pt x="1623" y="1115"/>
                    </a:lnTo>
                    <a:lnTo>
                      <a:pt x="1601" y="1094"/>
                    </a:lnTo>
                    <a:lnTo>
                      <a:pt x="1578" y="1075"/>
                    </a:lnTo>
                    <a:lnTo>
                      <a:pt x="1552" y="1053"/>
                    </a:lnTo>
                    <a:lnTo>
                      <a:pt x="1526" y="1030"/>
                    </a:lnTo>
                    <a:lnTo>
                      <a:pt x="1502" y="1008"/>
                    </a:lnTo>
                    <a:lnTo>
                      <a:pt x="1478" y="985"/>
                    </a:lnTo>
                    <a:lnTo>
                      <a:pt x="1456" y="961"/>
                    </a:lnTo>
                    <a:lnTo>
                      <a:pt x="1435" y="936"/>
                    </a:lnTo>
                    <a:lnTo>
                      <a:pt x="1417" y="909"/>
                    </a:lnTo>
                    <a:lnTo>
                      <a:pt x="1400" y="881"/>
                    </a:lnTo>
                    <a:lnTo>
                      <a:pt x="1390" y="858"/>
                    </a:lnTo>
                    <a:lnTo>
                      <a:pt x="1382" y="834"/>
                    </a:lnTo>
                    <a:lnTo>
                      <a:pt x="1375" y="808"/>
                    </a:lnTo>
                    <a:lnTo>
                      <a:pt x="1372" y="781"/>
                    </a:lnTo>
                    <a:lnTo>
                      <a:pt x="1369" y="751"/>
                    </a:lnTo>
                    <a:lnTo>
                      <a:pt x="1370" y="721"/>
                    </a:lnTo>
                    <a:lnTo>
                      <a:pt x="1374" y="688"/>
                    </a:lnTo>
                    <a:lnTo>
                      <a:pt x="1381" y="653"/>
                    </a:lnTo>
                    <a:lnTo>
                      <a:pt x="1392" y="583"/>
                    </a:lnTo>
                    <a:lnTo>
                      <a:pt x="1396" y="516"/>
                    </a:lnTo>
                    <a:lnTo>
                      <a:pt x="1391" y="453"/>
                    </a:lnTo>
                    <a:lnTo>
                      <a:pt x="1379" y="394"/>
                    </a:lnTo>
                    <a:lnTo>
                      <a:pt x="1370" y="369"/>
                    </a:lnTo>
                    <a:lnTo>
                      <a:pt x="1361" y="344"/>
                    </a:lnTo>
                    <a:lnTo>
                      <a:pt x="1351" y="321"/>
                    </a:lnTo>
                    <a:lnTo>
                      <a:pt x="1339" y="297"/>
                    </a:lnTo>
                    <a:lnTo>
                      <a:pt x="1327" y="276"/>
                    </a:lnTo>
                    <a:lnTo>
                      <a:pt x="1313" y="254"/>
                    </a:lnTo>
                    <a:lnTo>
                      <a:pt x="1298" y="233"/>
                    </a:lnTo>
                    <a:lnTo>
                      <a:pt x="1282" y="213"/>
                    </a:lnTo>
                    <a:lnTo>
                      <a:pt x="1265" y="194"/>
                    </a:lnTo>
                    <a:lnTo>
                      <a:pt x="1246" y="174"/>
                    </a:lnTo>
                    <a:lnTo>
                      <a:pt x="1227" y="157"/>
                    </a:lnTo>
                    <a:lnTo>
                      <a:pt x="1206" y="140"/>
                    </a:lnTo>
                    <a:lnTo>
                      <a:pt x="1184" y="124"/>
                    </a:lnTo>
                    <a:lnTo>
                      <a:pt x="1161" y="109"/>
                    </a:lnTo>
                    <a:lnTo>
                      <a:pt x="1138" y="95"/>
                    </a:lnTo>
                    <a:lnTo>
                      <a:pt x="1114" y="81"/>
                    </a:lnTo>
                    <a:lnTo>
                      <a:pt x="1096" y="72"/>
                    </a:lnTo>
                    <a:lnTo>
                      <a:pt x="1079" y="64"/>
                    </a:lnTo>
                    <a:lnTo>
                      <a:pt x="1062" y="56"/>
                    </a:lnTo>
                    <a:lnTo>
                      <a:pt x="1043" y="49"/>
                    </a:lnTo>
                    <a:lnTo>
                      <a:pt x="1026" y="42"/>
                    </a:lnTo>
                    <a:lnTo>
                      <a:pt x="1008" y="36"/>
                    </a:lnTo>
                    <a:lnTo>
                      <a:pt x="988" y="30"/>
                    </a:lnTo>
                    <a:lnTo>
                      <a:pt x="970" y="25"/>
                    </a:lnTo>
                    <a:lnTo>
                      <a:pt x="957" y="21"/>
                    </a:lnTo>
                    <a:lnTo>
                      <a:pt x="946" y="19"/>
                    </a:lnTo>
                    <a:lnTo>
                      <a:pt x="933" y="15"/>
                    </a:lnTo>
                    <a:lnTo>
                      <a:pt x="921" y="13"/>
                    </a:lnTo>
                    <a:lnTo>
                      <a:pt x="909" y="11"/>
                    </a:lnTo>
                    <a:lnTo>
                      <a:pt x="896" y="8"/>
                    </a:lnTo>
                    <a:lnTo>
                      <a:pt x="884" y="7"/>
                    </a:lnTo>
                    <a:lnTo>
                      <a:pt x="872" y="5"/>
                    </a:lnTo>
                    <a:lnTo>
                      <a:pt x="859" y="4"/>
                    </a:lnTo>
                    <a:lnTo>
                      <a:pt x="846" y="3"/>
                    </a:lnTo>
                    <a:lnTo>
                      <a:pt x="834" y="2"/>
                    </a:lnTo>
                    <a:lnTo>
                      <a:pt x="821" y="2"/>
                    </a:lnTo>
                    <a:lnTo>
                      <a:pt x="810" y="0"/>
                    </a:lnTo>
                    <a:lnTo>
                      <a:pt x="797" y="0"/>
                    </a:lnTo>
                    <a:lnTo>
                      <a:pt x="784" y="0"/>
                    </a:lnTo>
                    <a:lnTo>
                      <a:pt x="772" y="0"/>
                    </a:lnTo>
                    <a:lnTo>
                      <a:pt x="750" y="0"/>
                    </a:lnTo>
                    <a:lnTo>
                      <a:pt x="728" y="2"/>
                    </a:lnTo>
                    <a:lnTo>
                      <a:pt x="706" y="4"/>
                    </a:lnTo>
                    <a:lnTo>
                      <a:pt x="684" y="6"/>
                    </a:lnTo>
                    <a:lnTo>
                      <a:pt x="663" y="10"/>
                    </a:lnTo>
                    <a:lnTo>
                      <a:pt x="641" y="13"/>
                    </a:lnTo>
                    <a:lnTo>
                      <a:pt x="620" y="18"/>
                    </a:lnTo>
                    <a:lnTo>
                      <a:pt x="599" y="23"/>
                    </a:lnTo>
                    <a:lnTo>
                      <a:pt x="577" y="30"/>
                    </a:lnTo>
                    <a:lnTo>
                      <a:pt x="554" y="37"/>
                    </a:lnTo>
                    <a:lnTo>
                      <a:pt x="533" y="45"/>
                    </a:lnTo>
                    <a:lnTo>
                      <a:pt x="511" y="54"/>
                    </a:lnTo>
                    <a:lnTo>
                      <a:pt x="491" y="64"/>
                    </a:lnTo>
                    <a:lnTo>
                      <a:pt x="470" y="75"/>
                    </a:lnTo>
                    <a:lnTo>
                      <a:pt x="449" y="86"/>
                    </a:lnTo>
                    <a:lnTo>
                      <a:pt x="430" y="98"/>
                    </a:lnTo>
                    <a:lnTo>
                      <a:pt x="408" y="113"/>
                    </a:lnTo>
                    <a:lnTo>
                      <a:pt x="386" y="130"/>
                    </a:lnTo>
                    <a:lnTo>
                      <a:pt x="365" y="148"/>
                    </a:lnTo>
                    <a:lnTo>
                      <a:pt x="346" y="166"/>
                    </a:lnTo>
                    <a:lnTo>
                      <a:pt x="326" y="186"/>
                    </a:lnTo>
                    <a:lnTo>
                      <a:pt x="307" y="208"/>
                    </a:lnTo>
                    <a:lnTo>
                      <a:pt x="290" y="230"/>
                    </a:lnTo>
                    <a:lnTo>
                      <a:pt x="274" y="253"/>
                    </a:lnTo>
                    <a:lnTo>
                      <a:pt x="265" y="268"/>
                    </a:lnTo>
                    <a:lnTo>
                      <a:pt x="257" y="281"/>
                    </a:lnTo>
                    <a:lnTo>
                      <a:pt x="249" y="296"/>
                    </a:lnTo>
                    <a:lnTo>
                      <a:pt x="242" y="311"/>
                    </a:lnTo>
                    <a:lnTo>
                      <a:pt x="235" y="326"/>
                    </a:lnTo>
                    <a:lnTo>
                      <a:pt x="229" y="340"/>
                    </a:lnTo>
                    <a:lnTo>
                      <a:pt x="223" y="355"/>
                    </a:lnTo>
                    <a:lnTo>
                      <a:pt x="219" y="369"/>
                    </a:lnTo>
                    <a:lnTo>
                      <a:pt x="206" y="425"/>
                    </a:lnTo>
                    <a:lnTo>
                      <a:pt x="203" y="479"/>
                    </a:lnTo>
                    <a:lnTo>
                      <a:pt x="205" y="532"/>
                    </a:lnTo>
                    <a:lnTo>
                      <a:pt x="213" y="584"/>
                    </a:lnTo>
                    <a:lnTo>
                      <a:pt x="221" y="618"/>
                    </a:lnTo>
                    <a:lnTo>
                      <a:pt x="229" y="650"/>
                    </a:lnTo>
                    <a:lnTo>
                      <a:pt x="240" y="682"/>
                    </a:lnTo>
                    <a:lnTo>
                      <a:pt x="250" y="713"/>
                    </a:lnTo>
                    <a:lnTo>
                      <a:pt x="259" y="743"/>
                    </a:lnTo>
                    <a:lnTo>
                      <a:pt x="269" y="773"/>
                    </a:lnTo>
                    <a:lnTo>
                      <a:pt x="278" y="802"/>
                    </a:lnTo>
                    <a:lnTo>
                      <a:pt x="286" y="830"/>
                    </a:lnTo>
                    <a:lnTo>
                      <a:pt x="293" y="862"/>
                    </a:lnTo>
                    <a:lnTo>
                      <a:pt x="297" y="893"/>
                    </a:lnTo>
                    <a:lnTo>
                      <a:pt x="297" y="924"/>
                    </a:lnTo>
                    <a:lnTo>
                      <a:pt x="293" y="953"/>
                    </a:lnTo>
                    <a:lnTo>
                      <a:pt x="283" y="980"/>
                    </a:lnTo>
                    <a:lnTo>
                      <a:pt x="268" y="1008"/>
                    </a:lnTo>
                    <a:lnTo>
                      <a:pt x="246" y="1033"/>
                    </a:lnTo>
                    <a:lnTo>
                      <a:pt x="217" y="1059"/>
                    </a:lnTo>
                    <a:lnTo>
                      <a:pt x="193" y="1076"/>
                    </a:lnTo>
                    <a:lnTo>
                      <a:pt x="172" y="1094"/>
                    </a:lnTo>
                    <a:lnTo>
                      <a:pt x="151" y="1115"/>
                    </a:lnTo>
                    <a:lnTo>
                      <a:pt x="132" y="1136"/>
                    </a:lnTo>
                    <a:lnTo>
                      <a:pt x="114" y="1157"/>
                    </a:lnTo>
                    <a:lnTo>
                      <a:pt x="98" y="1180"/>
                    </a:lnTo>
                    <a:lnTo>
                      <a:pt x="82" y="1203"/>
                    </a:lnTo>
                    <a:lnTo>
                      <a:pt x="68" y="1227"/>
                    </a:lnTo>
                    <a:lnTo>
                      <a:pt x="52" y="1257"/>
                    </a:lnTo>
                    <a:lnTo>
                      <a:pt x="38" y="1288"/>
                    </a:lnTo>
                    <a:lnTo>
                      <a:pt x="26" y="1320"/>
                    </a:lnTo>
                    <a:lnTo>
                      <a:pt x="17" y="1352"/>
                    </a:lnTo>
                    <a:lnTo>
                      <a:pt x="10" y="1386"/>
                    </a:lnTo>
                    <a:lnTo>
                      <a:pt x="5" y="1419"/>
                    </a:lnTo>
                    <a:lnTo>
                      <a:pt x="1" y="1454"/>
                    </a:lnTo>
                    <a:lnTo>
                      <a:pt x="0" y="1488"/>
                    </a:lnTo>
                    <a:lnTo>
                      <a:pt x="1" y="1527"/>
                    </a:lnTo>
                    <a:lnTo>
                      <a:pt x="6" y="1568"/>
                    </a:lnTo>
                    <a:lnTo>
                      <a:pt x="13" y="1607"/>
                    </a:lnTo>
                    <a:lnTo>
                      <a:pt x="22" y="1646"/>
                    </a:lnTo>
                    <a:lnTo>
                      <a:pt x="28" y="1665"/>
                    </a:lnTo>
                    <a:lnTo>
                      <a:pt x="33" y="1682"/>
                    </a:lnTo>
                    <a:lnTo>
                      <a:pt x="40" y="1700"/>
                    </a:lnTo>
                    <a:lnTo>
                      <a:pt x="47" y="1717"/>
                    </a:lnTo>
                    <a:lnTo>
                      <a:pt x="55" y="1735"/>
                    </a:lnTo>
                    <a:lnTo>
                      <a:pt x="64" y="1752"/>
                    </a:lnTo>
                    <a:lnTo>
                      <a:pt x="74" y="1769"/>
                    </a:lnTo>
                    <a:lnTo>
                      <a:pt x="83" y="1787"/>
                    </a:lnTo>
                    <a:lnTo>
                      <a:pt x="157" y="1762"/>
                    </a:lnTo>
                    <a:lnTo>
                      <a:pt x="229" y="1739"/>
                    </a:lnTo>
                    <a:lnTo>
                      <a:pt x="301" y="1719"/>
                    </a:lnTo>
                    <a:lnTo>
                      <a:pt x="371" y="1699"/>
                    </a:lnTo>
                    <a:lnTo>
                      <a:pt x="439" y="1682"/>
                    </a:lnTo>
                    <a:lnTo>
                      <a:pt x="507" y="1666"/>
                    </a:lnTo>
                    <a:lnTo>
                      <a:pt x="572" y="1651"/>
                    </a:lnTo>
                    <a:lnTo>
                      <a:pt x="636" y="1638"/>
                    </a:lnTo>
                    <a:lnTo>
                      <a:pt x="699" y="1627"/>
                    </a:lnTo>
                    <a:lnTo>
                      <a:pt x="760" y="1616"/>
                    </a:lnTo>
                    <a:lnTo>
                      <a:pt x="820" y="1607"/>
                    </a:lnTo>
                    <a:lnTo>
                      <a:pt x="879" y="1599"/>
                    </a:lnTo>
                    <a:lnTo>
                      <a:pt x="936" y="1593"/>
                    </a:lnTo>
                    <a:lnTo>
                      <a:pt x="992" y="1587"/>
                    </a:lnTo>
                    <a:lnTo>
                      <a:pt x="1046" y="1583"/>
                    </a:lnTo>
                    <a:lnTo>
                      <a:pt x="1099" y="1580"/>
                    </a:lnTo>
                    <a:lnTo>
                      <a:pt x="1151" y="1578"/>
                    </a:lnTo>
                    <a:lnTo>
                      <a:pt x="1200" y="1577"/>
                    </a:lnTo>
                    <a:lnTo>
                      <a:pt x="1248" y="1577"/>
                    </a:lnTo>
                    <a:lnTo>
                      <a:pt x="1296" y="1577"/>
                    </a:lnTo>
                    <a:lnTo>
                      <a:pt x="1341" y="1578"/>
                    </a:lnTo>
                    <a:lnTo>
                      <a:pt x="1384" y="1580"/>
                    </a:lnTo>
                    <a:lnTo>
                      <a:pt x="1427" y="1583"/>
                    </a:lnTo>
                    <a:lnTo>
                      <a:pt x="1468" y="1586"/>
                    </a:lnTo>
                    <a:lnTo>
                      <a:pt x="1508" y="1590"/>
                    </a:lnTo>
                    <a:lnTo>
                      <a:pt x="1546" y="1594"/>
                    </a:lnTo>
                    <a:lnTo>
                      <a:pt x="1582" y="1599"/>
                    </a:lnTo>
                    <a:lnTo>
                      <a:pt x="1617" y="1605"/>
                    </a:lnTo>
                    <a:lnTo>
                      <a:pt x="1650" y="1609"/>
                    </a:lnTo>
                    <a:lnTo>
                      <a:pt x="1683" y="1615"/>
                    </a:lnTo>
                    <a:lnTo>
                      <a:pt x="1713" y="1622"/>
                    </a:lnTo>
                    <a:lnTo>
                      <a:pt x="1741" y="1628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Freeform 57"/>
              <p:cNvSpPr>
                <a:spLocks/>
              </p:cNvSpPr>
              <p:nvPr/>
            </p:nvSpPr>
            <p:spPr bwMode="auto">
              <a:xfrm>
                <a:off x="3408" y="2976"/>
                <a:ext cx="830" cy="260"/>
              </a:xfrm>
              <a:custGeom>
                <a:avLst/>
                <a:gdLst>
                  <a:gd name="T0" fmla="*/ 1 w 1658"/>
                  <a:gd name="T1" fmla="*/ 27 h 521"/>
                  <a:gd name="T2" fmla="*/ 5 w 1658"/>
                  <a:gd name="T3" fmla="*/ 32 h 521"/>
                  <a:gd name="T4" fmla="*/ 12 w 1658"/>
                  <a:gd name="T5" fmla="*/ 40 h 521"/>
                  <a:gd name="T6" fmla="*/ 21 w 1658"/>
                  <a:gd name="T7" fmla="*/ 47 h 521"/>
                  <a:gd name="T8" fmla="*/ 28 w 1658"/>
                  <a:gd name="T9" fmla="*/ 52 h 521"/>
                  <a:gd name="T10" fmla="*/ 34 w 1658"/>
                  <a:gd name="T11" fmla="*/ 55 h 521"/>
                  <a:gd name="T12" fmla="*/ 40 w 1658"/>
                  <a:gd name="T13" fmla="*/ 57 h 521"/>
                  <a:gd name="T14" fmla="*/ 45 w 1658"/>
                  <a:gd name="T15" fmla="*/ 59 h 521"/>
                  <a:gd name="T16" fmla="*/ 50 w 1658"/>
                  <a:gd name="T17" fmla="*/ 61 h 521"/>
                  <a:gd name="T18" fmla="*/ 55 w 1658"/>
                  <a:gd name="T19" fmla="*/ 62 h 521"/>
                  <a:gd name="T20" fmla="*/ 60 w 1658"/>
                  <a:gd name="T21" fmla="*/ 63 h 521"/>
                  <a:gd name="T22" fmla="*/ 65 w 1658"/>
                  <a:gd name="T23" fmla="*/ 64 h 521"/>
                  <a:gd name="T24" fmla="*/ 71 w 1658"/>
                  <a:gd name="T25" fmla="*/ 64 h 521"/>
                  <a:gd name="T26" fmla="*/ 76 w 1658"/>
                  <a:gd name="T27" fmla="*/ 64 h 521"/>
                  <a:gd name="T28" fmla="*/ 81 w 1658"/>
                  <a:gd name="T29" fmla="*/ 64 h 521"/>
                  <a:gd name="T30" fmla="*/ 87 w 1658"/>
                  <a:gd name="T31" fmla="*/ 64 h 521"/>
                  <a:gd name="T32" fmla="*/ 92 w 1658"/>
                  <a:gd name="T33" fmla="*/ 64 h 521"/>
                  <a:gd name="T34" fmla="*/ 98 w 1658"/>
                  <a:gd name="T35" fmla="*/ 63 h 521"/>
                  <a:gd name="T36" fmla="*/ 105 w 1658"/>
                  <a:gd name="T37" fmla="*/ 61 h 521"/>
                  <a:gd name="T38" fmla="*/ 113 w 1658"/>
                  <a:gd name="T39" fmla="*/ 58 h 521"/>
                  <a:gd name="T40" fmla="*/ 119 w 1658"/>
                  <a:gd name="T41" fmla="*/ 55 h 521"/>
                  <a:gd name="T42" fmla="*/ 125 w 1658"/>
                  <a:gd name="T43" fmla="*/ 52 h 521"/>
                  <a:gd name="T44" fmla="*/ 131 w 1658"/>
                  <a:gd name="T45" fmla="*/ 48 h 521"/>
                  <a:gd name="T46" fmla="*/ 138 w 1658"/>
                  <a:gd name="T47" fmla="*/ 44 h 521"/>
                  <a:gd name="T48" fmla="*/ 145 w 1658"/>
                  <a:gd name="T49" fmla="*/ 42 h 521"/>
                  <a:gd name="T50" fmla="*/ 153 w 1658"/>
                  <a:gd name="T51" fmla="*/ 41 h 521"/>
                  <a:gd name="T52" fmla="*/ 160 w 1658"/>
                  <a:gd name="T53" fmla="*/ 42 h 521"/>
                  <a:gd name="T54" fmla="*/ 168 w 1658"/>
                  <a:gd name="T55" fmla="*/ 42 h 521"/>
                  <a:gd name="T56" fmla="*/ 173 w 1658"/>
                  <a:gd name="T57" fmla="*/ 42 h 521"/>
                  <a:gd name="T58" fmla="*/ 178 w 1658"/>
                  <a:gd name="T59" fmla="*/ 41 h 521"/>
                  <a:gd name="T60" fmla="*/ 183 w 1658"/>
                  <a:gd name="T61" fmla="*/ 40 h 521"/>
                  <a:gd name="T62" fmla="*/ 187 w 1658"/>
                  <a:gd name="T63" fmla="*/ 37 h 521"/>
                  <a:gd name="T64" fmla="*/ 192 w 1658"/>
                  <a:gd name="T65" fmla="*/ 34 h 521"/>
                  <a:gd name="T66" fmla="*/ 196 w 1658"/>
                  <a:gd name="T67" fmla="*/ 30 h 521"/>
                  <a:gd name="T68" fmla="*/ 199 w 1658"/>
                  <a:gd name="T69" fmla="*/ 25 h 521"/>
                  <a:gd name="T70" fmla="*/ 203 w 1658"/>
                  <a:gd name="T71" fmla="*/ 19 h 521"/>
                  <a:gd name="T72" fmla="*/ 205 w 1658"/>
                  <a:gd name="T73" fmla="*/ 13 h 521"/>
                  <a:gd name="T74" fmla="*/ 207 w 1658"/>
                  <a:gd name="T75" fmla="*/ 8 h 521"/>
                  <a:gd name="T76" fmla="*/ 208 w 1658"/>
                  <a:gd name="T77" fmla="*/ 6 h 521"/>
                  <a:gd name="T78" fmla="*/ 196 w 1658"/>
                  <a:gd name="T79" fmla="*/ 4 h 521"/>
                  <a:gd name="T80" fmla="*/ 183 w 1658"/>
                  <a:gd name="T81" fmla="*/ 2 h 521"/>
                  <a:gd name="T82" fmla="*/ 169 w 1658"/>
                  <a:gd name="T83" fmla="*/ 0 h 521"/>
                  <a:gd name="T84" fmla="*/ 152 w 1658"/>
                  <a:gd name="T85" fmla="*/ 0 h 521"/>
                  <a:gd name="T86" fmla="*/ 134 w 1658"/>
                  <a:gd name="T87" fmla="*/ 0 h 521"/>
                  <a:gd name="T88" fmla="*/ 114 w 1658"/>
                  <a:gd name="T89" fmla="*/ 1 h 521"/>
                  <a:gd name="T90" fmla="*/ 93 w 1658"/>
                  <a:gd name="T91" fmla="*/ 3 h 521"/>
                  <a:gd name="T92" fmla="*/ 70 w 1658"/>
                  <a:gd name="T93" fmla="*/ 7 h 521"/>
                  <a:gd name="T94" fmla="*/ 45 w 1658"/>
                  <a:gd name="T95" fmla="*/ 13 h 521"/>
                  <a:gd name="T96" fmla="*/ 19 w 1658"/>
                  <a:gd name="T97" fmla="*/ 20 h 5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58"/>
                  <a:gd name="T148" fmla="*/ 0 h 521"/>
                  <a:gd name="T149" fmla="*/ 1658 w 1658"/>
                  <a:gd name="T150" fmla="*/ 521 h 5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58" h="521">
                    <a:moveTo>
                      <a:pt x="0" y="210"/>
                    </a:moveTo>
                    <a:lnTo>
                      <a:pt x="5" y="215"/>
                    </a:lnTo>
                    <a:lnTo>
                      <a:pt x="8" y="222"/>
                    </a:lnTo>
                    <a:lnTo>
                      <a:pt x="11" y="228"/>
                    </a:lnTo>
                    <a:lnTo>
                      <a:pt x="16" y="235"/>
                    </a:lnTo>
                    <a:lnTo>
                      <a:pt x="33" y="258"/>
                    </a:lnTo>
                    <a:lnTo>
                      <a:pt x="52" y="281"/>
                    </a:lnTo>
                    <a:lnTo>
                      <a:pt x="71" y="303"/>
                    </a:lnTo>
                    <a:lnTo>
                      <a:pt x="93" y="324"/>
                    </a:lnTo>
                    <a:lnTo>
                      <a:pt x="115" y="344"/>
                    </a:lnTo>
                    <a:lnTo>
                      <a:pt x="139" y="364"/>
                    </a:lnTo>
                    <a:lnTo>
                      <a:pt x="165" y="382"/>
                    </a:lnTo>
                    <a:lnTo>
                      <a:pt x="191" y="400"/>
                    </a:lnTo>
                    <a:lnTo>
                      <a:pt x="207" y="409"/>
                    </a:lnTo>
                    <a:lnTo>
                      <a:pt x="222" y="417"/>
                    </a:lnTo>
                    <a:lnTo>
                      <a:pt x="238" y="425"/>
                    </a:lnTo>
                    <a:lnTo>
                      <a:pt x="253" y="433"/>
                    </a:lnTo>
                    <a:lnTo>
                      <a:pt x="269" y="441"/>
                    </a:lnTo>
                    <a:lnTo>
                      <a:pt x="286" y="448"/>
                    </a:lnTo>
                    <a:lnTo>
                      <a:pt x="302" y="455"/>
                    </a:lnTo>
                    <a:lnTo>
                      <a:pt x="318" y="462"/>
                    </a:lnTo>
                    <a:lnTo>
                      <a:pt x="330" y="468"/>
                    </a:lnTo>
                    <a:lnTo>
                      <a:pt x="344" y="472"/>
                    </a:lnTo>
                    <a:lnTo>
                      <a:pt x="358" y="477"/>
                    </a:lnTo>
                    <a:lnTo>
                      <a:pt x="371" y="481"/>
                    </a:lnTo>
                    <a:lnTo>
                      <a:pt x="385" y="486"/>
                    </a:lnTo>
                    <a:lnTo>
                      <a:pt x="398" y="489"/>
                    </a:lnTo>
                    <a:lnTo>
                      <a:pt x="411" y="493"/>
                    </a:lnTo>
                    <a:lnTo>
                      <a:pt x="425" y="496"/>
                    </a:lnTo>
                    <a:lnTo>
                      <a:pt x="439" y="500"/>
                    </a:lnTo>
                    <a:lnTo>
                      <a:pt x="453" y="502"/>
                    </a:lnTo>
                    <a:lnTo>
                      <a:pt x="465" y="506"/>
                    </a:lnTo>
                    <a:lnTo>
                      <a:pt x="479" y="508"/>
                    </a:lnTo>
                    <a:lnTo>
                      <a:pt x="493" y="510"/>
                    </a:lnTo>
                    <a:lnTo>
                      <a:pt x="507" y="511"/>
                    </a:lnTo>
                    <a:lnTo>
                      <a:pt x="519" y="514"/>
                    </a:lnTo>
                    <a:lnTo>
                      <a:pt x="533" y="515"/>
                    </a:lnTo>
                    <a:lnTo>
                      <a:pt x="548" y="516"/>
                    </a:lnTo>
                    <a:lnTo>
                      <a:pt x="562" y="517"/>
                    </a:lnTo>
                    <a:lnTo>
                      <a:pt x="577" y="518"/>
                    </a:lnTo>
                    <a:lnTo>
                      <a:pt x="591" y="519"/>
                    </a:lnTo>
                    <a:lnTo>
                      <a:pt x="605" y="519"/>
                    </a:lnTo>
                    <a:lnTo>
                      <a:pt x="620" y="521"/>
                    </a:lnTo>
                    <a:lnTo>
                      <a:pt x="633" y="519"/>
                    </a:lnTo>
                    <a:lnTo>
                      <a:pt x="647" y="519"/>
                    </a:lnTo>
                    <a:lnTo>
                      <a:pt x="661" y="519"/>
                    </a:lnTo>
                    <a:lnTo>
                      <a:pt x="675" y="518"/>
                    </a:lnTo>
                    <a:lnTo>
                      <a:pt x="689" y="517"/>
                    </a:lnTo>
                    <a:lnTo>
                      <a:pt x="702" y="516"/>
                    </a:lnTo>
                    <a:lnTo>
                      <a:pt x="716" y="514"/>
                    </a:lnTo>
                    <a:lnTo>
                      <a:pt x="730" y="512"/>
                    </a:lnTo>
                    <a:lnTo>
                      <a:pt x="744" y="510"/>
                    </a:lnTo>
                    <a:lnTo>
                      <a:pt x="757" y="508"/>
                    </a:lnTo>
                    <a:lnTo>
                      <a:pt x="777" y="504"/>
                    </a:lnTo>
                    <a:lnTo>
                      <a:pt x="798" y="500"/>
                    </a:lnTo>
                    <a:lnTo>
                      <a:pt x="819" y="495"/>
                    </a:lnTo>
                    <a:lnTo>
                      <a:pt x="839" y="489"/>
                    </a:lnTo>
                    <a:lnTo>
                      <a:pt x="859" y="483"/>
                    </a:lnTo>
                    <a:lnTo>
                      <a:pt x="879" y="477"/>
                    </a:lnTo>
                    <a:lnTo>
                      <a:pt x="897" y="470"/>
                    </a:lnTo>
                    <a:lnTo>
                      <a:pt x="915" y="462"/>
                    </a:lnTo>
                    <a:lnTo>
                      <a:pt x="933" y="454"/>
                    </a:lnTo>
                    <a:lnTo>
                      <a:pt x="950" y="446"/>
                    </a:lnTo>
                    <a:lnTo>
                      <a:pt x="966" y="436"/>
                    </a:lnTo>
                    <a:lnTo>
                      <a:pt x="982" y="428"/>
                    </a:lnTo>
                    <a:lnTo>
                      <a:pt x="998" y="418"/>
                    </a:lnTo>
                    <a:lnTo>
                      <a:pt x="1013" y="409"/>
                    </a:lnTo>
                    <a:lnTo>
                      <a:pt x="1028" y="398"/>
                    </a:lnTo>
                    <a:lnTo>
                      <a:pt x="1042" y="388"/>
                    </a:lnTo>
                    <a:lnTo>
                      <a:pt x="1061" y="375"/>
                    </a:lnTo>
                    <a:lnTo>
                      <a:pt x="1079" y="364"/>
                    </a:lnTo>
                    <a:lnTo>
                      <a:pt x="1099" y="355"/>
                    </a:lnTo>
                    <a:lnTo>
                      <a:pt x="1117" y="348"/>
                    </a:lnTo>
                    <a:lnTo>
                      <a:pt x="1137" y="343"/>
                    </a:lnTo>
                    <a:lnTo>
                      <a:pt x="1156" y="340"/>
                    </a:lnTo>
                    <a:lnTo>
                      <a:pt x="1176" y="337"/>
                    </a:lnTo>
                    <a:lnTo>
                      <a:pt x="1195" y="336"/>
                    </a:lnTo>
                    <a:lnTo>
                      <a:pt x="1216" y="335"/>
                    </a:lnTo>
                    <a:lnTo>
                      <a:pt x="1236" y="336"/>
                    </a:lnTo>
                    <a:lnTo>
                      <a:pt x="1255" y="336"/>
                    </a:lnTo>
                    <a:lnTo>
                      <a:pt x="1276" y="337"/>
                    </a:lnTo>
                    <a:lnTo>
                      <a:pt x="1296" y="339"/>
                    </a:lnTo>
                    <a:lnTo>
                      <a:pt x="1315" y="340"/>
                    </a:lnTo>
                    <a:lnTo>
                      <a:pt x="1336" y="340"/>
                    </a:lnTo>
                    <a:lnTo>
                      <a:pt x="1355" y="340"/>
                    </a:lnTo>
                    <a:lnTo>
                      <a:pt x="1368" y="339"/>
                    </a:lnTo>
                    <a:lnTo>
                      <a:pt x="1382" y="339"/>
                    </a:lnTo>
                    <a:lnTo>
                      <a:pt x="1395" y="336"/>
                    </a:lnTo>
                    <a:lnTo>
                      <a:pt x="1407" y="335"/>
                    </a:lnTo>
                    <a:lnTo>
                      <a:pt x="1420" y="333"/>
                    </a:lnTo>
                    <a:lnTo>
                      <a:pt x="1433" y="329"/>
                    </a:lnTo>
                    <a:lnTo>
                      <a:pt x="1445" y="326"/>
                    </a:lnTo>
                    <a:lnTo>
                      <a:pt x="1458" y="321"/>
                    </a:lnTo>
                    <a:lnTo>
                      <a:pt x="1471" y="316"/>
                    </a:lnTo>
                    <a:lnTo>
                      <a:pt x="1482" y="310"/>
                    </a:lnTo>
                    <a:lnTo>
                      <a:pt x="1495" y="303"/>
                    </a:lnTo>
                    <a:lnTo>
                      <a:pt x="1506" y="295"/>
                    </a:lnTo>
                    <a:lnTo>
                      <a:pt x="1519" y="286"/>
                    </a:lnTo>
                    <a:lnTo>
                      <a:pt x="1530" y="275"/>
                    </a:lnTo>
                    <a:lnTo>
                      <a:pt x="1542" y="265"/>
                    </a:lnTo>
                    <a:lnTo>
                      <a:pt x="1554" y="252"/>
                    </a:lnTo>
                    <a:lnTo>
                      <a:pt x="1563" y="241"/>
                    </a:lnTo>
                    <a:lnTo>
                      <a:pt x="1572" y="229"/>
                    </a:lnTo>
                    <a:lnTo>
                      <a:pt x="1581" y="217"/>
                    </a:lnTo>
                    <a:lnTo>
                      <a:pt x="1590" y="203"/>
                    </a:lnTo>
                    <a:lnTo>
                      <a:pt x="1598" y="188"/>
                    </a:lnTo>
                    <a:lnTo>
                      <a:pt x="1608" y="172"/>
                    </a:lnTo>
                    <a:lnTo>
                      <a:pt x="1616" y="155"/>
                    </a:lnTo>
                    <a:lnTo>
                      <a:pt x="1625" y="137"/>
                    </a:lnTo>
                    <a:lnTo>
                      <a:pt x="1632" y="122"/>
                    </a:lnTo>
                    <a:lnTo>
                      <a:pt x="1639" y="105"/>
                    </a:lnTo>
                    <a:lnTo>
                      <a:pt x="1645" y="89"/>
                    </a:lnTo>
                    <a:lnTo>
                      <a:pt x="1651" y="70"/>
                    </a:lnTo>
                    <a:lnTo>
                      <a:pt x="1654" y="66"/>
                    </a:lnTo>
                    <a:lnTo>
                      <a:pt x="1655" y="61"/>
                    </a:lnTo>
                    <a:lnTo>
                      <a:pt x="1657" y="55"/>
                    </a:lnTo>
                    <a:lnTo>
                      <a:pt x="1658" y="51"/>
                    </a:lnTo>
                    <a:lnTo>
                      <a:pt x="1630" y="45"/>
                    </a:lnTo>
                    <a:lnTo>
                      <a:pt x="1600" y="38"/>
                    </a:lnTo>
                    <a:lnTo>
                      <a:pt x="1567" y="32"/>
                    </a:lnTo>
                    <a:lnTo>
                      <a:pt x="1534" y="28"/>
                    </a:lnTo>
                    <a:lnTo>
                      <a:pt x="1499" y="22"/>
                    </a:lnTo>
                    <a:lnTo>
                      <a:pt x="1463" y="17"/>
                    </a:lnTo>
                    <a:lnTo>
                      <a:pt x="1425" y="13"/>
                    </a:lnTo>
                    <a:lnTo>
                      <a:pt x="1385" y="9"/>
                    </a:lnTo>
                    <a:lnTo>
                      <a:pt x="1344" y="6"/>
                    </a:lnTo>
                    <a:lnTo>
                      <a:pt x="1301" y="3"/>
                    </a:lnTo>
                    <a:lnTo>
                      <a:pt x="1258" y="1"/>
                    </a:lnTo>
                    <a:lnTo>
                      <a:pt x="1213" y="0"/>
                    </a:lnTo>
                    <a:lnTo>
                      <a:pt x="1165" y="0"/>
                    </a:lnTo>
                    <a:lnTo>
                      <a:pt x="1117" y="0"/>
                    </a:lnTo>
                    <a:lnTo>
                      <a:pt x="1068" y="1"/>
                    </a:lnTo>
                    <a:lnTo>
                      <a:pt x="1016" y="3"/>
                    </a:lnTo>
                    <a:lnTo>
                      <a:pt x="963" y="6"/>
                    </a:lnTo>
                    <a:lnTo>
                      <a:pt x="909" y="10"/>
                    </a:lnTo>
                    <a:lnTo>
                      <a:pt x="853" y="16"/>
                    </a:lnTo>
                    <a:lnTo>
                      <a:pt x="796" y="22"/>
                    </a:lnTo>
                    <a:lnTo>
                      <a:pt x="737" y="30"/>
                    </a:lnTo>
                    <a:lnTo>
                      <a:pt x="677" y="39"/>
                    </a:lnTo>
                    <a:lnTo>
                      <a:pt x="616" y="50"/>
                    </a:lnTo>
                    <a:lnTo>
                      <a:pt x="553" y="61"/>
                    </a:lnTo>
                    <a:lnTo>
                      <a:pt x="489" y="74"/>
                    </a:lnTo>
                    <a:lnTo>
                      <a:pt x="424" y="89"/>
                    </a:lnTo>
                    <a:lnTo>
                      <a:pt x="356" y="105"/>
                    </a:lnTo>
                    <a:lnTo>
                      <a:pt x="288" y="122"/>
                    </a:lnTo>
                    <a:lnTo>
                      <a:pt x="218" y="142"/>
                    </a:lnTo>
                    <a:lnTo>
                      <a:pt x="146" y="162"/>
                    </a:lnTo>
                    <a:lnTo>
                      <a:pt x="74" y="18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Freeform 58"/>
              <p:cNvSpPr>
                <a:spLocks/>
              </p:cNvSpPr>
              <p:nvPr/>
            </p:nvSpPr>
            <p:spPr bwMode="auto">
              <a:xfrm>
                <a:off x="3697" y="2257"/>
                <a:ext cx="18" cy="17"/>
              </a:xfrm>
              <a:custGeom>
                <a:avLst/>
                <a:gdLst>
                  <a:gd name="T0" fmla="*/ 3 w 35"/>
                  <a:gd name="T1" fmla="*/ 3 h 35"/>
                  <a:gd name="T2" fmla="*/ 1 w 35"/>
                  <a:gd name="T3" fmla="*/ 4 h 35"/>
                  <a:gd name="T4" fmla="*/ 2 w 35"/>
                  <a:gd name="T5" fmla="*/ 2 h 35"/>
                  <a:gd name="T6" fmla="*/ 0 w 35"/>
                  <a:gd name="T7" fmla="*/ 1 h 35"/>
                  <a:gd name="T8" fmla="*/ 2 w 35"/>
                  <a:gd name="T9" fmla="*/ 1 h 35"/>
                  <a:gd name="T10" fmla="*/ 3 w 35"/>
                  <a:gd name="T11" fmla="*/ 0 h 35"/>
                  <a:gd name="T12" fmla="*/ 3 w 35"/>
                  <a:gd name="T13" fmla="*/ 1 h 35"/>
                  <a:gd name="T14" fmla="*/ 5 w 35"/>
                  <a:gd name="T15" fmla="*/ 1 h 35"/>
                  <a:gd name="T16" fmla="*/ 4 w 35"/>
                  <a:gd name="T17" fmla="*/ 2 h 35"/>
                  <a:gd name="T18" fmla="*/ 4 w 35"/>
                  <a:gd name="T19" fmla="*/ 4 h 35"/>
                  <a:gd name="T20" fmla="*/ 3 w 35"/>
                  <a:gd name="T21" fmla="*/ 3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35"/>
                  <a:gd name="T35" fmla="*/ 35 w 35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35">
                    <a:moveTo>
                      <a:pt x="18" y="28"/>
                    </a:moveTo>
                    <a:lnTo>
                      <a:pt x="7" y="35"/>
                    </a:lnTo>
                    <a:lnTo>
                      <a:pt x="9" y="22"/>
                    </a:lnTo>
                    <a:lnTo>
                      <a:pt x="0" y="14"/>
                    </a:lnTo>
                    <a:lnTo>
                      <a:pt x="11" y="12"/>
                    </a:lnTo>
                    <a:lnTo>
                      <a:pt x="17" y="0"/>
                    </a:lnTo>
                    <a:lnTo>
                      <a:pt x="23" y="11"/>
                    </a:lnTo>
                    <a:lnTo>
                      <a:pt x="35" y="12"/>
                    </a:lnTo>
                    <a:lnTo>
                      <a:pt x="26" y="21"/>
                    </a:lnTo>
                    <a:lnTo>
                      <a:pt x="30" y="3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59"/>
              <p:cNvSpPr>
                <a:spLocks/>
              </p:cNvSpPr>
              <p:nvPr/>
            </p:nvSpPr>
            <p:spPr bwMode="auto">
              <a:xfrm>
                <a:off x="3556" y="2337"/>
                <a:ext cx="17" cy="17"/>
              </a:xfrm>
              <a:custGeom>
                <a:avLst/>
                <a:gdLst>
                  <a:gd name="T0" fmla="*/ 2 w 34"/>
                  <a:gd name="T1" fmla="*/ 3 h 35"/>
                  <a:gd name="T2" fmla="*/ 1 w 34"/>
                  <a:gd name="T3" fmla="*/ 4 h 35"/>
                  <a:gd name="T4" fmla="*/ 1 w 34"/>
                  <a:gd name="T5" fmla="*/ 2 h 35"/>
                  <a:gd name="T6" fmla="*/ 0 w 34"/>
                  <a:gd name="T7" fmla="*/ 1 h 35"/>
                  <a:gd name="T8" fmla="*/ 1 w 34"/>
                  <a:gd name="T9" fmla="*/ 1 h 35"/>
                  <a:gd name="T10" fmla="*/ 2 w 34"/>
                  <a:gd name="T11" fmla="*/ 0 h 35"/>
                  <a:gd name="T12" fmla="*/ 2 w 34"/>
                  <a:gd name="T13" fmla="*/ 1 h 35"/>
                  <a:gd name="T14" fmla="*/ 4 w 34"/>
                  <a:gd name="T15" fmla="*/ 1 h 35"/>
                  <a:gd name="T16" fmla="*/ 3 w 34"/>
                  <a:gd name="T17" fmla="*/ 2 h 35"/>
                  <a:gd name="T18" fmla="*/ 3 w 34"/>
                  <a:gd name="T19" fmla="*/ 4 h 35"/>
                  <a:gd name="T20" fmla="*/ 2 w 34"/>
                  <a:gd name="T21" fmla="*/ 3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5"/>
                  <a:gd name="T35" fmla="*/ 34 w 3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5">
                    <a:moveTo>
                      <a:pt x="18" y="28"/>
                    </a:moveTo>
                    <a:lnTo>
                      <a:pt x="6" y="35"/>
                    </a:lnTo>
                    <a:lnTo>
                      <a:pt x="9" y="22"/>
                    </a:lnTo>
                    <a:lnTo>
                      <a:pt x="0" y="14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3" y="11"/>
                    </a:lnTo>
                    <a:lnTo>
                      <a:pt x="34" y="12"/>
                    </a:lnTo>
                    <a:lnTo>
                      <a:pt x="26" y="21"/>
                    </a:lnTo>
                    <a:lnTo>
                      <a:pt x="28" y="3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60"/>
              <p:cNvSpPr>
                <a:spLocks/>
              </p:cNvSpPr>
              <p:nvPr/>
            </p:nvSpPr>
            <p:spPr bwMode="auto">
              <a:xfrm>
                <a:off x="3456" y="2929"/>
                <a:ext cx="26" cy="25"/>
              </a:xfrm>
              <a:custGeom>
                <a:avLst/>
                <a:gdLst>
                  <a:gd name="T0" fmla="*/ 4 w 51"/>
                  <a:gd name="T1" fmla="*/ 6 h 50"/>
                  <a:gd name="T2" fmla="*/ 2 w 51"/>
                  <a:gd name="T3" fmla="*/ 6 h 50"/>
                  <a:gd name="T4" fmla="*/ 2 w 51"/>
                  <a:gd name="T5" fmla="*/ 4 h 50"/>
                  <a:gd name="T6" fmla="*/ 0 w 51"/>
                  <a:gd name="T7" fmla="*/ 3 h 50"/>
                  <a:gd name="T8" fmla="*/ 3 w 51"/>
                  <a:gd name="T9" fmla="*/ 2 h 50"/>
                  <a:gd name="T10" fmla="*/ 4 w 51"/>
                  <a:gd name="T11" fmla="*/ 0 h 50"/>
                  <a:gd name="T12" fmla="*/ 5 w 51"/>
                  <a:gd name="T13" fmla="*/ 2 h 50"/>
                  <a:gd name="T14" fmla="*/ 7 w 51"/>
                  <a:gd name="T15" fmla="*/ 3 h 50"/>
                  <a:gd name="T16" fmla="*/ 5 w 51"/>
                  <a:gd name="T17" fmla="*/ 3 h 50"/>
                  <a:gd name="T18" fmla="*/ 6 w 51"/>
                  <a:gd name="T19" fmla="*/ 6 h 50"/>
                  <a:gd name="T20" fmla="*/ 4 w 51"/>
                  <a:gd name="T21" fmla="*/ 6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"/>
                  <a:gd name="T34" fmla="*/ 0 h 50"/>
                  <a:gd name="T35" fmla="*/ 51 w 51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" h="50">
                    <a:moveTo>
                      <a:pt x="27" y="41"/>
                    </a:moveTo>
                    <a:lnTo>
                      <a:pt x="12" y="50"/>
                    </a:lnTo>
                    <a:lnTo>
                      <a:pt x="13" y="32"/>
                    </a:lnTo>
                    <a:lnTo>
                      <a:pt x="0" y="20"/>
                    </a:lnTo>
                    <a:lnTo>
                      <a:pt x="18" y="16"/>
                    </a:lnTo>
                    <a:lnTo>
                      <a:pt x="25" y="0"/>
                    </a:lnTo>
                    <a:lnTo>
                      <a:pt x="34" y="16"/>
                    </a:lnTo>
                    <a:lnTo>
                      <a:pt x="51" y="17"/>
                    </a:lnTo>
                    <a:lnTo>
                      <a:pt x="39" y="31"/>
                    </a:lnTo>
                    <a:lnTo>
                      <a:pt x="43" y="49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Freeform 61"/>
              <p:cNvSpPr>
                <a:spLocks/>
              </p:cNvSpPr>
              <p:nvPr/>
            </p:nvSpPr>
            <p:spPr bwMode="auto">
              <a:xfrm>
                <a:off x="3631" y="2453"/>
                <a:ext cx="66" cy="33"/>
              </a:xfrm>
              <a:custGeom>
                <a:avLst/>
                <a:gdLst>
                  <a:gd name="T0" fmla="*/ 16 w 133"/>
                  <a:gd name="T1" fmla="*/ 2 h 66"/>
                  <a:gd name="T2" fmla="*/ 16 w 133"/>
                  <a:gd name="T3" fmla="*/ 3 h 66"/>
                  <a:gd name="T4" fmla="*/ 16 w 133"/>
                  <a:gd name="T5" fmla="*/ 3 h 66"/>
                  <a:gd name="T6" fmla="*/ 16 w 133"/>
                  <a:gd name="T7" fmla="*/ 3 h 66"/>
                  <a:gd name="T8" fmla="*/ 16 w 133"/>
                  <a:gd name="T9" fmla="*/ 3 h 66"/>
                  <a:gd name="T10" fmla="*/ 15 w 133"/>
                  <a:gd name="T11" fmla="*/ 3 h 66"/>
                  <a:gd name="T12" fmla="*/ 14 w 133"/>
                  <a:gd name="T13" fmla="*/ 3 h 66"/>
                  <a:gd name="T14" fmla="*/ 13 w 133"/>
                  <a:gd name="T15" fmla="*/ 3 h 66"/>
                  <a:gd name="T16" fmla="*/ 12 w 133"/>
                  <a:gd name="T17" fmla="*/ 4 h 66"/>
                  <a:gd name="T18" fmla="*/ 11 w 133"/>
                  <a:gd name="T19" fmla="*/ 4 h 66"/>
                  <a:gd name="T20" fmla="*/ 10 w 133"/>
                  <a:gd name="T21" fmla="*/ 4 h 66"/>
                  <a:gd name="T22" fmla="*/ 9 w 133"/>
                  <a:gd name="T23" fmla="*/ 5 h 66"/>
                  <a:gd name="T24" fmla="*/ 8 w 133"/>
                  <a:gd name="T25" fmla="*/ 5 h 66"/>
                  <a:gd name="T26" fmla="*/ 7 w 133"/>
                  <a:gd name="T27" fmla="*/ 5 h 66"/>
                  <a:gd name="T28" fmla="*/ 6 w 133"/>
                  <a:gd name="T29" fmla="*/ 6 h 66"/>
                  <a:gd name="T30" fmla="*/ 5 w 133"/>
                  <a:gd name="T31" fmla="*/ 6 h 66"/>
                  <a:gd name="T32" fmla="*/ 4 w 133"/>
                  <a:gd name="T33" fmla="*/ 7 h 66"/>
                  <a:gd name="T34" fmla="*/ 3 w 133"/>
                  <a:gd name="T35" fmla="*/ 7 h 66"/>
                  <a:gd name="T36" fmla="*/ 2 w 133"/>
                  <a:gd name="T37" fmla="*/ 8 h 66"/>
                  <a:gd name="T38" fmla="*/ 2 w 133"/>
                  <a:gd name="T39" fmla="*/ 8 h 66"/>
                  <a:gd name="T40" fmla="*/ 1 w 133"/>
                  <a:gd name="T41" fmla="*/ 7 h 66"/>
                  <a:gd name="T42" fmla="*/ 1 w 133"/>
                  <a:gd name="T43" fmla="*/ 7 h 66"/>
                  <a:gd name="T44" fmla="*/ 0 w 133"/>
                  <a:gd name="T45" fmla="*/ 7 h 66"/>
                  <a:gd name="T46" fmla="*/ 0 w 133"/>
                  <a:gd name="T47" fmla="*/ 7 h 66"/>
                  <a:gd name="T48" fmla="*/ 0 w 133"/>
                  <a:gd name="T49" fmla="*/ 6 h 66"/>
                  <a:gd name="T50" fmla="*/ 1 w 133"/>
                  <a:gd name="T51" fmla="*/ 5 h 66"/>
                  <a:gd name="T52" fmla="*/ 2 w 133"/>
                  <a:gd name="T53" fmla="*/ 3 h 66"/>
                  <a:gd name="T54" fmla="*/ 4 w 133"/>
                  <a:gd name="T55" fmla="*/ 2 h 66"/>
                  <a:gd name="T56" fmla="*/ 6 w 133"/>
                  <a:gd name="T57" fmla="*/ 1 h 66"/>
                  <a:gd name="T58" fmla="*/ 9 w 133"/>
                  <a:gd name="T59" fmla="*/ 1 h 66"/>
                  <a:gd name="T60" fmla="*/ 11 w 133"/>
                  <a:gd name="T61" fmla="*/ 0 h 66"/>
                  <a:gd name="T62" fmla="*/ 13 w 133"/>
                  <a:gd name="T63" fmla="*/ 1 h 66"/>
                  <a:gd name="T64" fmla="*/ 16 w 133"/>
                  <a:gd name="T65" fmla="*/ 2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66"/>
                  <a:gd name="T101" fmla="*/ 133 w 133"/>
                  <a:gd name="T102" fmla="*/ 66 h 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66">
                    <a:moveTo>
                      <a:pt x="131" y="23"/>
                    </a:moveTo>
                    <a:lnTo>
                      <a:pt x="133" y="26"/>
                    </a:lnTo>
                    <a:lnTo>
                      <a:pt x="133" y="28"/>
                    </a:lnTo>
                    <a:lnTo>
                      <a:pt x="132" y="29"/>
                    </a:lnTo>
                    <a:lnTo>
                      <a:pt x="128" y="29"/>
                    </a:lnTo>
                    <a:lnTo>
                      <a:pt x="123" y="30"/>
                    </a:lnTo>
                    <a:lnTo>
                      <a:pt x="116" y="30"/>
                    </a:lnTo>
                    <a:lnTo>
                      <a:pt x="109" y="31"/>
                    </a:lnTo>
                    <a:lnTo>
                      <a:pt x="101" y="32"/>
                    </a:lnTo>
                    <a:lnTo>
                      <a:pt x="91" y="36"/>
                    </a:lnTo>
                    <a:lnTo>
                      <a:pt x="82" y="38"/>
                    </a:lnTo>
                    <a:lnTo>
                      <a:pt x="75" y="40"/>
                    </a:lnTo>
                    <a:lnTo>
                      <a:pt x="67" y="43"/>
                    </a:lnTo>
                    <a:lnTo>
                      <a:pt x="56" y="46"/>
                    </a:lnTo>
                    <a:lnTo>
                      <a:pt x="48" y="51"/>
                    </a:lnTo>
                    <a:lnTo>
                      <a:pt x="41" y="55"/>
                    </a:lnTo>
                    <a:lnTo>
                      <a:pt x="36" y="58"/>
                    </a:lnTo>
                    <a:lnTo>
                      <a:pt x="29" y="62"/>
                    </a:lnTo>
                    <a:lnTo>
                      <a:pt x="23" y="66"/>
                    </a:lnTo>
                    <a:lnTo>
                      <a:pt x="18" y="66"/>
                    </a:lnTo>
                    <a:lnTo>
                      <a:pt x="14" y="59"/>
                    </a:lnTo>
                    <a:lnTo>
                      <a:pt x="12" y="60"/>
                    </a:lnTo>
                    <a:lnTo>
                      <a:pt x="6" y="61"/>
                    </a:lnTo>
                    <a:lnTo>
                      <a:pt x="2" y="59"/>
                    </a:lnTo>
                    <a:lnTo>
                      <a:pt x="0" y="52"/>
                    </a:lnTo>
                    <a:lnTo>
                      <a:pt x="11" y="40"/>
                    </a:lnTo>
                    <a:lnTo>
                      <a:pt x="22" y="29"/>
                    </a:lnTo>
                    <a:lnTo>
                      <a:pt x="38" y="16"/>
                    </a:lnTo>
                    <a:lnTo>
                      <a:pt x="55" y="7"/>
                    </a:lnTo>
                    <a:lnTo>
                      <a:pt x="73" y="1"/>
                    </a:lnTo>
                    <a:lnTo>
                      <a:pt x="91" y="0"/>
                    </a:lnTo>
                    <a:lnTo>
                      <a:pt x="111" y="7"/>
                    </a:lnTo>
                    <a:lnTo>
                      <a:pt x="131" y="23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62"/>
              <p:cNvSpPr>
                <a:spLocks/>
              </p:cNvSpPr>
              <p:nvPr/>
            </p:nvSpPr>
            <p:spPr bwMode="auto">
              <a:xfrm>
                <a:off x="3624" y="2449"/>
                <a:ext cx="44" cy="27"/>
              </a:xfrm>
              <a:custGeom>
                <a:avLst/>
                <a:gdLst>
                  <a:gd name="T0" fmla="*/ 2 w 87"/>
                  <a:gd name="T1" fmla="*/ 4 h 53"/>
                  <a:gd name="T2" fmla="*/ 2 w 87"/>
                  <a:gd name="T3" fmla="*/ 4 h 53"/>
                  <a:gd name="T4" fmla="*/ 2 w 87"/>
                  <a:gd name="T5" fmla="*/ 4 h 53"/>
                  <a:gd name="T6" fmla="*/ 2 w 87"/>
                  <a:gd name="T7" fmla="*/ 4 h 53"/>
                  <a:gd name="T8" fmla="*/ 2 w 87"/>
                  <a:gd name="T9" fmla="*/ 4 h 53"/>
                  <a:gd name="T10" fmla="*/ 3 w 87"/>
                  <a:gd name="T11" fmla="*/ 4 h 53"/>
                  <a:gd name="T12" fmla="*/ 4 w 87"/>
                  <a:gd name="T13" fmla="*/ 3 h 53"/>
                  <a:gd name="T14" fmla="*/ 4 w 87"/>
                  <a:gd name="T15" fmla="*/ 3 h 53"/>
                  <a:gd name="T16" fmla="*/ 5 w 87"/>
                  <a:gd name="T17" fmla="*/ 2 h 53"/>
                  <a:gd name="T18" fmla="*/ 6 w 87"/>
                  <a:gd name="T19" fmla="*/ 2 h 53"/>
                  <a:gd name="T20" fmla="*/ 7 w 87"/>
                  <a:gd name="T21" fmla="*/ 2 h 53"/>
                  <a:gd name="T22" fmla="*/ 7 w 87"/>
                  <a:gd name="T23" fmla="*/ 1 h 53"/>
                  <a:gd name="T24" fmla="*/ 8 w 87"/>
                  <a:gd name="T25" fmla="*/ 1 h 53"/>
                  <a:gd name="T26" fmla="*/ 9 w 87"/>
                  <a:gd name="T27" fmla="*/ 0 h 53"/>
                  <a:gd name="T28" fmla="*/ 10 w 87"/>
                  <a:gd name="T29" fmla="*/ 1 h 53"/>
                  <a:gd name="T30" fmla="*/ 11 w 87"/>
                  <a:gd name="T31" fmla="*/ 2 h 53"/>
                  <a:gd name="T32" fmla="*/ 11 w 87"/>
                  <a:gd name="T33" fmla="*/ 4 h 53"/>
                  <a:gd name="T34" fmla="*/ 11 w 87"/>
                  <a:gd name="T35" fmla="*/ 3 h 53"/>
                  <a:gd name="T36" fmla="*/ 10 w 87"/>
                  <a:gd name="T37" fmla="*/ 3 h 53"/>
                  <a:gd name="T38" fmla="*/ 10 w 87"/>
                  <a:gd name="T39" fmla="*/ 3 h 53"/>
                  <a:gd name="T40" fmla="*/ 9 w 87"/>
                  <a:gd name="T41" fmla="*/ 2 h 53"/>
                  <a:gd name="T42" fmla="*/ 8 w 87"/>
                  <a:gd name="T43" fmla="*/ 3 h 53"/>
                  <a:gd name="T44" fmla="*/ 7 w 87"/>
                  <a:gd name="T45" fmla="*/ 3 h 53"/>
                  <a:gd name="T46" fmla="*/ 5 w 87"/>
                  <a:gd name="T47" fmla="*/ 4 h 53"/>
                  <a:gd name="T48" fmla="*/ 4 w 87"/>
                  <a:gd name="T49" fmla="*/ 5 h 53"/>
                  <a:gd name="T50" fmla="*/ 3 w 87"/>
                  <a:gd name="T51" fmla="*/ 6 h 53"/>
                  <a:gd name="T52" fmla="*/ 2 w 87"/>
                  <a:gd name="T53" fmla="*/ 6 h 53"/>
                  <a:gd name="T54" fmla="*/ 1 w 87"/>
                  <a:gd name="T55" fmla="*/ 7 h 53"/>
                  <a:gd name="T56" fmla="*/ 1 w 87"/>
                  <a:gd name="T57" fmla="*/ 7 h 53"/>
                  <a:gd name="T58" fmla="*/ 0 w 87"/>
                  <a:gd name="T59" fmla="*/ 7 h 53"/>
                  <a:gd name="T60" fmla="*/ 0 w 87"/>
                  <a:gd name="T61" fmla="*/ 6 h 53"/>
                  <a:gd name="T62" fmla="*/ 1 w 87"/>
                  <a:gd name="T63" fmla="*/ 5 h 53"/>
                  <a:gd name="T64" fmla="*/ 2 w 87"/>
                  <a:gd name="T65" fmla="*/ 4 h 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7"/>
                  <a:gd name="T100" fmla="*/ 0 h 53"/>
                  <a:gd name="T101" fmla="*/ 87 w 87"/>
                  <a:gd name="T102" fmla="*/ 53 h 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7" h="53">
                    <a:moveTo>
                      <a:pt x="15" y="31"/>
                    </a:moveTo>
                    <a:lnTo>
                      <a:pt x="15" y="31"/>
                    </a:lnTo>
                    <a:lnTo>
                      <a:pt x="19" y="28"/>
                    </a:lnTo>
                    <a:lnTo>
                      <a:pt x="25" y="24"/>
                    </a:lnTo>
                    <a:lnTo>
                      <a:pt x="31" y="19"/>
                    </a:lnTo>
                    <a:lnTo>
                      <a:pt x="38" y="16"/>
                    </a:lnTo>
                    <a:lnTo>
                      <a:pt x="43" y="13"/>
                    </a:lnTo>
                    <a:lnTo>
                      <a:pt x="50" y="9"/>
                    </a:lnTo>
                    <a:lnTo>
                      <a:pt x="56" y="6"/>
                    </a:lnTo>
                    <a:lnTo>
                      <a:pt x="62" y="2"/>
                    </a:lnTo>
                    <a:lnTo>
                      <a:pt x="71" y="0"/>
                    </a:lnTo>
                    <a:lnTo>
                      <a:pt x="78" y="3"/>
                    </a:lnTo>
                    <a:lnTo>
                      <a:pt x="84" y="11"/>
                    </a:lnTo>
                    <a:lnTo>
                      <a:pt x="87" y="26"/>
                    </a:lnTo>
                    <a:lnTo>
                      <a:pt x="84" y="22"/>
                    </a:lnTo>
                    <a:lnTo>
                      <a:pt x="80" y="19"/>
                    </a:lnTo>
                    <a:lnTo>
                      <a:pt x="76" y="17"/>
                    </a:lnTo>
                    <a:lnTo>
                      <a:pt x="72" y="16"/>
                    </a:lnTo>
                    <a:lnTo>
                      <a:pt x="62" y="19"/>
                    </a:lnTo>
                    <a:lnTo>
                      <a:pt x="50" y="24"/>
                    </a:lnTo>
                    <a:lnTo>
                      <a:pt x="40" y="31"/>
                    </a:lnTo>
                    <a:lnTo>
                      <a:pt x="30" y="37"/>
                    </a:lnTo>
                    <a:lnTo>
                      <a:pt x="21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4" y="53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5" y="38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63"/>
              <p:cNvSpPr>
                <a:spLocks/>
              </p:cNvSpPr>
              <p:nvPr/>
            </p:nvSpPr>
            <p:spPr bwMode="auto">
              <a:xfrm>
                <a:off x="3625" y="2447"/>
                <a:ext cx="87" cy="35"/>
              </a:xfrm>
              <a:custGeom>
                <a:avLst/>
                <a:gdLst>
                  <a:gd name="T0" fmla="*/ 7 w 174"/>
                  <a:gd name="T1" fmla="*/ 2 h 70"/>
                  <a:gd name="T2" fmla="*/ 6 w 174"/>
                  <a:gd name="T3" fmla="*/ 2 h 70"/>
                  <a:gd name="T4" fmla="*/ 5 w 174"/>
                  <a:gd name="T5" fmla="*/ 2 h 70"/>
                  <a:gd name="T6" fmla="*/ 5 w 174"/>
                  <a:gd name="T7" fmla="*/ 2 h 70"/>
                  <a:gd name="T8" fmla="*/ 5 w 174"/>
                  <a:gd name="T9" fmla="*/ 2 h 70"/>
                  <a:gd name="T10" fmla="*/ 3 w 174"/>
                  <a:gd name="T11" fmla="*/ 2 h 70"/>
                  <a:gd name="T12" fmla="*/ 3 w 174"/>
                  <a:gd name="T13" fmla="*/ 2 h 70"/>
                  <a:gd name="T14" fmla="*/ 3 w 174"/>
                  <a:gd name="T15" fmla="*/ 3 h 70"/>
                  <a:gd name="T16" fmla="*/ 1 w 174"/>
                  <a:gd name="T17" fmla="*/ 3 h 70"/>
                  <a:gd name="T18" fmla="*/ 1 w 174"/>
                  <a:gd name="T19" fmla="*/ 3 h 70"/>
                  <a:gd name="T20" fmla="*/ 1 w 174"/>
                  <a:gd name="T21" fmla="*/ 4 h 70"/>
                  <a:gd name="T22" fmla="*/ 0 w 174"/>
                  <a:gd name="T23" fmla="*/ 4 h 70"/>
                  <a:gd name="T24" fmla="*/ 1 w 174"/>
                  <a:gd name="T25" fmla="*/ 3 h 70"/>
                  <a:gd name="T26" fmla="*/ 1 w 174"/>
                  <a:gd name="T27" fmla="*/ 2 h 70"/>
                  <a:gd name="T28" fmla="*/ 2 w 174"/>
                  <a:gd name="T29" fmla="*/ 1 h 70"/>
                  <a:gd name="T30" fmla="*/ 3 w 174"/>
                  <a:gd name="T31" fmla="*/ 1 h 70"/>
                  <a:gd name="T32" fmla="*/ 6 w 174"/>
                  <a:gd name="T33" fmla="*/ 1 h 70"/>
                  <a:gd name="T34" fmla="*/ 9 w 174"/>
                  <a:gd name="T35" fmla="*/ 0 h 70"/>
                  <a:gd name="T36" fmla="*/ 11 w 174"/>
                  <a:gd name="T37" fmla="*/ 0 h 70"/>
                  <a:gd name="T38" fmla="*/ 14 w 174"/>
                  <a:gd name="T39" fmla="*/ 1 h 70"/>
                  <a:gd name="T40" fmla="*/ 18 w 174"/>
                  <a:gd name="T41" fmla="*/ 1 h 70"/>
                  <a:gd name="T42" fmla="*/ 18 w 174"/>
                  <a:gd name="T43" fmla="*/ 1 h 70"/>
                  <a:gd name="T44" fmla="*/ 18 w 174"/>
                  <a:gd name="T45" fmla="*/ 1 h 70"/>
                  <a:gd name="T46" fmla="*/ 18 w 174"/>
                  <a:gd name="T47" fmla="*/ 1 h 70"/>
                  <a:gd name="T48" fmla="*/ 19 w 174"/>
                  <a:gd name="T49" fmla="*/ 2 h 70"/>
                  <a:gd name="T50" fmla="*/ 20 w 174"/>
                  <a:gd name="T51" fmla="*/ 3 h 70"/>
                  <a:gd name="T52" fmla="*/ 21 w 174"/>
                  <a:gd name="T53" fmla="*/ 4 h 70"/>
                  <a:gd name="T54" fmla="*/ 22 w 174"/>
                  <a:gd name="T55" fmla="*/ 5 h 70"/>
                  <a:gd name="T56" fmla="*/ 22 w 174"/>
                  <a:gd name="T57" fmla="*/ 6 h 70"/>
                  <a:gd name="T58" fmla="*/ 22 w 174"/>
                  <a:gd name="T59" fmla="*/ 7 h 70"/>
                  <a:gd name="T60" fmla="*/ 21 w 174"/>
                  <a:gd name="T61" fmla="*/ 9 h 70"/>
                  <a:gd name="T62" fmla="*/ 21 w 174"/>
                  <a:gd name="T63" fmla="*/ 9 h 70"/>
                  <a:gd name="T64" fmla="*/ 20 w 174"/>
                  <a:gd name="T65" fmla="*/ 9 h 70"/>
                  <a:gd name="T66" fmla="*/ 19 w 174"/>
                  <a:gd name="T67" fmla="*/ 9 h 70"/>
                  <a:gd name="T68" fmla="*/ 19 w 174"/>
                  <a:gd name="T69" fmla="*/ 7 h 70"/>
                  <a:gd name="T70" fmla="*/ 18 w 174"/>
                  <a:gd name="T71" fmla="*/ 7 h 70"/>
                  <a:gd name="T72" fmla="*/ 18 w 174"/>
                  <a:gd name="T73" fmla="*/ 9 h 70"/>
                  <a:gd name="T74" fmla="*/ 17 w 174"/>
                  <a:gd name="T75" fmla="*/ 9 h 70"/>
                  <a:gd name="T76" fmla="*/ 15 w 174"/>
                  <a:gd name="T77" fmla="*/ 9 h 70"/>
                  <a:gd name="T78" fmla="*/ 14 w 174"/>
                  <a:gd name="T79" fmla="*/ 7 h 70"/>
                  <a:gd name="T80" fmla="*/ 13 w 174"/>
                  <a:gd name="T81" fmla="*/ 7 h 70"/>
                  <a:gd name="T82" fmla="*/ 13 w 174"/>
                  <a:gd name="T83" fmla="*/ 6 h 70"/>
                  <a:gd name="T84" fmla="*/ 12 w 174"/>
                  <a:gd name="T85" fmla="*/ 5 h 70"/>
                  <a:gd name="T86" fmla="*/ 12 w 174"/>
                  <a:gd name="T87" fmla="*/ 5 h 70"/>
                  <a:gd name="T88" fmla="*/ 11 w 174"/>
                  <a:gd name="T89" fmla="*/ 4 h 70"/>
                  <a:gd name="T90" fmla="*/ 11 w 174"/>
                  <a:gd name="T91" fmla="*/ 4 h 70"/>
                  <a:gd name="T92" fmla="*/ 11 w 174"/>
                  <a:gd name="T93" fmla="*/ 3 h 70"/>
                  <a:gd name="T94" fmla="*/ 11 w 174"/>
                  <a:gd name="T95" fmla="*/ 3 h 70"/>
                  <a:gd name="T96" fmla="*/ 10 w 174"/>
                  <a:gd name="T97" fmla="*/ 3 h 70"/>
                  <a:gd name="T98" fmla="*/ 10 w 174"/>
                  <a:gd name="T99" fmla="*/ 3 h 70"/>
                  <a:gd name="T100" fmla="*/ 9 w 174"/>
                  <a:gd name="T101" fmla="*/ 2 h 70"/>
                  <a:gd name="T102" fmla="*/ 7 w 174"/>
                  <a:gd name="T103" fmla="*/ 2 h 70"/>
                  <a:gd name="T104" fmla="*/ 7 w 174"/>
                  <a:gd name="T105" fmla="*/ 2 h 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4"/>
                  <a:gd name="T160" fmla="*/ 0 h 70"/>
                  <a:gd name="T161" fmla="*/ 174 w 174"/>
                  <a:gd name="T162" fmla="*/ 70 h 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4" h="70">
                    <a:moveTo>
                      <a:pt x="57" y="21"/>
                    </a:moveTo>
                    <a:lnTo>
                      <a:pt x="52" y="21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4" y="21"/>
                    </a:lnTo>
                    <a:lnTo>
                      <a:pt x="30" y="22"/>
                    </a:lnTo>
                    <a:lnTo>
                      <a:pt x="24" y="23"/>
                    </a:lnTo>
                    <a:lnTo>
                      <a:pt x="19" y="25"/>
                    </a:lnTo>
                    <a:lnTo>
                      <a:pt x="15" y="29"/>
                    </a:lnTo>
                    <a:lnTo>
                      <a:pt x="10" y="31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1" y="25"/>
                    </a:lnTo>
                    <a:lnTo>
                      <a:pt x="6" y="21"/>
                    </a:lnTo>
                    <a:lnTo>
                      <a:pt x="16" y="15"/>
                    </a:lnTo>
                    <a:lnTo>
                      <a:pt x="31" y="9"/>
                    </a:lnTo>
                    <a:lnTo>
                      <a:pt x="49" y="4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2"/>
                    </a:lnTo>
                    <a:lnTo>
                      <a:pt x="138" y="10"/>
                    </a:lnTo>
                    <a:lnTo>
                      <a:pt x="141" y="13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6" y="17"/>
                    </a:lnTo>
                    <a:lnTo>
                      <a:pt x="160" y="27"/>
                    </a:lnTo>
                    <a:lnTo>
                      <a:pt x="168" y="36"/>
                    </a:lnTo>
                    <a:lnTo>
                      <a:pt x="173" y="45"/>
                    </a:lnTo>
                    <a:lnTo>
                      <a:pt x="174" y="52"/>
                    </a:lnTo>
                    <a:lnTo>
                      <a:pt x="171" y="60"/>
                    </a:lnTo>
                    <a:lnTo>
                      <a:pt x="167" y="65"/>
                    </a:lnTo>
                    <a:lnTo>
                      <a:pt x="161" y="69"/>
                    </a:lnTo>
                    <a:lnTo>
                      <a:pt x="154" y="70"/>
                    </a:lnTo>
                    <a:lnTo>
                      <a:pt x="149" y="66"/>
                    </a:lnTo>
                    <a:lnTo>
                      <a:pt x="145" y="63"/>
                    </a:lnTo>
                    <a:lnTo>
                      <a:pt x="141" y="63"/>
                    </a:lnTo>
                    <a:lnTo>
                      <a:pt x="138" y="65"/>
                    </a:lnTo>
                    <a:lnTo>
                      <a:pt x="131" y="67"/>
                    </a:lnTo>
                    <a:lnTo>
                      <a:pt x="124" y="67"/>
                    </a:lnTo>
                    <a:lnTo>
                      <a:pt x="117" y="63"/>
                    </a:lnTo>
                    <a:lnTo>
                      <a:pt x="111" y="59"/>
                    </a:lnTo>
                    <a:lnTo>
                      <a:pt x="107" y="53"/>
                    </a:lnTo>
                    <a:lnTo>
                      <a:pt x="101" y="47"/>
                    </a:lnTo>
                    <a:lnTo>
                      <a:pt x="97" y="40"/>
                    </a:lnTo>
                    <a:lnTo>
                      <a:pt x="92" y="36"/>
                    </a:lnTo>
                    <a:lnTo>
                      <a:pt x="91" y="32"/>
                    </a:lnTo>
                    <a:lnTo>
                      <a:pt x="88" y="30"/>
                    </a:lnTo>
                    <a:lnTo>
                      <a:pt x="84" y="28"/>
                    </a:lnTo>
                    <a:lnTo>
                      <a:pt x="79" y="25"/>
                    </a:lnTo>
                    <a:lnTo>
                      <a:pt x="75" y="24"/>
                    </a:lnTo>
                    <a:lnTo>
                      <a:pt x="69" y="22"/>
                    </a:lnTo>
                    <a:lnTo>
                      <a:pt x="63" y="22"/>
                    </a:lnTo>
                    <a:lnTo>
                      <a:pt x="57" y="21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64"/>
              <p:cNvSpPr>
                <a:spLocks/>
              </p:cNvSpPr>
              <p:nvPr/>
            </p:nvSpPr>
            <p:spPr bwMode="auto">
              <a:xfrm>
                <a:off x="3688" y="2336"/>
                <a:ext cx="309" cy="186"/>
              </a:xfrm>
              <a:custGeom>
                <a:avLst/>
                <a:gdLst>
                  <a:gd name="T0" fmla="*/ 4 w 619"/>
                  <a:gd name="T1" fmla="*/ 27 h 372"/>
                  <a:gd name="T2" fmla="*/ 8 w 619"/>
                  <a:gd name="T3" fmla="*/ 27 h 372"/>
                  <a:gd name="T4" fmla="*/ 13 w 619"/>
                  <a:gd name="T5" fmla="*/ 26 h 372"/>
                  <a:gd name="T6" fmla="*/ 18 w 619"/>
                  <a:gd name="T7" fmla="*/ 26 h 372"/>
                  <a:gd name="T8" fmla="*/ 22 w 619"/>
                  <a:gd name="T9" fmla="*/ 25 h 372"/>
                  <a:gd name="T10" fmla="*/ 24 w 619"/>
                  <a:gd name="T11" fmla="*/ 25 h 372"/>
                  <a:gd name="T12" fmla="*/ 27 w 619"/>
                  <a:gd name="T13" fmla="*/ 24 h 372"/>
                  <a:gd name="T14" fmla="*/ 30 w 619"/>
                  <a:gd name="T15" fmla="*/ 23 h 372"/>
                  <a:gd name="T16" fmla="*/ 33 w 619"/>
                  <a:gd name="T17" fmla="*/ 23 h 372"/>
                  <a:gd name="T18" fmla="*/ 37 w 619"/>
                  <a:gd name="T19" fmla="*/ 22 h 372"/>
                  <a:gd name="T20" fmla="*/ 40 w 619"/>
                  <a:gd name="T21" fmla="*/ 20 h 372"/>
                  <a:gd name="T22" fmla="*/ 44 w 619"/>
                  <a:gd name="T23" fmla="*/ 18 h 372"/>
                  <a:gd name="T24" fmla="*/ 47 w 619"/>
                  <a:gd name="T25" fmla="*/ 14 h 372"/>
                  <a:gd name="T26" fmla="*/ 50 w 619"/>
                  <a:gd name="T27" fmla="*/ 12 h 372"/>
                  <a:gd name="T28" fmla="*/ 54 w 619"/>
                  <a:gd name="T29" fmla="*/ 7 h 372"/>
                  <a:gd name="T30" fmla="*/ 58 w 619"/>
                  <a:gd name="T31" fmla="*/ 3 h 372"/>
                  <a:gd name="T32" fmla="*/ 61 w 619"/>
                  <a:gd name="T33" fmla="*/ 1 h 372"/>
                  <a:gd name="T34" fmla="*/ 63 w 619"/>
                  <a:gd name="T35" fmla="*/ 1 h 372"/>
                  <a:gd name="T36" fmla="*/ 65 w 619"/>
                  <a:gd name="T37" fmla="*/ 3 h 372"/>
                  <a:gd name="T38" fmla="*/ 67 w 619"/>
                  <a:gd name="T39" fmla="*/ 5 h 372"/>
                  <a:gd name="T40" fmla="*/ 67 w 619"/>
                  <a:gd name="T41" fmla="*/ 6 h 372"/>
                  <a:gd name="T42" fmla="*/ 68 w 619"/>
                  <a:gd name="T43" fmla="*/ 10 h 372"/>
                  <a:gd name="T44" fmla="*/ 70 w 619"/>
                  <a:gd name="T45" fmla="*/ 15 h 372"/>
                  <a:gd name="T46" fmla="*/ 74 w 619"/>
                  <a:gd name="T47" fmla="*/ 24 h 372"/>
                  <a:gd name="T48" fmla="*/ 75 w 619"/>
                  <a:gd name="T49" fmla="*/ 30 h 372"/>
                  <a:gd name="T50" fmla="*/ 72 w 619"/>
                  <a:gd name="T51" fmla="*/ 34 h 372"/>
                  <a:gd name="T52" fmla="*/ 67 w 619"/>
                  <a:gd name="T53" fmla="*/ 37 h 372"/>
                  <a:gd name="T54" fmla="*/ 63 w 619"/>
                  <a:gd name="T55" fmla="*/ 39 h 372"/>
                  <a:gd name="T56" fmla="*/ 57 w 619"/>
                  <a:gd name="T57" fmla="*/ 42 h 372"/>
                  <a:gd name="T58" fmla="*/ 51 w 619"/>
                  <a:gd name="T59" fmla="*/ 44 h 372"/>
                  <a:gd name="T60" fmla="*/ 45 w 619"/>
                  <a:gd name="T61" fmla="*/ 45 h 372"/>
                  <a:gd name="T62" fmla="*/ 38 w 619"/>
                  <a:gd name="T63" fmla="*/ 47 h 372"/>
                  <a:gd name="T64" fmla="*/ 33 w 619"/>
                  <a:gd name="T65" fmla="*/ 47 h 372"/>
                  <a:gd name="T66" fmla="*/ 30 w 619"/>
                  <a:gd name="T67" fmla="*/ 47 h 372"/>
                  <a:gd name="T68" fmla="*/ 27 w 619"/>
                  <a:gd name="T69" fmla="*/ 47 h 372"/>
                  <a:gd name="T70" fmla="*/ 25 w 619"/>
                  <a:gd name="T71" fmla="*/ 47 h 372"/>
                  <a:gd name="T72" fmla="*/ 21 w 619"/>
                  <a:gd name="T73" fmla="*/ 46 h 372"/>
                  <a:gd name="T74" fmla="*/ 19 w 619"/>
                  <a:gd name="T75" fmla="*/ 45 h 372"/>
                  <a:gd name="T76" fmla="*/ 16 w 619"/>
                  <a:gd name="T77" fmla="*/ 45 h 372"/>
                  <a:gd name="T78" fmla="*/ 13 w 619"/>
                  <a:gd name="T79" fmla="*/ 44 h 372"/>
                  <a:gd name="T80" fmla="*/ 10 w 619"/>
                  <a:gd name="T81" fmla="*/ 43 h 372"/>
                  <a:gd name="T82" fmla="*/ 7 w 619"/>
                  <a:gd name="T83" fmla="*/ 42 h 372"/>
                  <a:gd name="T84" fmla="*/ 4 w 619"/>
                  <a:gd name="T85" fmla="*/ 40 h 372"/>
                  <a:gd name="T86" fmla="*/ 1 w 619"/>
                  <a:gd name="T87" fmla="*/ 39 h 372"/>
                  <a:gd name="T88" fmla="*/ 2 w 619"/>
                  <a:gd name="T89" fmla="*/ 27 h 3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9"/>
                  <a:gd name="T136" fmla="*/ 0 h 372"/>
                  <a:gd name="T137" fmla="*/ 619 w 619"/>
                  <a:gd name="T138" fmla="*/ 372 h 3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9" h="372">
                    <a:moveTo>
                      <a:pt x="21" y="223"/>
                    </a:moveTo>
                    <a:lnTo>
                      <a:pt x="37" y="222"/>
                    </a:lnTo>
                    <a:lnTo>
                      <a:pt x="53" y="220"/>
                    </a:lnTo>
                    <a:lnTo>
                      <a:pt x="71" y="219"/>
                    </a:lnTo>
                    <a:lnTo>
                      <a:pt x="89" y="217"/>
                    </a:lnTo>
                    <a:lnTo>
                      <a:pt x="107" y="215"/>
                    </a:lnTo>
                    <a:lnTo>
                      <a:pt x="127" y="213"/>
                    </a:lnTo>
                    <a:lnTo>
                      <a:pt x="147" y="211"/>
                    </a:lnTo>
                    <a:lnTo>
                      <a:pt x="167" y="207"/>
                    </a:lnTo>
                    <a:lnTo>
                      <a:pt x="178" y="205"/>
                    </a:lnTo>
                    <a:lnTo>
                      <a:pt x="188" y="204"/>
                    </a:lnTo>
                    <a:lnTo>
                      <a:pt x="198" y="202"/>
                    </a:lnTo>
                    <a:lnTo>
                      <a:pt x="210" y="198"/>
                    </a:lnTo>
                    <a:lnTo>
                      <a:pt x="220" y="196"/>
                    </a:lnTo>
                    <a:lnTo>
                      <a:pt x="232" y="193"/>
                    </a:lnTo>
                    <a:lnTo>
                      <a:pt x="242" y="190"/>
                    </a:lnTo>
                    <a:lnTo>
                      <a:pt x="254" y="187"/>
                    </a:lnTo>
                    <a:lnTo>
                      <a:pt x="270" y="181"/>
                    </a:lnTo>
                    <a:lnTo>
                      <a:pt x="286" y="175"/>
                    </a:lnTo>
                    <a:lnTo>
                      <a:pt x="300" y="169"/>
                    </a:lnTo>
                    <a:lnTo>
                      <a:pt x="314" y="162"/>
                    </a:lnTo>
                    <a:lnTo>
                      <a:pt x="326" y="154"/>
                    </a:lnTo>
                    <a:lnTo>
                      <a:pt x="339" y="146"/>
                    </a:lnTo>
                    <a:lnTo>
                      <a:pt x="352" y="137"/>
                    </a:lnTo>
                    <a:lnTo>
                      <a:pt x="363" y="127"/>
                    </a:lnTo>
                    <a:lnTo>
                      <a:pt x="376" y="116"/>
                    </a:lnTo>
                    <a:lnTo>
                      <a:pt x="388" y="104"/>
                    </a:lnTo>
                    <a:lnTo>
                      <a:pt x="402" y="90"/>
                    </a:lnTo>
                    <a:lnTo>
                      <a:pt x="417" y="75"/>
                    </a:lnTo>
                    <a:lnTo>
                      <a:pt x="432" y="59"/>
                    </a:lnTo>
                    <a:lnTo>
                      <a:pt x="448" y="41"/>
                    </a:lnTo>
                    <a:lnTo>
                      <a:pt x="467" y="22"/>
                    </a:lnTo>
                    <a:lnTo>
                      <a:pt x="486" y="0"/>
                    </a:lnTo>
                    <a:lnTo>
                      <a:pt x="490" y="2"/>
                    </a:lnTo>
                    <a:lnTo>
                      <a:pt x="496" y="5"/>
                    </a:lnTo>
                    <a:lnTo>
                      <a:pt x="506" y="9"/>
                    </a:lnTo>
                    <a:lnTo>
                      <a:pt x="516" y="15"/>
                    </a:lnTo>
                    <a:lnTo>
                      <a:pt x="525" y="22"/>
                    </a:lnTo>
                    <a:lnTo>
                      <a:pt x="534" y="29"/>
                    </a:lnTo>
                    <a:lnTo>
                      <a:pt x="538" y="36"/>
                    </a:lnTo>
                    <a:lnTo>
                      <a:pt x="538" y="43"/>
                    </a:lnTo>
                    <a:lnTo>
                      <a:pt x="539" y="46"/>
                    </a:lnTo>
                    <a:lnTo>
                      <a:pt x="542" y="56"/>
                    </a:lnTo>
                    <a:lnTo>
                      <a:pt x="546" y="73"/>
                    </a:lnTo>
                    <a:lnTo>
                      <a:pt x="554" y="96"/>
                    </a:lnTo>
                    <a:lnTo>
                      <a:pt x="565" y="123"/>
                    </a:lnTo>
                    <a:lnTo>
                      <a:pt x="578" y="157"/>
                    </a:lnTo>
                    <a:lnTo>
                      <a:pt x="597" y="193"/>
                    </a:lnTo>
                    <a:lnTo>
                      <a:pt x="619" y="236"/>
                    </a:lnTo>
                    <a:lnTo>
                      <a:pt x="606" y="246"/>
                    </a:lnTo>
                    <a:lnTo>
                      <a:pt x="592" y="257"/>
                    </a:lnTo>
                    <a:lnTo>
                      <a:pt x="577" y="267"/>
                    </a:lnTo>
                    <a:lnTo>
                      <a:pt x="560" y="279"/>
                    </a:lnTo>
                    <a:lnTo>
                      <a:pt x="543" y="289"/>
                    </a:lnTo>
                    <a:lnTo>
                      <a:pt x="524" y="299"/>
                    </a:lnTo>
                    <a:lnTo>
                      <a:pt x="504" y="311"/>
                    </a:lnTo>
                    <a:lnTo>
                      <a:pt x="483" y="320"/>
                    </a:lnTo>
                    <a:lnTo>
                      <a:pt x="460" y="331"/>
                    </a:lnTo>
                    <a:lnTo>
                      <a:pt x="437" y="340"/>
                    </a:lnTo>
                    <a:lnTo>
                      <a:pt x="413" y="348"/>
                    </a:lnTo>
                    <a:lnTo>
                      <a:pt x="387" y="355"/>
                    </a:lnTo>
                    <a:lnTo>
                      <a:pt x="362" y="360"/>
                    </a:lnTo>
                    <a:lnTo>
                      <a:pt x="335" y="365"/>
                    </a:lnTo>
                    <a:lnTo>
                      <a:pt x="308" y="369"/>
                    </a:lnTo>
                    <a:lnTo>
                      <a:pt x="279" y="371"/>
                    </a:lnTo>
                    <a:lnTo>
                      <a:pt x="267" y="371"/>
                    </a:lnTo>
                    <a:lnTo>
                      <a:pt x="257" y="372"/>
                    </a:lnTo>
                    <a:lnTo>
                      <a:pt x="246" y="372"/>
                    </a:lnTo>
                    <a:lnTo>
                      <a:pt x="234" y="371"/>
                    </a:lnTo>
                    <a:lnTo>
                      <a:pt x="223" y="371"/>
                    </a:lnTo>
                    <a:lnTo>
                      <a:pt x="211" y="370"/>
                    </a:lnTo>
                    <a:lnTo>
                      <a:pt x="200" y="369"/>
                    </a:lnTo>
                    <a:lnTo>
                      <a:pt x="188" y="366"/>
                    </a:lnTo>
                    <a:lnTo>
                      <a:pt x="175" y="365"/>
                    </a:lnTo>
                    <a:lnTo>
                      <a:pt x="164" y="363"/>
                    </a:lnTo>
                    <a:lnTo>
                      <a:pt x="152" y="360"/>
                    </a:lnTo>
                    <a:lnTo>
                      <a:pt x="140" y="357"/>
                    </a:lnTo>
                    <a:lnTo>
                      <a:pt x="128" y="354"/>
                    </a:lnTo>
                    <a:lnTo>
                      <a:pt x="115" y="350"/>
                    </a:lnTo>
                    <a:lnTo>
                      <a:pt x="104" y="347"/>
                    </a:lnTo>
                    <a:lnTo>
                      <a:pt x="91" y="342"/>
                    </a:lnTo>
                    <a:lnTo>
                      <a:pt x="81" y="339"/>
                    </a:lnTo>
                    <a:lnTo>
                      <a:pt x="69" y="334"/>
                    </a:lnTo>
                    <a:lnTo>
                      <a:pt x="59" y="331"/>
                    </a:lnTo>
                    <a:lnTo>
                      <a:pt x="48" y="325"/>
                    </a:lnTo>
                    <a:lnTo>
                      <a:pt x="36" y="320"/>
                    </a:lnTo>
                    <a:lnTo>
                      <a:pt x="24" y="314"/>
                    </a:lnTo>
                    <a:lnTo>
                      <a:pt x="13" y="309"/>
                    </a:lnTo>
                    <a:lnTo>
                      <a:pt x="0" y="302"/>
                    </a:lnTo>
                    <a:lnTo>
                      <a:pt x="21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65"/>
              <p:cNvSpPr>
                <a:spLocks/>
              </p:cNvSpPr>
              <p:nvPr/>
            </p:nvSpPr>
            <p:spPr bwMode="auto">
              <a:xfrm>
                <a:off x="3652" y="2360"/>
                <a:ext cx="40" cy="35"/>
              </a:xfrm>
              <a:custGeom>
                <a:avLst/>
                <a:gdLst>
                  <a:gd name="T0" fmla="*/ 10 w 81"/>
                  <a:gd name="T1" fmla="*/ 9 h 69"/>
                  <a:gd name="T2" fmla="*/ 9 w 81"/>
                  <a:gd name="T3" fmla="*/ 9 h 69"/>
                  <a:gd name="T4" fmla="*/ 9 w 81"/>
                  <a:gd name="T5" fmla="*/ 7 h 69"/>
                  <a:gd name="T6" fmla="*/ 8 w 81"/>
                  <a:gd name="T7" fmla="*/ 6 h 69"/>
                  <a:gd name="T8" fmla="*/ 6 w 81"/>
                  <a:gd name="T9" fmla="*/ 4 h 69"/>
                  <a:gd name="T10" fmla="*/ 5 w 81"/>
                  <a:gd name="T11" fmla="*/ 2 h 69"/>
                  <a:gd name="T12" fmla="*/ 3 w 81"/>
                  <a:gd name="T13" fmla="*/ 1 h 69"/>
                  <a:gd name="T14" fmla="*/ 1 w 81"/>
                  <a:gd name="T15" fmla="*/ 0 h 69"/>
                  <a:gd name="T16" fmla="*/ 0 w 81"/>
                  <a:gd name="T17" fmla="*/ 1 h 69"/>
                  <a:gd name="T18" fmla="*/ 10 w 81"/>
                  <a:gd name="T19" fmla="*/ 9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69"/>
                  <a:gd name="T32" fmla="*/ 81 w 8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69">
                    <a:moveTo>
                      <a:pt x="81" y="69"/>
                    </a:moveTo>
                    <a:lnTo>
                      <a:pt x="78" y="66"/>
                    </a:lnTo>
                    <a:lnTo>
                      <a:pt x="74" y="56"/>
                    </a:lnTo>
                    <a:lnTo>
                      <a:pt x="64" y="42"/>
                    </a:lnTo>
                    <a:lnTo>
                      <a:pt x="54" y="28"/>
                    </a:lnTo>
                    <a:lnTo>
                      <a:pt x="41" y="14"/>
                    </a:lnTo>
                    <a:lnTo>
                      <a:pt x="28" y="4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66"/>
              <p:cNvSpPr>
                <a:spLocks/>
              </p:cNvSpPr>
              <p:nvPr/>
            </p:nvSpPr>
            <p:spPr bwMode="auto">
              <a:xfrm>
                <a:off x="3838" y="2567"/>
                <a:ext cx="79" cy="297"/>
              </a:xfrm>
              <a:custGeom>
                <a:avLst/>
                <a:gdLst>
                  <a:gd name="T0" fmla="*/ 0 w 159"/>
                  <a:gd name="T1" fmla="*/ 74 h 593"/>
                  <a:gd name="T2" fmla="*/ 0 w 159"/>
                  <a:gd name="T3" fmla="*/ 0 h 593"/>
                  <a:gd name="T4" fmla="*/ 19 w 159"/>
                  <a:gd name="T5" fmla="*/ 1 h 593"/>
                  <a:gd name="T6" fmla="*/ 19 w 159"/>
                  <a:gd name="T7" fmla="*/ 75 h 593"/>
                  <a:gd name="T8" fmla="*/ 0 w 159"/>
                  <a:gd name="T9" fmla="*/ 74 h 5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593"/>
                  <a:gd name="T17" fmla="*/ 159 w 159"/>
                  <a:gd name="T18" fmla="*/ 593 h 5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593">
                    <a:moveTo>
                      <a:pt x="0" y="592"/>
                    </a:moveTo>
                    <a:lnTo>
                      <a:pt x="2" y="0"/>
                    </a:lnTo>
                    <a:lnTo>
                      <a:pt x="159" y="2"/>
                    </a:lnTo>
                    <a:lnTo>
                      <a:pt x="155" y="593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Freeform 67"/>
              <p:cNvSpPr>
                <a:spLocks/>
              </p:cNvSpPr>
              <p:nvPr/>
            </p:nvSpPr>
            <p:spPr bwMode="auto">
              <a:xfrm rot="1872634">
                <a:off x="3840" y="2736"/>
                <a:ext cx="232" cy="357"/>
              </a:xfrm>
              <a:custGeom>
                <a:avLst/>
                <a:gdLst>
                  <a:gd name="T0" fmla="*/ 36 w 464"/>
                  <a:gd name="T1" fmla="*/ 35 h 714"/>
                  <a:gd name="T2" fmla="*/ 37 w 464"/>
                  <a:gd name="T3" fmla="*/ 42 h 714"/>
                  <a:gd name="T4" fmla="*/ 37 w 464"/>
                  <a:gd name="T5" fmla="*/ 46 h 714"/>
                  <a:gd name="T6" fmla="*/ 39 w 464"/>
                  <a:gd name="T7" fmla="*/ 51 h 714"/>
                  <a:gd name="T8" fmla="*/ 40 w 464"/>
                  <a:gd name="T9" fmla="*/ 56 h 714"/>
                  <a:gd name="T10" fmla="*/ 43 w 464"/>
                  <a:gd name="T11" fmla="*/ 61 h 714"/>
                  <a:gd name="T12" fmla="*/ 46 w 464"/>
                  <a:gd name="T13" fmla="*/ 66 h 714"/>
                  <a:gd name="T14" fmla="*/ 49 w 464"/>
                  <a:gd name="T15" fmla="*/ 70 h 714"/>
                  <a:gd name="T16" fmla="*/ 51 w 464"/>
                  <a:gd name="T17" fmla="*/ 73 h 714"/>
                  <a:gd name="T18" fmla="*/ 54 w 464"/>
                  <a:gd name="T19" fmla="*/ 75 h 714"/>
                  <a:gd name="T20" fmla="*/ 56 w 464"/>
                  <a:gd name="T21" fmla="*/ 77 h 714"/>
                  <a:gd name="T22" fmla="*/ 57 w 464"/>
                  <a:gd name="T23" fmla="*/ 78 h 714"/>
                  <a:gd name="T24" fmla="*/ 58 w 464"/>
                  <a:gd name="T25" fmla="*/ 78 h 714"/>
                  <a:gd name="T26" fmla="*/ 58 w 464"/>
                  <a:gd name="T27" fmla="*/ 81 h 714"/>
                  <a:gd name="T28" fmla="*/ 58 w 464"/>
                  <a:gd name="T29" fmla="*/ 81 h 714"/>
                  <a:gd name="T30" fmla="*/ 58 w 464"/>
                  <a:gd name="T31" fmla="*/ 81 h 714"/>
                  <a:gd name="T32" fmla="*/ 58 w 464"/>
                  <a:gd name="T33" fmla="*/ 81 h 714"/>
                  <a:gd name="T34" fmla="*/ 58 w 464"/>
                  <a:gd name="T35" fmla="*/ 81 h 714"/>
                  <a:gd name="T36" fmla="*/ 58 w 464"/>
                  <a:gd name="T37" fmla="*/ 87 h 714"/>
                  <a:gd name="T38" fmla="*/ 56 w 464"/>
                  <a:gd name="T39" fmla="*/ 89 h 714"/>
                  <a:gd name="T40" fmla="*/ 55 w 464"/>
                  <a:gd name="T41" fmla="*/ 82 h 714"/>
                  <a:gd name="T42" fmla="*/ 53 w 464"/>
                  <a:gd name="T43" fmla="*/ 81 h 714"/>
                  <a:gd name="T44" fmla="*/ 50 w 464"/>
                  <a:gd name="T45" fmla="*/ 81 h 714"/>
                  <a:gd name="T46" fmla="*/ 48 w 464"/>
                  <a:gd name="T47" fmla="*/ 80 h 714"/>
                  <a:gd name="T48" fmla="*/ 45 w 464"/>
                  <a:gd name="T49" fmla="*/ 79 h 714"/>
                  <a:gd name="T50" fmla="*/ 43 w 464"/>
                  <a:gd name="T51" fmla="*/ 78 h 714"/>
                  <a:gd name="T52" fmla="*/ 40 w 464"/>
                  <a:gd name="T53" fmla="*/ 77 h 714"/>
                  <a:gd name="T54" fmla="*/ 38 w 464"/>
                  <a:gd name="T55" fmla="*/ 76 h 714"/>
                  <a:gd name="T56" fmla="*/ 36 w 464"/>
                  <a:gd name="T57" fmla="*/ 75 h 714"/>
                  <a:gd name="T58" fmla="*/ 33 w 464"/>
                  <a:gd name="T59" fmla="*/ 73 h 714"/>
                  <a:gd name="T60" fmla="*/ 30 w 464"/>
                  <a:gd name="T61" fmla="*/ 72 h 714"/>
                  <a:gd name="T62" fmla="*/ 29 w 464"/>
                  <a:gd name="T63" fmla="*/ 71 h 714"/>
                  <a:gd name="T64" fmla="*/ 27 w 464"/>
                  <a:gd name="T65" fmla="*/ 69 h 714"/>
                  <a:gd name="T66" fmla="*/ 25 w 464"/>
                  <a:gd name="T67" fmla="*/ 68 h 714"/>
                  <a:gd name="T68" fmla="*/ 23 w 464"/>
                  <a:gd name="T69" fmla="*/ 66 h 714"/>
                  <a:gd name="T70" fmla="*/ 22 w 464"/>
                  <a:gd name="T71" fmla="*/ 64 h 714"/>
                  <a:gd name="T72" fmla="*/ 20 w 464"/>
                  <a:gd name="T73" fmla="*/ 62 h 714"/>
                  <a:gd name="T74" fmla="*/ 13 w 464"/>
                  <a:gd name="T75" fmla="*/ 52 h 714"/>
                  <a:gd name="T76" fmla="*/ 7 w 464"/>
                  <a:gd name="T77" fmla="*/ 43 h 714"/>
                  <a:gd name="T78" fmla="*/ 5 w 464"/>
                  <a:gd name="T79" fmla="*/ 31 h 714"/>
                  <a:gd name="T80" fmla="*/ 2 w 464"/>
                  <a:gd name="T81" fmla="*/ 22 h 714"/>
                  <a:gd name="T82" fmla="*/ 1 w 464"/>
                  <a:gd name="T83" fmla="*/ 13 h 714"/>
                  <a:gd name="T84" fmla="*/ 1 w 464"/>
                  <a:gd name="T85" fmla="*/ 6 h 714"/>
                  <a:gd name="T86" fmla="*/ 0 w 464"/>
                  <a:gd name="T87" fmla="*/ 1 h 714"/>
                  <a:gd name="T88" fmla="*/ 0 w 464"/>
                  <a:gd name="T89" fmla="*/ 0 h 714"/>
                  <a:gd name="T90" fmla="*/ 1 w 464"/>
                  <a:gd name="T91" fmla="*/ 1 h 714"/>
                  <a:gd name="T92" fmla="*/ 2 w 464"/>
                  <a:gd name="T93" fmla="*/ 1 h 714"/>
                  <a:gd name="T94" fmla="*/ 4 w 464"/>
                  <a:gd name="T95" fmla="*/ 3 h 714"/>
                  <a:gd name="T96" fmla="*/ 6 w 464"/>
                  <a:gd name="T97" fmla="*/ 5 h 714"/>
                  <a:gd name="T98" fmla="*/ 9 w 464"/>
                  <a:gd name="T99" fmla="*/ 7 h 714"/>
                  <a:gd name="T100" fmla="*/ 12 w 464"/>
                  <a:gd name="T101" fmla="*/ 10 h 714"/>
                  <a:gd name="T102" fmla="*/ 15 w 464"/>
                  <a:gd name="T103" fmla="*/ 12 h 714"/>
                  <a:gd name="T104" fmla="*/ 18 w 464"/>
                  <a:gd name="T105" fmla="*/ 15 h 714"/>
                  <a:gd name="T106" fmla="*/ 22 w 464"/>
                  <a:gd name="T107" fmla="*/ 19 h 714"/>
                  <a:gd name="T108" fmla="*/ 25 w 464"/>
                  <a:gd name="T109" fmla="*/ 22 h 714"/>
                  <a:gd name="T110" fmla="*/ 28 w 464"/>
                  <a:gd name="T111" fmla="*/ 24 h 714"/>
                  <a:gd name="T112" fmla="*/ 30 w 464"/>
                  <a:gd name="T113" fmla="*/ 27 h 714"/>
                  <a:gd name="T114" fmla="*/ 33 w 464"/>
                  <a:gd name="T115" fmla="*/ 30 h 714"/>
                  <a:gd name="T116" fmla="*/ 35 w 464"/>
                  <a:gd name="T117" fmla="*/ 33 h 714"/>
                  <a:gd name="T118" fmla="*/ 36 w 464"/>
                  <a:gd name="T119" fmla="*/ 34 h 714"/>
                  <a:gd name="T120" fmla="*/ 36 w 464"/>
                  <a:gd name="T121" fmla="*/ 35 h 7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4"/>
                  <a:gd name="T184" fmla="*/ 0 h 714"/>
                  <a:gd name="T185" fmla="*/ 464 w 464"/>
                  <a:gd name="T186" fmla="*/ 714 h 7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4" h="714">
                    <a:moveTo>
                      <a:pt x="286" y="280"/>
                    </a:moveTo>
                    <a:lnTo>
                      <a:pt x="289" y="329"/>
                    </a:lnTo>
                    <a:lnTo>
                      <a:pt x="296" y="374"/>
                    </a:lnTo>
                    <a:lnTo>
                      <a:pt x="306" y="414"/>
                    </a:lnTo>
                    <a:lnTo>
                      <a:pt x="319" y="451"/>
                    </a:lnTo>
                    <a:lnTo>
                      <a:pt x="339" y="493"/>
                    </a:lnTo>
                    <a:lnTo>
                      <a:pt x="361" y="528"/>
                    </a:lnTo>
                    <a:lnTo>
                      <a:pt x="385" y="557"/>
                    </a:lnTo>
                    <a:lnTo>
                      <a:pt x="408" y="580"/>
                    </a:lnTo>
                    <a:lnTo>
                      <a:pt x="428" y="597"/>
                    </a:lnTo>
                    <a:lnTo>
                      <a:pt x="445" y="610"/>
                    </a:lnTo>
                    <a:lnTo>
                      <a:pt x="456" y="617"/>
                    </a:lnTo>
                    <a:lnTo>
                      <a:pt x="460" y="619"/>
                    </a:lnTo>
                    <a:lnTo>
                      <a:pt x="459" y="643"/>
                    </a:lnTo>
                    <a:lnTo>
                      <a:pt x="464" y="692"/>
                    </a:lnTo>
                    <a:lnTo>
                      <a:pt x="446" y="714"/>
                    </a:lnTo>
                    <a:lnTo>
                      <a:pt x="437" y="653"/>
                    </a:lnTo>
                    <a:lnTo>
                      <a:pt x="418" y="648"/>
                    </a:lnTo>
                    <a:lnTo>
                      <a:pt x="398" y="643"/>
                    </a:lnTo>
                    <a:lnTo>
                      <a:pt x="378" y="637"/>
                    </a:lnTo>
                    <a:lnTo>
                      <a:pt x="359" y="630"/>
                    </a:lnTo>
                    <a:lnTo>
                      <a:pt x="339" y="622"/>
                    </a:lnTo>
                    <a:lnTo>
                      <a:pt x="320" y="614"/>
                    </a:lnTo>
                    <a:lnTo>
                      <a:pt x="300" y="604"/>
                    </a:lnTo>
                    <a:lnTo>
                      <a:pt x="282" y="594"/>
                    </a:lnTo>
                    <a:lnTo>
                      <a:pt x="263" y="584"/>
                    </a:lnTo>
                    <a:lnTo>
                      <a:pt x="246" y="573"/>
                    </a:lnTo>
                    <a:lnTo>
                      <a:pt x="229" y="562"/>
                    </a:lnTo>
                    <a:lnTo>
                      <a:pt x="213" y="550"/>
                    </a:lnTo>
                    <a:lnTo>
                      <a:pt x="197" y="538"/>
                    </a:lnTo>
                    <a:lnTo>
                      <a:pt x="183" y="525"/>
                    </a:lnTo>
                    <a:lnTo>
                      <a:pt x="169" y="512"/>
                    </a:lnTo>
                    <a:lnTo>
                      <a:pt x="157" y="498"/>
                    </a:lnTo>
                    <a:lnTo>
                      <a:pt x="102" y="421"/>
                    </a:lnTo>
                    <a:lnTo>
                      <a:pt x="62" y="338"/>
                    </a:lnTo>
                    <a:lnTo>
                      <a:pt x="34" y="254"/>
                    </a:lnTo>
                    <a:lnTo>
                      <a:pt x="16" y="176"/>
                    </a:lnTo>
                    <a:lnTo>
                      <a:pt x="5" y="106"/>
                    </a:lnTo>
                    <a:lnTo>
                      <a:pt x="1" y="50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12" y="10"/>
                    </a:lnTo>
                    <a:lnTo>
                      <a:pt x="26" y="23"/>
                    </a:lnTo>
                    <a:lnTo>
                      <a:pt x="45" y="39"/>
                    </a:lnTo>
                    <a:lnTo>
                      <a:pt x="66" y="57"/>
                    </a:lnTo>
                    <a:lnTo>
                      <a:pt x="91" y="79"/>
                    </a:lnTo>
                    <a:lnTo>
                      <a:pt x="116" y="102"/>
                    </a:lnTo>
                    <a:lnTo>
                      <a:pt x="144" y="126"/>
                    </a:lnTo>
                    <a:lnTo>
                      <a:pt x="170" y="152"/>
                    </a:lnTo>
                    <a:lnTo>
                      <a:pt x="195" y="176"/>
                    </a:lnTo>
                    <a:lnTo>
                      <a:pt x="220" y="199"/>
                    </a:lnTo>
                    <a:lnTo>
                      <a:pt x="241" y="221"/>
                    </a:lnTo>
                    <a:lnTo>
                      <a:pt x="260" y="240"/>
                    </a:lnTo>
                    <a:lnTo>
                      <a:pt x="274" y="258"/>
                    </a:lnTo>
                    <a:lnTo>
                      <a:pt x="283" y="270"/>
                    </a:lnTo>
                    <a:lnTo>
                      <a:pt x="286" y="280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Freeform 68"/>
              <p:cNvSpPr>
                <a:spLocks/>
              </p:cNvSpPr>
              <p:nvPr/>
            </p:nvSpPr>
            <p:spPr bwMode="auto">
              <a:xfrm>
                <a:off x="3780" y="2736"/>
                <a:ext cx="87" cy="413"/>
              </a:xfrm>
              <a:custGeom>
                <a:avLst/>
                <a:gdLst>
                  <a:gd name="T0" fmla="*/ 0 w 174"/>
                  <a:gd name="T1" fmla="*/ 46 h 826"/>
                  <a:gd name="T2" fmla="*/ 1 w 174"/>
                  <a:gd name="T3" fmla="*/ 36 h 826"/>
                  <a:gd name="T4" fmla="*/ 1 w 174"/>
                  <a:gd name="T5" fmla="*/ 27 h 826"/>
                  <a:gd name="T6" fmla="*/ 3 w 174"/>
                  <a:gd name="T7" fmla="*/ 20 h 826"/>
                  <a:gd name="T8" fmla="*/ 6 w 174"/>
                  <a:gd name="T9" fmla="*/ 13 h 826"/>
                  <a:gd name="T10" fmla="*/ 9 w 174"/>
                  <a:gd name="T11" fmla="*/ 9 h 826"/>
                  <a:gd name="T12" fmla="*/ 11 w 174"/>
                  <a:gd name="T13" fmla="*/ 5 h 826"/>
                  <a:gd name="T14" fmla="*/ 12 w 174"/>
                  <a:gd name="T15" fmla="*/ 3 h 826"/>
                  <a:gd name="T16" fmla="*/ 12 w 174"/>
                  <a:gd name="T17" fmla="*/ 2 h 826"/>
                  <a:gd name="T18" fmla="*/ 12 w 174"/>
                  <a:gd name="T19" fmla="*/ 2 h 826"/>
                  <a:gd name="T20" fmla="*/ 13 w 174"/>
                  <a:gd name="T21" fmla="*/ 2 h 826"/>
                  <a:gd name="T22" fmla="*/ 14 w 174"/>
                  <a:gd name="T23" fmla="*/ 1 h 826"/>
                  <a:gd name="T24" fmla="*/ 15 w 174"/>
                  <a:gd name="T25" fmla="*/ 1 h 826"/>
                  <a:gd name="T26" fmla="*/ 17 w 174"/>
                  <a:gd name="T27" fmla="*/ 1 h 826"/>
                  <a:gd name="T28" fmla="*/ 19 w 174"/>
                  <a:gd name="T29" fmla="*/ 1 h 826"/>
                  <a:gd name="T30" fmla="*/ 20 w 174"/>
                  <a:gd name="T31" fmla="*/ 1 h 826"/>
                  <a:gd name="T32" fmla="*/ 22 w 174"/>
                  <a:gd name="T33" fmla="*/ 0 h 826"/>
                  <a:gd name="T34" fmla="*/ 19 w 174"/>
                  <a:gd name="T35" fmla="*/ 7 h 826"/>
                  <a:gd name="T36" fmla="*/ 17 w 174"/>
                  <a:gd name="T37" fmla="*/ 17 h 826"/>
                  <a:gd name="T38" fmla="*/ 15 w 174"/>
                  <a:gd name="T39" fmla="*/ 27 h 826"/>
                  <a:gd name="T40" fmla="*/ 14 w 174"/>
                  <a:gd name="T41" fmla="*/ 40 h 826"/>
                  <a:gd name="T42" fmla="*/ 15 w 174"/>
                  <a:gd name="T43" fmla="*/ 53 h 826"/>
                  <a:gd name="T44" fmla="*/ 15 w 174"/>
                  <a:gd name="T45" fmla="*/ 68 h 826"/>
                  <a:gd name="T46" fmla="*/ 18 w 174"/>
                  <a:gd name="T47" fmla="*/ 84 h 826"/>
                  <a:gd name="T48" fmla="*/ 20 w 174"/>
                  <a:gd name="T49" fmla="*/ 100 h 826"/>
                  <a:gd name="T50" fmla="*/ 13 w 174"/>
                  <a:gd name="T51" fmla="*/ 103 h 826"/>
                  <a:gd name="T52" fmla="*/ 5 w 174"/>
                  <a:gd name="T53" fmla="*/ 103 h 826"/>
                  <a:gd name="T54" fmla="*/ 13 w 174"/>
                  <a:gd name="T55" fmla="*/ 97 h 826"/>
                  <a:gd name="T56" fmla="*/ 10 w 174"/>
                  <a:gd name="T57" fmla="*/ 89 h 826"/>
                  <a:gd name="T58" fmla="*/ 7 w 174"/>
                  <a:gd name="T59" fmla="*/ 83 h 826"/>
                  <a:gd name="T60" fmla="*/ 5 w 174"/>
                  <a:gd name="T61" fmla="*/ 76 h 826"/>
                  <a:gd name="T62" fmla="*/ 3 w 174"/>
                  <a:gd name="T63" fmla="*/ 69 h 826"/>
                  <a:gd name="T64" fmla="*/ 1 w 174"/>
                  <a:gd name="T65" fmla="*/ 62 h 826"/>
                  <a:gd name="T66" fmla="*/ 1 w 174"/>
                  <a:gd name="T67" fmla="*/ 56 h 826"/>
                  <a:gd name="T68" fmla="*/ 1 w 174"/>
                  <a:gd name="T69" fmla="*/ 51 h 826"/>
                  <a:gd name="T70" fmla="*/ 0 w 174"/>
                  <a:gd name="T71" fmla="*/ 46 h 8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826"/>
                  <a:gd name="T110" fmla="*/ 174 w 174"/>
                  <a:gd name="T111" fmla="*/ 826 h 8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826">
                    <a:moveTo>
                      <a:pt x="0" y="361"/>
                    </a:moveTo>
                    <a:lnTo>
                      <a:pt x="3" y="285"/>
                    </a:lnTo>
                    <a:lnTo>
                      <a:pt x="15" y="217"/>
                    </a:lnTo>
                    <a:lnTo>
                      <a:pt x="31" y="157"/>
                    </a:lnTo>
                    <a:lnTo>
                      <a:pt x="50" y="106"/>
                    </a:lnTo>
                    <a:lnTo>
                      <a:pt x="69" y="66"/>
                    </a:lnTo>
                    <a:lnTo>
                      <a:pt x="85" y="36"/>
                    </a:lnTo>
                    <a:lnTo>
                      <a:pt x="96" y="18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7" y="10"/>
                    </a:lnTo>
                    <a:lnTo>
                      <a:pt x="114" y="7"/>
                    </a:lnTo>
                    <a:lnTo>
                      <a:pt x="123" y="6"/>
                    </a:lnTo>
                    <a:lnTo>
                      <a:pt x="133" y="4"/>
                    </a:lnTo>
                    <a:lnTo>
                      <a:pt x="146" y="3"/>
                    </a:lnTo>
                    <a:lnTo>
                      <a:pt x="160" y="2"/>
                    </a:lnTo>
                    <a:lnTo>
                      <a:pt x="174" y="0"/>
                    </a:lnTo>
                    <a:lnTo>
                      <a:pt x="151" y="60"/>
                    </a:lnTo>
                    <a:lnTo>
                      <a:pt x="134" y="135"/>
                    </a:lnTo>
                    <a:lnTo>
                      <a:pt x="124" y="220"/>
                    </a:lnTo>
                    <a:lnTo>
                      <a:pt x="119" y="318"/>
                    </a:lnTo>
                    <a:lnTo>
                      <a:pt x="121" y="425"/>
                    </a:lnTo>
                    <a:lnTo>
                      <a:pt x="126" y="542"/>
                    </a:lnTo>
                    <a:lnTo>
                      <a:pt x="138" y="666"/>
                    </a:lnTo>
                    <a:lnTo>
                      <a:pt x="153" y="796"/>
                    </a:lnTo>
                    <a:lnTo>
                      <a:pt x="105" y="826"/>
                    </a:lnTo>
                    <a:lnTo>
                      <a:pt x="34" y="825"/>
                    </a:lnTo>
                    <a:lnTo>
                      <a:pt x="108" y="769"/>
                    </a:lnTo>
                    <a:lnTo>
                      <a:pt x="80" y="711"/>
                    </a:lnTo>
                    <a:lnTo>
                      <a:pt x="58" y="657"/>
                    </a:lnTo>
                    <a:lnTo>
                      <a:pt x="39" y="604"/>
                    </a:lnTo>
                    <a:lnTo>
                      <a:pt x="25" y="552"/>
                    </a:lnTo>
                    <a:lnTo>
                      <a:pt x="14" y="503"/>
                    </a:lnTo>
                    <a:lnTo>
                      <a:pt x="5" y="454"/>
                    </a:lnTo>
                    <a:lnTo>
                      <a:pt x="1" y="407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69"/>
              <p:cNvSpPr>
                <a:spLocks/>
              </p:cNvSpPr>
              <p:nvPr/>
            </p:nvSpPr>
            <p:spPr bwMode="auto">
              <a:xfrm>
                <a:off x="3829" y="2736"/>
                <a:ext cx="129" cy="398"/>
              </a:xfrm>
              <a:custGeom>
                <a:avLst/>
                <a:gdLst>
                  <a:gd name="T0" fmla="*/ 10 w 256"/>
                  <a:gd name="T1" fmla="*/ 0 h 796"/>
                  <a:gd name="T2" fmla="*/ 12 w 256"/>
                  <a:gd name="T3" fmla="*/ 0 h 796"/>
                  <a:gd name="T4" fmla="*/ 14 w 256"/>
                  <a:gd name="T5" fmla="*/ 1 h 796"/>
                  <a:gd name="T6" fmla="*/ 16 w 256"/>
                  <a:gd name="T7" fmla="*/ 1 h 796"/>
                  <a:gd name="T8" fmla="*/ 19 w 256"/>
                  <a:gd name="T9" fmla="*/ 1 h 796"/>
                  <a:gd name="T10" fmla="*/ 21 w 256"/>
                  <a:gd name="T11" fmla="*/ 2 h 796"/>
                  <a:gd name="T12" fmla="*/ 23 w 256"/>
                  <a:gd name="T13" fmla="*/ 2 h 796"/>
                  <a:gd name="T14" fmla="*/ 25 w 256"/>
                  <a:gd name="T15" fmla="*/ 3 h 796"/>
                  <a:gd name="T16" fmla="*/ 27 w 256"/>
                  <a:gd name="T17" fmla="*/ 3 h 796"/>
                  <a:gd name="T18" fmla="*/ 29 w 256"/>
                  <a:gd name="T19" fmla="*/ 5 h 796"/>
                  <a:gd name="T20" fmla="*/ 31 w 256"/>
                  <a:gd name="T21" fmla="*/ 6 h 796"/>
                  <a:gd name="T22" fmla="*/ 32 w 256"/>
                  <a:gd name="T23" fmla="*/ 8 h 796"/>
                  <a:gd name="T24" fmla="*/ 33 w 256"/>
                  <a:gd name="T25" fmla="*/ 10 h 796"/>
                  <a:gd name="T26" fmla="*/ 33 w 256"/>
                  <a:gd name="T27" fmla="*/ 12 h 796"/>
                  <a:gd name="T28" fmla="*/ 32 w 256"/>
                  <a:gd name="T29" fmla="*/ 14 h 796"/>
                  <a:gd name="T30" fmla="*/ 31 w 256"/>
                  <a:gd name="T31" fmla="*/ 17 h 796"/>
                  <a:gd name="T32" fmla="*/ 29 w 256"/>
                  <a:gd name="T33" fmla="*/ 20 h 796"/>
                  <a:gd name="T34" fmla="*/ 25 w 256"/>
                  <a:gd name="T35" fmla="*/ 25 h 796"/>
                  <a:gd name="T36" fmla="*/ 21 w 256"/>
                  <a:gd name="T37" fmla="*/ 33 h 796"/>
                  <a:gd name="T38" fmla="*/ 18 w 256"/>
                  <a:gd name="T39" fmla="*/ 40 h 796"/>
                  <a:gd name="T40" fmla="*/ 16 w 256"/>
                  <a:gd name="T41" fmla="*/ 46 h 796"/>
                  <a:gd name="T42" fmla="*/ 14 w 256"/>
                  <a:gd name="T43" fmla="*/ 52 h 796"/>
                  <a:gd name="T44" fmla="*/ 12 w 256"/>
                  <a:gd name="T45" fmla="*/ 58 h 796"/>
                  <a:gd name="T46" fmla="*/ 11 w 256"/>
                  <a:gd name="T47" fmla="*/ 65 h 796"/>
                  <a:gd name="T48" fmla="*/ 10 w 256"/>
                  <a:gd name="T49" fmla="*/ 71 h 796"/>
                  <a:gd name="T50" fmla="*/ 10 w 256"/>
                  <a:gd name="T51" fmla="*/ 76 h 796"/>
                  <a:gd name="T52" fmla="*/ 9 w 256"/>
                  <a:gd name="T53" fmla="*/ 81 h 796"/>
                  <a:gd name="T54" fmla="*/ 9 w 256"/>
                  <a:gd name="T55" fmla="*/ 86 h 796"/>
                  <a:gd name="T56" fmla="*/ 9 w 256"/>
                  <a:gd name="T57" fmla="*/ 89 h 796"/>
                  <a:gd name="T58" fmla="*/ 9 w 256"/>
                  <a:gd name="T59" fmla="*/ 92 h 796"/>
                  <a:gd name="T60" fmla="*/ 10 w 256"/>
                  <a:gd name="T61" fmla="*/ 95 h 796"/>
                  <a:gd name="T62" fmla="*/ 10 w 256"/>
                  <a:gd name="T63" fmla="*/ 96 h 796"/>
                  <a:gd name="T64" fmla="*/ 10 w 256"/>
                  <a:gd name="T65" fmla="*/ 97 h 796"/>
                  <a:gd name="T66" fmla="*/ 7 w 256"/>
                  <a:gd name="T67" fmla="*/ 100 h 796"/>
                  <a:gd name="T68" fmla="*/ 3 w 256"/>
                  <a:gd name="T69" fmla="*/ 83 h 796"/>
                  <a:gd name="T70" fmla="*/ 1 w 256"/>
                  <a:gd name="T71" fmla="*/ 67 h 796"/>
                  <a:gd name="T72" fmla="*/ 0 w 256"/>
                  <a:gd name="T73" fmla="*/ 51 h 796"/>
                  <a:gd name="T74" fmla="*/ 1 w 256"/>
                  <a:gd name="T75" fmla="*/ 39 h 796"/>
                  <a:gd name="T76" fmla="*/ 2 w 256"/>
                  <a:gd name="T77" fmla="*/ 26 h 796"/>
                  <a:gd name="T78" fmla="*/ 4 w 256"/>
                  <a:gd name="T79" fmla="*/ 15 h 796"/>
                  <a:gd name="T80" fmla="*/ 7 w 256"/>
                  <a:gd name="T81" fmla="*/ 7 h 796"/>
                  <a:gd name="T82" fmla="*/ 10 w 256"/>
                  <a:gd name="T83" fmla="*/ 0 h 7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6"/>
                  <a:gd name="T127" fmla="*/ 0 h 796"/>
                  <a:gd name="T128" fmla="*/ 256 w 256"/>
                  <a:gd name="T129" fmla="*/ 796 h 7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6" h="796">
                    <a:moveTo>
                      <a:pt x="76" y="0"/>
                    </a:moveTo>
                    <a:lnTo>
                      <a:pt x="91" y="0"/>
                    </a:lnTo>
                    <a:lnTo>
                      <a:pt x="107" y="2"/>
                    </a:lnTo>
                    <a:lnTo>
                      <a:pt x="125" y="3"/>
                    </a:lnTo>
                    <a:lnTo>
                      <a:pt x="144" y="6"/>
                    </a:lnTo>
                    <a:lnTo>
                      <a:pt x="162" y="11"/>
                    </a:lnTo>
                    <a:lnTo>
                      <a:pt x="180" y="15"/>
                    </a:lnTo>
                    <a:lnTo>
                      <a:pt x="199" y="22"/>
                    </a:lnTo>
                    <a:lnTo>
                      <a:pt x="215" y="30"/>
                    </a:lnTo>
                    <a:lnTo>
                      <a:pt x="229" y="40"/>
                    </a:lnTo>
                    <a:lnTo>
                      <a:pt x="241" y="51"/>
                    </a:lnTo>
                    <a:lnTo>
                      <a:pt x="250" y="64"/>
                    </a:lnTo>
                    <a:lnTo>
                      <a:pt x="255" y="79"/>
                    </a:lnTo>
                    <a:lnTo>
                      <a:pt x="256" y="95"/>
                    </a:lnTo>
                    <a:lnTo>
                      <a:pt x="253" y="112"/>
                    </a:lnTo>
                    <a:lnTo>
                      <a:pt x="245" y="133"/>
                    </a:lnTo>
                    <a:lnTo>
                      <a:pt x="231" y="155"/>
                    </a:lnTo>
                    <a:lnTo>
                      <a:pt x="197" y="207"/>
                    </a:lnTo>
                    <a:lnTo>
                      <a:pt x="167" y="258"/>
                    </a:lnTo>
                    <a:lnTo>
                      <a:pt x="142" y="313"/>
                    </a:lnTo>
                    <a:lnTo>
                      <a:pt x="122" y="365"/>
                    </a:lnTo>
                    <a:lnTo>
                      <a:pt x="106" y="417"/>
                    </a:lnTo>
                    <a:lnTo>
                      <a:pt x="93" y="468"/>
                    </a:lnTo>
                    <a:lnTo>
                      <a:pt x="84" y="518"/>
                    </a:lnTo>
                    <a:lnTo>
                      <a:pt x="78" y="564"/>
                    </a:lnTo>
                    <a:lnTo>
                      <a:pt x="73" y="607"/>
                    </a:lnTo>
                    <a:lnTo>
                      <a:pt x="72" y="646"/>
                    </a:lnTo>
                    <a:lnTo>
                      <a:pt x="71" y="681"/>
                    </a:lnTo>
                    <a:lnTo>
                      <a:pt x="71" y="712"/>
                    </a:lnTo>
                    <a:lnTo>
                      <a:pt x="72" y="736"/>
                    </a:lnTo>
                    <a:lnTo>
                      <a:pt x="74" y="755"/>
                    </a:lnTo>
                    <a:lnTo>
                      <a:pt x="76" y="766"/>
                    </a:lnTo>
                    <a:lnTo>
                      <a:pt x="76" y="770"/>
                    </a:lnTo>
                    <a:lnTo>
                      <a:pt x="55" y="796"/>
                    </a:lnTo>
                    <a:lnTo>
                      <a:pt x="24" y="659"/>
                    </a:lnTo>
                    <a:lnTo>
                      <a:pt x="7" y="530"/>
                    </a:lnTo>
                    <a:lnTo>
                      <a:pt x="0" y="413"/>
                    </a:lnTo>
                    <a:lnTo>
                      <a:pt x="3" y="306"/>
                    </a:lnTo>
                    <a:lnTo>
                      <a:pt x="13" y="210"/>
                    </a:lnTo>
                    <a:lnTo>
                      <a:pt x="31" y="127"/>
                    </a:lnTo>
                    <a:lnTo>
                      <a:pt x="53" y="5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Freeform 70"/>
              <p:cNvSpPr>
                <a:spLocks/>
              </p:cNvSpPr>
              <p:nvPr/>
            </p:nvSpPr>
            <p:spPr bwMode="auto">
              <a:xfrm>
                <a:off x="3786" y="3119"/>
                <a:ext cx="81" cy="39"/>
              </a:xfrm>
              <a:custGeom>
                <a:avLst/>
                <a:gdLst>
                  <a:gd name="T0" fmla="*/ 7 w 164"/>
                  <a:gd name="T1" fmla="*/ 7 h 79"/>
                  <a:gd name="T2" fmla="*/ 8 w 164"/>
                  <a:gd name="T3" fmla="*/ 6 h 79"/>
                  <a:gd name="T4" fmla="*/ 10 w 164"/>
                  <a:gd name="T5" fmla="*/ 6 h 79"/>
                  <a:gd name="T6" fmla="*/ 12 w 164"/>
                  <a:gd name="T7" fmla="*/ 4 h 79"/>
                  <a:gd name="T8" fmla="*/ 14 w 164"/>
                  <a:gd name="T9" fmla="*/ 3 h 79"/>
                  <a:gd name="T10" fmla="*/ 16 w 164"/>
                  <a:gd name="T11" fmla="*/ 2 h 79"/>
                  <a:gd name="T12" fmla="*/ 18 w 164"/>
                  <a:gd name="T13" fmla="*/ 1 h 79"/>
                  <a:gd name="T14" fmla="*/ 19 w 164"/>
                  <a:gd name="T15" fmla="*/ 0 h 79"/>
                  <a:gd name="T16" fmla="*/ 20 w 164"/>
                  <a:gd name="T17" fmla="*/ 0 h 79"/>
                  <a:gd name="T18" fmla="*/ 19 w 164"/>
                  <a:gd name="T19" fmla="*/ 8 h 79"/>
                  <a:gd name="T20" fmla="*/ 17 w 164"/>
                  <a:gd name="T21" fmla="*/ 8 h 79"/>
                  <a:gd name="T22" fmla="*/ 17 w 164"/>
                  <a:gd name="T23" fmla="*/ 5 h 79"/>
                  <a:gd name="T24" fmla="*/ 12 w 164"/>
                  <a:gd name="T25" fmla="*/ 9 h 79"/>
                  <a:gd name="T26" fmla="*/ 11 w 164"/>
                  <a:gd name="T27" fmla="*/ 9 h 79"/>
                  <a:gd name="T28" fmla="*/ 10 w 164"/>
                  <a:gd name="T29" fmla="*/ 9 h 79"/>
                  <a:gd name="T30" fmla="*/ 9 w 164"/>
                  <a:gd name="T31" fmla="*/ 9 h 79"/>
                  <a:gd name="T32" fmla="*/ 7 w 164"/>
                  <a:gd name="T33" fmla="*/ 9 h 79"/>
                  <a:gd name="T34" fmla="*/ 5 w 164"/>
                  <a:gd name="T35" fmla="*/ 9 h 79"/>
                  <a:gd name="T36" fmla="*/ 3 w 164"/>
                  <a:gd name="T37" fmla="*/ 9 h 79"/>
                  <a:gd name="T38" fmla="*/ 2 w 164"/>
                  <a:gd name="T39" fmla="*/ 9 h 79"/>
                  <a:gd name="T40" fmla="*/ 0 w 164"/>
                  <a:gd name="T41" fmla="*/ 9 h 79"/>
                  <a:gd name="T42" fmla="*/ 0 w 164"/>
                  <a:gd name="T43" fmla="*/ 9 h 79"/>
                  <a:gd name="T44" fmla="*/ 0 w 164"/>
                  <a:gd name="T45" fmla="*/ 8 h 79"/>
                  <a:gd name="T46" fmla="*/ 0 w 164"/>
                  <a:gd name="T47" fmla="*/ 8 h 79"/>
                  <a:gd name="T48" fmla="*/ 1 w 164"/>
                  <a:gd name="T49" fmla="*/ 7 h 79"/>
                  <a:gd name="T50" fmla="*/ 2 w 164"/>
                  <a:gd name="T51" fmla="*/ 7 h 79"/>
                  <a:gd name="T52" fmla="*/ 3 w 164"/>
                  <a:gd name="T53" fmla="*/ 6 h 79"/>
                  <a:gd name="T54" fmla="*/ 4 w 164"/>
                  <a:gd name="T55" fmla="*/ 6 h 79"/>
                  <a:gd name="T56" fmla="*/ 4 w 164"/>
                  <a:gd name="T57" fmla="*/ 6 h 79"/>
                  <a:gd name="T58" fmla="*/ 4 w 164"/>
                  <a:gd name="T59" fmla="*/ 6 h 79"/>
                  <a:gd name="T60" fmla="*/ 5 w 164"/>
                  <a:gd name="T61" fmla="*/ 6 h 79"/>
                  <a:gd name="T62" fmla="*/ 5 w 164"/>
                  <a:gd name="T63" fmla="*/ 6 h 79"/>
                  <a:gd name="T64" fmla="*/ 7 w 164"/>
                  <a:gd name="T65" fmla="*/ 7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79"/>
                  <a:gd name="T101" fmla="*/ 164 w 164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79">
                    <a:moveTo>
                      <a:pt x="57" y="57"/>
                    </a:moveTo>
                    <a:lnTo>
                      <a:pt x="67" y="54"/>
                    </a:lnTo>
                    <a:lnTo>
                      <a:pt x="81" y="49"/>
                    </a:lnTo>
                    <a:lnTo>
                      <a:pt x="98" y="39"/>
                    </a:lnTo>
                    <a:lnTo>
                      <a:pt x="118" y="29"/>
                    </a:lnTo>
                    <a:lnTo>
                      <a:pt x="135" y="19"/>
                    </a:lnTo>
                    <a:lnTo>
                      <a:pt x="150" y="9"/>
                    </a:lnTo>
                    <a:lnTo>
                      <a:pt x="160" y="3"/>
                    </a:lnTo>
                    <a:lnTo>
                      <a:pt x="164" y="0"/>
                    </a:lnTo>
                    <a:lnTo>
                      <a:pt x="157" y="69"/>
                    </a:lnTo>
                    <a:lnTo>
                      <a:pt x="143" y="69"/>
                    </a:lnTo>
                    <a:lnTo>
                      <a:pt x="138" y="43"/>
                    </a:lnTo>
                    <a:lnTo>
                      <a:pt x="97" y="72"/>
                    </a:lnTo>
                    <a:lnTo>
                      <a:pt x="95" y="72"/>
                    </a:lnTo>
                    <a:lnTo>
                      <a:pt x="86" y="74"/>
                    </a:lnTo>
                    <a:lnTo>
                      <a:pt x="75" y="75"/>
                    </a:lnTo>
                    <a:lnTo>
                      <a:pt x="61" y="77"/>
                    </a:lnTo>
                    <a:lnTo>
                      <a:pt x="46" y="79"/>
                    </a:lnTo>
                    <a:lnTo>
                      <a:pt x="31" y="79"/>
                    </a:lnTo>
                    <a:lnTo>
                      <a:pt x="17" y="79"/>
                    </a:lnTo>
                    <a:lnTo>
                      <a:pt x="6" y="76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6" y="65"/>
                    </a:lnTo>
                    <a:lnTo>
                      <a:pt x="13" y="60"/>
                    </a:lnTo>
                    <a:lnTo>
                      <a:pt x="22" y="56"/>
                    </a:lnTo>
                    <a:lnTo>
                      <a:pt x="30" y="53"/>
                    </a:lnTo>
                    <a:lnTo>
                      <a:pt x="37" y="51"/>
                    </a:lnTo>
                    <a:lnTo>
                      <a:pt x="39" y="50"/>
                    </a:lnTo>
                    <a:lnTo>
                      <a:pt x="39" y="51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 71"/>
              <p:cNvSpPr>
                <a:spLocks/>
              </p:cNvSpPr>
              <p:nvPr/>
            </p:nvSpPr>
            <p:spPr bwMode="auto">
              <a:xfrm>
                <a:off x="3786" y="2672"/>
                <a:ext cx="240" cy="206"/>
              </a:xfrm>
              <a:custGeom>
                <a:avLst/>
                <a:gdLst>
                  <a:gd name="T0" fmla="*/ 57 w 481"/>
                  <a:gd name="T1" fmla="*/ 0 h 413"/>
                  <a:gd name="T2" fmla="*/ 60 w 481"/>
                  <a:gd name="T3" fmla="*/ 49 h 413"/>
                  <a:gd name="T4" fmla="*/ 59 w 481"/>
                  <a:gd name="T5" fmla="*/ 49 h 413"/>
                  <a:gd name="T6" fmla="*/ 58 w 481"/>
                  <a:gd name="T7" fmla="*/ 49 h 413"/>
                  <a:gd name="T8" fmla="*/ 56 w 481"/>
                  <a:gd name="T9" fmla="*/ 50 h 413"/>
                  <a:gd name="T10" fmla="*/ 54 w 481"/>
                  <a:gd name="T11" fmla="*/ 50 h 413"/>
                  <a:gd name="T12" fmla="*/ 51 w 481"/>
                  <a:gd name="T13" fmla="*/ 50 h 413"/>
                  <a:gd name="T14" fmla="*/ 47 w 481"/>
                  <a:gd name="T15" fmla="*/ 51 h 413"/>
                  <a:gd name="T16" fmla="*/ 43 w 481"/>
                  <a:gd name="T17" fmla="*/ 51 h 413"/>
                  <a:gd name="T18" fmla="*/ 39 w 481"/>
                  <a:gd name="T19" fmla="*/ 51 h 413"/>
                  <a:gd name="T20" fmla="*/ 34 w 481"/>
                  <a:gd name="T21" fmla="*/ 51 h 413"/>
                  <a:gd name="T22" fmla="*/ 29 w 481"/>
                  <a:gd name="T23" fmla="*/ 51 h 413"/>
                  <a:gd name="T24" fmla="*/ 24 w 481"/>
                  <a:gd name="T25" fmla="*/ 51 h 413"/>
                  <a:gd name="T26" fmla="*/ 19 w 481"/>
                  <a:gd name="T27" fmla="*/ 50 h 413"/>
                  <a:gd name="T28" fmla="*/ 14 w 481"/>
                  <a:gd name="T29" fmla="*/ 50 h 413"/>
                  <a:gd name="T30" fmla="*/ 9 w 481"/>
                  <a:gd name="T31" fmla="*/ 49 h 413"/>
                  <a:gd name="T32" fmla="*/ 4 w 481"/>
                  <a:gd name="T33" fmla="*/ 47 h 413"/>
                  <a:gd name="T34" fmla="*/ 0 w 481"/>
                  <a:gd name="T35" fmla="*/ 46 h 413"/>
                  <a:gd name="T36" fmla="*/ 1 w 481"/>
                  <a:gd name="T37" fmla="*/ 43 h 413"/>
                  <a:gd name="T38" fmla="*/ 3 w 481"/>
                  <a:gd name="T39" fmla="*/ 40 h 413"/>
                  <a:gd name="T40" fmla="*/ 5 w 481"/>
                  <a:gd name="T41" fmla="*/ 36 h 413"/>
                  <a:gd name="T42" fmla="*/ 6 w 481"/>
                  <a:gd name="T43" fmla="*/ 32 h 413"/>
                  <a:gd name="T44" fmla="*/ 8 w 481"/>
                  <a:gd name="T45" fmla="*/ 28 h 413"/>
                  <a:gd name="T46" fmla="*/ 10 w 481"/>
                  <a:gd name="T47" fmla="*/ 24 h 413"/>
                  <a:gd name="T48" fmla="*/ 11 w 481"/>
                  <a:gd name="T49" fmla="*/ 20 h 413"/>
                  <a:gd name="T50" fmla="*/ 13 w 481"/>
                  <a:gd name="T51" fmla="*/ 16 h 413"/>
                  <a:gd name="T52" fmla="*/ 15 w 481"/>
                  <a:gd name="T53" fmla="*/ 12 h 413"/>
                  <a:gd name="T54" fmla="*/ 17 w 481"/>
                  <a:gd name="T55" fmla="*/ 8 h 413"/>
                  <a:gd name="T56" fmla="*/ 19 w 481"/>
                  <a:gd name="T57" fmla="*/ 5 h 413"/>
                  <a:gd name="T58" fmla="*/ 21 w 481"/>
                  <a:gd name="T59" fmla="*/ 2 h 413"/>
                  <a:gd name="T60" fmla="*/ 24 w 481"/>
                  <a:gd name="T61" fmla="*/ 1 h 413"/>
                  <a:gd name="T62" fmla="*/ 27 w 481"/>
                  <a:gd name="T63" fmla="*/ 0 h 413"/>
                  <a:gd name="T64" fmla="*/ 30 w 481"/>
                  <a:gd name="T65" fmla="*/ 0 h 413"/>
                  <a:gd name="T66" fmla="*/ 34 w 481"/>
                  <a:gd name="T67" fmla="*/ 1 h 413"/>
                  <a:gd name="T68" fmla="*/ 57 w 481"/>
                  <a:gd name="T69" fmla="*/ 0 h 4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1"/>
                  <a:gd name="T106" fmla="*/ 0 h 413"/>
                  <a:gd name="T107" fmla="*/ 481 w 481"/>
                  <a:gd name="T108" fmla="*/ 413 h 4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1" h="413">
                    <a:moveTo>
                      <a:pt x="462" y="2"/>
                    </a:moveTo>
                    <a:lnTo>
                      <a:pt x="481" y="395"/>
                    </a:lnTo>
                    <a:lnTo>
                      <a:pt x="478" y="395"/>
                    </a:lnTo>
                    <a:lnTo>
                      <a:pt x="469" y="398"/>
                    </a:lnTo>
                    <a:lnTo>
                      <a:pt x="454" y="400"/>
                    </a:lnTo>
                    <a:lnTo>
                      <a:pt x="433" y="402"/>
                    </a:lnTo>
                    <a:lnTo>
                      <a:pt x="408" y="406"/>
                    </a:lnTo>
                    <a:lnTo>
                      <a:pt x="380" y="408"/>
                    </a:lnTo>
                    <a:lnTo>
                      <a:pt x="348" y="410"/>
                    </a:lnTo>
                    <a:lnTo>
                      <a:pt x="312" y="412"/>
                    </a:lnTo>
                    <a:lnTo>
                      <a:pt x="275" y="413"/>
                    </a:lnTo>
                    <a:lnTo>
                      <a:pt x="236" y="412"/>
                    </a:lnTo>
                    <a:lnTo>
                      <a:pt x="197" y="410"/>
                    </a:lnTo>
                    <a:lnTo>
                      <a:pt x="156" y="406"/>
                    </a:lnTo>
                    <a:lnTo>
                      <a:pt x="115" y="400"/>
                    </a:lnTo>
                    <a:lnTo>
                      <a:pt x="76" y="392"/>
                    </a:lnTo>
                    <a:lnTo>
                      <a:pt x="37" y="382"/>
                    </a:lnTo>
                    <a:lnTo>
                      <a:pt x="0" y="368"/>
                    </a:lnTo>
                    <a:lnTo>
                      <a:pt x="15" y="348"/>
                    </a:lnTo>
                    <a:lnTo>
                      <a:pt x="29" y="323"/>
                    </a:lnTo>
                    <a:lnTo>
                      <a:pt x="42" y="295"/>
                    </a:lnTo>
                    <a:lnTo>
                      <a:pt x="54" y="263"/>
                    </a:lnTo>
                    <a:lnTo>
                      <a:pt x="67" y="231"/>
                    </a:lnTo>
                    <a:lnTo>
                      <a:pt x="80" y="196"/>
                    </a:lnTo>
                    <a:lnTo>
                      <a:pt x="92" y="162"/>
                    </a:lnTo>
                    <a:lnTo>
                      <a:pt x="106" y="128"/>
                    </a:lnTo>
                    <a:lnTo>
                      <a:pt x="121" y="97"/>
                    </a:lnTo>
                    <a:lnTo>
                      <a:pt x="137" y="68"/>
                    </a:lnTo>
                    <a:lnTo>
                      <a:pt x="154" y="44"/>
                    </a:lnTo>
                    <a:lnTo>
                      <a:pt x="174" y="23"/>
                    </a:lnTo>
                    <a:lnTo>
                      <a:pt x="195" y="8"/>
                    </a:lnTo>
                    <a:lnTo>
                      <a:pt x="219" y="0"/>
                    </a:lnTo>
                    <a:lnTo>
                      <a:pt x="245" y="0"/>
                    </a:lnTo>
                    <a:lnTo>
                      <a:pt x="274" y="8"/>
                    </a:lnTo>
                    <a:lnTo>
                      <a:pt x="46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 72"/>
              <p:cNvSpPr>
                <a:spLocks/>
              </p:cNvSpPr>
              <p:nvPr/>
            </p:nvSpPr>
            <p:spPr bwMode="auto">
              <a:xfrm>
                <a:off x="3775" y="2635"/>
                <a:ext cx="148" cy="231"/>
              </a:xfrm>
              <a:custGeom>
                <a:avLst/>
                <a:gdLst>
                  <a:gd name="T0" fmla="*/ 8 w 295"/>
                  <a:gd name="T1" fmla="*/ 21 h 463"/>
                  <a:gd name="T2" fmla="*/ 9 w 295"/>
                  <a:gd name="T3" fmla="*/ 17 h 463"/>
                  <a:gd name="T4" fmla="*/ 10 w 295"/>
                  <a:gd name="T5" fmla="*/ 12 h 463"/>
                  <a:gd name="T6" fmla="*/ 11 w 295"/>
                  <a:gd name="T7" fmla="*/ 9 h 463"/>
                  <a:gd name="T8" fmla="*/ 12 w 295"/>
                  <a:gd name="T9" fmla="*/ 6 h 463"/>
                  <a:gd name="T10" fmla="*/ 13 w 295"/>
                  <a:gd name="T11" fmla="*/ 3 h 463"/>
                  <a:gd name="T12" fmla="*/ 14 w 295"/>
                  <a:gd name="T13" fmla="*/ 1 h 463"/>
                  <a:gd name="T14" fmla="*/ 14 w 295"/>
                  <a:gd name="T15" fmla="*/ 0 h 463"/>
                  <a:gd name="T16" fmla="*/ 14 w 295"/>
                  <a:gd name="T17" fmla="*/ 0 h 463"/>
                  <a:gd name="T18" fmla="*/ 37 w 295"/>
                  <a:gd name="T19" fmla="*/ 10 h 463"/>
                  <a:gd name="T20" fmla="*/ 35 w 295"/>
                  <a:gd name="T21" fmla="*/ 12 h 463"/>
                  <a:gd name="T22" fmla="*/ 34 w 295"/>
                  <a:gd name="T23" fmla="*/ 15 h 463"/>
                  <a:gd name="T24" fmla="*/ 32 w 295"/>
                  <a:gd name="T25" fmla="*/ 18 h 463"/>
                  <a:gd name="T26" fmla="*/ 30 w 295"/>
                  <a:gd name="T27" fmla="*/ 21 h 463"/>
                  <a:gd name="T28" fmla="*/ 28 w 295"/>
                  <a:gd name="T29" fmla="*/ 24 h 463"/>
                  <a:gd name="T30" fmla="*/ 26 w 295"/>
                  <a:gd name="T31" fmla="*/ 27 h 463"/>
                  <a:gd name="T32" fmla="*/ 24 w 295"/>
                  <a:gd name="T33" fmla="*/ 31 h 463"/>
                  <a:gd name="T34" fmla="*/ 23 w 295"/>
                  <a:gd name="T35" fmla="*/ 34 h 463"/>
                  <a:gd name="T36" fmla="*/ 21 w 295"/>
                  <a:gd name="T37" fmla="*/ 38 h 463"/>
                  <a:gd name="T38" fmla="*/ 20 w 295"/>
                  <a:gd name="T39" fmla="*/ 41 h 463"/>
                  <a:gd name="T40" fmla="*/ 18 w 295"/>
                  <a:gd name="T41" fmla="*/ 45 h 463"/>
                  <a:gd name="T42" fmla="*/ 17 w 295"/>
                  <a:gd name="T43" fmla="*/ 48 h 463"/>
                  <a:gd name="T44" fmla="*/ 16 w 295"/>
                  <a:gd name="T45" fmla="*/ 51 h 463"/>
                  <a:gd name="T46" fmla="*/ 15 w 295"/>
                  <a:gd name="T47" fmla="*/ 53 h 463"/>
                  <a:gd name="T48" fmla="*/ 14 w 295"/>
                  <a:gd name="T49" fmla="*/ 56 h 463"/>
                  <a:gd name="T50" fmla="*/ 14 w 295"/>
                  <a:gd name="T51" fmla="*/ 57 h 463"/>
                  <a:gd name="T52" fmla="*/ 12 w 295"/>
                  <a:gd name="T53" fmla="*/ 57 h 463"/>
                  <a:gd name="T54" fmla="*/ 11 w 295"/>
                  <a:gd name="T55" fmla="*/ 57 h 463"/>
                  <a:gd name="T56" fmla="*/ 9 w 295"/>
                  <a:gd name="T57" fmla="*/ 56 h 463"/>
                  <a:gd name="T58" fmla="*/ 7 w 295"/>
                  <a:gd name="T59" fmla="*/ 56 h 463"/>
                  <a:gd name="T60" fmla="*/ 5 w 295"/>
                  <a:gd name="T61" fmla="*/ 55 h 463"/>
                  <a:gd name="T62" fmla="*/ 3 w 295"/>
                  <a:gd name="T63" fmla="*/ 55 h 463"/>
                  <a:gd name="T64" fmla="*/ 2 w 295"/>
                  <a:gd name="T65" fmla="*/ 54 h 463"/>
                  <a:gd name="T66" fmla="*/ 0 w 295"/>
                  <a:gd name="T67" fmla="*/ 53 h 463"/>
                  <a:gd name="T68" fmla="*/ 1 w 295"/>
                  <a:gd name="T69" fmla="*/ 52 h 463"/>
                  <a:gd name="T70" fmla="*/ 1 w 295"/>
                  <a:gd name="T71" fmla="*/ 50 h 463"/>
                  <a:gd name="T72" fmla="*/ 2 w 295"/>
                  <a:gd name="T73" fmla="*/ 46 h 463"/>
                  <a:gd name="T74" fmla="*/ 3 w 295"/>
                  <a:gd name="T75" fmla="*/ 42 h 463"/>
                  <a:gd name="T76" fmla="*/ 4 w 295"/>
                  <a:gd name="T77" fmla="*/ 37 h 463"/>
                  <a:gd name="T78" fmla="*/ 6 w 295"/>
                  <a:gd name="T79" fmla="*/ 32 h 463"/>
                  <a:gd name="T80" fmla="*/ 7 w 295"/>
                  <a:gd name="T81" fmla="*/ 26 h 463"/>
                  <a:gd name="T82" fmla="*/ 8 w 295"/>
                  <a:gd name="T83" fmla="*/ 21 h 4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5"/>
                  <a:gd name="T127" fmla="*/ 0 h 463"/>
                  <a:gd name="T128" fmla="*/ 295 w 295"/>
                  <a:gd name="T129" fmla="*/ 463 h 46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5" h="463">
                    <a:moveTo>
                      <a:pt x="59" y="174"/>
                    </a:moveTo>
                    <a:lnTo>
                      <a:pt x="68" y="137"/>
                    </a:lnTo>
                    <a:lnTo>
                      <a:pt x="78" y="103"/>
                    </a:lnTo>
                    <a:lnTo>
                      <a:pt x="86" y="75"/>
                    </a:lnTo>
                    <a:lnTo>
                      <a:pt x="94" y="48"/>
                    </a:lnTo>
                    <a:lnTo>
                      <a:pt x="101" y="29"/>
                    </a:lnTo>
                    <a:lnTo>
                      <a:pt x="105" y="12"/>
                    </a:lnTo>
                    <a:lnTo>
                      <a:pt x="109" y="3"/>
                    </a:lnTo>
                    <a:lnTo>
                      <a:pt x="110" y="0"/>
                    </a:lnTo>
                    <a:lnTo>
                      <a:pt x="295" y="81"/>
                    </a:lnTo>
                    <a:lnTo>
                      <a:pt x="280" y="100"/>
                    </a:lnTo>
                    <a:lnTo>
                      <a:pt x="265" y="121"/>
                    </a:lnTo>
                    <a:lnTo>
                      <a:pt x="250" y="144"/>
                    </a:lnTo>
                    <a:lnTo>
                      <a:pt x="235" y="168"/>
                    </a:lnTo>
                    <a:lnTo>
                      <a:pt x="220" y="194"/>
                    </a:lnTo>
                    <a:lnTo>
                      <a:pt x="205" y="222"/>
                    </a:lnTo>
                    <a:lnTo>
                      <a:pt x="192" y="250"/>
                    </a:lnTo>
                    <a:lnTo>
                      <a:pt x="178" y="278"/>
                    </a:lnTo>
                    <a:lnTo>
                      <a:pt x="165" y="307"/>
                    </a:lnTo>
                    <a:lnTo>
                      <a:pt x="154" y="335"/>
                    </a:lnTo>
                    <a:lnTo>
                      <a:pt x="142" y="361"/>
                    </a:lnTo>
                    <a:lnTo>
                      <a:pt x="133" y="386"/>
                    </a:lnTo>
                    <a:lnTo>
                      <a:pt x="125" y="409"/>
                    </a:lnTo>
                    <a:lnTo>
                      <a:pt x="118" y="429"/>
                    </a:lnTo>
                    <a:lnTo>
                      <a:pt x="112" y="448"/>
                    </a:lnTo>
                    <a:lnTo>
                      <a:pt x="109" y="463"/>
                    </a:lnTo>
                    <a:lnTo>
                      <a:pt x="96" y="458"/>
                    </a:lnTo>
                    <a:lnTo>
                      <a:pt x="82" y="456"/>
                    </a:lnTo>
                    <a:lnTo>
                      <a:pt x="67" y="452"/>
                    </a:lnTo>
                    <a:lnTo>
                      <a:pt x="52" y="450"/>
                    </a:lnTo>
                    <a:lnTo>
                      <a:pt x="37" y="447"/>
                    </a:lnTo>
                    <a:lnTo>
                      <a:pt x="23" y="442"/>
                    </a:lnTo>
                    <a:lnTo>
                      <a:pt x="11" y="437"/>
                    </a:lnTo>
                    <a:lnTo>
                      <a:pt x="0" y="429"/>
                    </a:lnTo>
                    <a:lnTo>
                      <a:pt x="2" y="422"/>
                    </a:lnTo>
                    <a:lnTo>
                      <a:pt x="6" y="404"/>
                    </a:lnTo>
                    <a:lnTo>
                      <a:pt x="13" y="375"/>
                    </a:lnTo>
                    <a:lnTo>
                      <a:pt x="21" y="339"/>
                    </a:lnTo>
                    <a:lnTo>
                      <a:pt x="30" y="299"/>
                    </a:lnTo>
                    <a:lnTo>
                      <a:pt x="41" y="257"/>
                    </a:lnTo>
                    <a:lnTo>
                      <a:pt x="50" y="214"/>
                    </a:lnTo>
                    <a:lnTo>
                      <a:pt x="59" y="174"/>
                    </a:lnTo>
                    <a:close/>
                  </a:path>
                </a:pathLst>
              </a:custGeom>
              <a:solidFill>
                <a:srgbClr val="0F0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Freeform 73"/>
              <p:cNvSpPr>
                <a:spLocks/>
              </p:cNvSpPr>
              <p:nvPr/>
            </p:nvSpPr>
            <p:spPr bwMode="auto">
              <a:xfrm>
                <a:off x="3823" y="2339"/>
                <a:ext cx="203" cy="365"/>
              </a:xfrm>
              <a:custGeom>
                <a:avLst/>
                <a:gdLst>
                  <a:gd name="T0" fmla="*/ 38 w 405"/>
                  <a:gd name="T1" fmla="*/ 77 h 730"/>
                  <a:gd name="T2" fmla="*/ 39 w 405"/>
                  <a:gd name="T3" fmla="*/ 68 h 730"/>
                  <a:gd name="T4" fmla="*/ 39 w 405"/>
                  <a:gd name="T5" fmla="*/ 58 h 730"/>
                  <a:gd name="T6" fmla="*/ 39 w 405"/>
                  <a:gd name="T7" fmla="*/ 48 h 730"/>
                  <a:gd name="T8" fmla="*/ 38 w 405"/>
                  <a:gd name="T9" fmla="*/ 39 h 730"/>
                  <a:gd name="T10" fmla="*/ 36 w 405"/>
                  <a:gd name="T11" fmla="*/ 27 h 730"/>
                  <a:gd name="T12" fmla="*/ 34 w 405"/>
                  <a:gd name="T13" fmla="*/ 18 h 730"/>
                  <a:gd name="T14" fmla="*/ 32 w 405"/>
                  <a:gd name="T15" fmla="*/ 9 h 730"/>
                  <a:gd name="T16" fmla="*/ 28 w 405"/>
                  <a:gd name="T17" fmla="*/ 0 h 730"/>
                  <a:gd name="T18" fmla="*/ 35 w 405"/>
                  <a:gd name="T19" fmla="*/ 1 h 730"/>
                  <a:gd name="T20" fmla="*/ 40 w 405"/>
                  <a:gd name="T21" fmla="*/ 6 h 730"/>
                  <a:gd name="T22" fmla="*/ 43 w 405"/>
                  <a:gd name="T23" fmla="*/ 12 h 730"/>
                  <a:gd name="T24" fmla="*/ 46 w 405"/>
                  <a:gd name="T25" fmla="*/ 21 h 730"/>
                  <a:gd name="T26" fmla="*/ 48 w 405"/>
                  <a:gd name="T27" fmla="*/ 29 h 730"/>
                  <a:gd name="T28" fmla="*/ 49 w 405"/>
                  <a:gd name="T29" fmla="*/ 39 h 730"/>
                  <a:gd name="T30" fmla="*/ 49 w 405"/>
                  <a:gd name="T31" fmla="*/ 48 h 730"/>
                  <a:gd name="T32" fmla="*/ 50 w 405"/>
                  <a:gd name="T33" fmla="*/ 58 h 730"/>
                  <a:gd name="T34" fmla="*/ 51 w 405"/>
                  <a:gd name="T35" fmla="*/ 69 h 730"/>
                  <a:gd name="T36" fmla="*/ 51 w 405"/>
                  <a:gd name="T37" fmla="*/ 77 h 730"/>
                  <a:gd name="T38" fmla="*/ 51 w 405"/>
                  <a:gd name="T39" fmla="*/ 83 h 730"/>
                  <a:gd name="T40" fmla="*/ 51 w 405"/>
                  <a:gd name="T41" fmla="*/ 85 h 730"/>
                  <a:gd name="T42" fmla="*/ 44 w 405"/>
                  <a:gd name="T43" fmla="*/ 88 h 730"/>
                  <a:gd name="T44" fmla="*/ 37 w 405"/>
                  <a:gd name="T45" fmla="*/ 90 h 730"/>
                  <a:gd name="T46" fmla="*/ 31 w 405"/>
                  <a:gd name="T47" fmla="*/ 91 h 730"/>
                  <a:gd name="T48" fmla="*/ 26 w 405"/>
                  <a:gd name="T49" fmla="*/ 91 h 730"/>
                  <a:gd name="T50" fmla="*/ 21 w 405"/>
                  <a:gd name="T51" fmla="*/ 91 h 730"/>
                  <a:gd name="T52" fmla="*/ 17 w 405"/>
                  <a:gd name="T53" fmla="*/ 91 h 730"/>
                  <a:gd name="T54" fmla="*/ 14 w 405"/>
                  <a:gd name="T55" fmla="*/ 90 h 730"/>
                  <a:gd name="T56" fmla="*/ 11 w 405"/>
                  <a:gd name="T57" fmla="*/ 89 h 730"/>
                  <a:gd name="T58" fmla="*/ 8 w 405"/>
                  <a:gd name="T59" fmla="*/ 88 h 730"/>
                  <a:gd name="T60" fmla="*/ 7 w 405"/>
                  <a:gd name="T61" fmla="*/ 86 h 730"/>
                  <a:gd name="T62" fmla="*/ 5 w 405"/>
                  <a:gd name="T63" fmla="*/ 85 h 730"/>
                  <a:gd name="T64" fmla="*/ 4 w 405"/>
                  <a:gd name="T65" fmla="*/ 83 h 730"/>
                  <a:gd name="T66" fmla="*/ 3 w 405"/>
                  <a:gd name="T67" fmla="*/ 82 h 730"/>
                  <a:gd name="T68" fmla="*/ 2 w 405"/>
                  <a:gd name="T69" fmla="*/ 81 h 730"/>
                  <a:gd name="T70" fmla="*/ 2 w 405"/>
                  <a:gd name="T71" fmla="*/ 81 h 730"/>
                  <a:gd name="T72" fmla="*/ 2 w 405"/>
                  <a:gd name="T73" fmla="*/ 80 h 730"/>
                  <a:gd name="T74" fmla="*/ 2 w 405"/>
                  <a:gd name="T75" fmla="*/ 80 h 730"/>
                  <a:gd name="T76" fmla="*/ 1 w 405"/>
                  <a:gd name="T77" fmla="*/ 79 h 730"/>
                  <a:gd name="T78" fmla="*/ 1 w 405"/>
                  <a:gd name="T79" fmla="*/ 78 h 730"/>
                  <a:gd name="T80" fmla="*/ 0 w 405"/>
                  <a:gd name="T81" fmla="*/ 78 h 730"/>
                  <a:gd name="T82" fmla="*/ 2 w 405"/>
                  <a:gd name="T83" fmla="*/ 78 h 730"/>
                  <a:gd name="T84" fmla="*/ 4 w 405"/>
                  <a:gd name="T85" fmla="*/ 78 h 730"/>
                  <a:gd name="T86" fmla="*/ 6 w 405"/>
                  <a:gd name="T87" fmla="*/ 79 h 730"/>
                  <a:gd name="T88" fmla="*/ 9 w 405"/>
                  <a:gd name="T89" fmla="*/ 79 h 730"/>
                  <a:gd name="T90" fmla="*/ 12 w 405"/>
                  <a:gd name="T91" fmla="*/ 80 h 730"/>
                  <a:gd name="T92" fmla="*/ 15 w 405"/>
                  <a:gd name="T93" fmla="*/ 80 h 730"/>
                  <a:gd name="T94" fmla="*/ 18 w 405"/>
                  <a:gd name="T95" fmla="*/ 81 h 730"/>
                  <a:gd name="T96" fmla="*/ 21 w 405"/>
                  <a:gd name="T97" fmla="*/ 81 h 730"/>
                  <a:gd name="T98" fmla="*/ 24 w 405"/>
                  <a:gd name="T99" fmla="*/ 81 h 730"/>
                  <a:gd name="T100" fmla="*/ 27 w 405"/>
                  <a:gd name="T101" fmla="*/ 81 h 730"/>
                  <a:gd name="T102" fmla="*/ 30 w 405"/>
                  <a:gd name="T103" fmla="*/ 81 h 730"/>
                  <a:gd name="T104" fmla="*/ 32 w 405"/>
                  <a:gd name="T105" fmla="*/ 80 h 730"/>
                  <a:gd name="T106" fmla="*/ 34 w 405"/>
                  <a:gd name="T107" fmla="*/ 80 h 730"/>
                  <a:gd name="T108" fmla="*/ 36 w 405"/>
                  <a:gd name="T109" fmla="*/ 79 h 730"/>
                  <a:gd name="T110" fmla="*/ 37 w 405"/>
                  <a:gd name="T111" fmla="*/ 78 h 730"/>
                  <a:gd name="T112" fmla="*/ 38 w 405"/>
                  <a:gd name="T113" fmla="*/ 77 h 7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5"/>
                  <a:gd name="T172" fmla="*/ 0 h 730"/>
                  <a:gd name="T173" fmla="*/ 405 w 405"/>
                  <a:gd name="T174" fmla="*/ 730 h 7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5" h="730">
                    <a:moveTo>
                      <a:pt x="298" y="611"/>
                    </a:moveTo>
                    <a:lnTo>
                      <a:pt x="305" y="544"/>
                    </a:lnTo>
                    <a:lnTo>
                      <a:pt x="307" y="470"/>
                    </a:lnTo>
                    <a:lnTo>
                      <a:pt x="305" y="389"/>
                    </a:lnTo>
                    <a:lnTo>
                      <a:pt x="299" y="305"/>
                    </a:lnTo>
                    <a:lnTo>
                      <a:pt x="288" y="222"/>
                    </a:lnTo>
                    <a:lnTo>
                      <a:pt x="271" y="141"/>
                    </a:lnTo>
                    <a:lnTo>
                      <a:pt x="250" y="67"/>
                    </a:lnTo>
                    <a:lnTo>
                      <a:pt x="223" y="0"/>
                    </a:lnTo>
                    <a:lnTo>
                      <a:pt x="275" y="15"/>
                    </a:lnTo>
                    <a:lnTo>
                      <a:pt x="316" y="49"/>
                    </a:lnTo>
                    <a:lnTo>
                      <a:pt x="344" y="100"/>
                    </a:lnTo>
                    <a:lnTo>
                      <a:pt x="364" y="163"/>
                    </a:lnTo>
                    <a:lnTo>
                      <a:pt x="378" y="235"/>
                    </a:lnTo>
                    <a:lnTo>
                      <a:pt x="386" y="312"/>
                    </a:lnTo>
                    <a:lnTo>
                      <a:pt x="392" y="389"/>
                    </a:lnTo>
                    <a:lnTo>
                      <a:pt x="396" y="465"/>
                    </a:lnTo>
                    <a:lnTo>
                      <a:pt x="401" y="547"/>
                    </a:lnTo>
                    <a:lnTo>
                      <a:pt x="404" y="615"/>
                    </a:lnTo>
                    <a:lnTo>
                      <a:pt x="405" y="660"/>
                    </a:lnTo>
                    <a:lnTo>
                      <a:pt x="405" y="677"/>
                    </a:lnTo>
                    <a:lnTo>
                      <a:pt x="347" y="700"/>
                    </a:lnTo>
                    <a:lnTo>
                      <a:pt x="292" y="716"/>
                    </a:lnTo>
                    <a:lnTo>
                      <a:pt x="245" y="725"/>
                    </a:lnTo>
                    <a:lnTo>
                      <a:pt x="204" y="730"/>
                    </a:lnTo>
                    <a:lnTo>
                      <a:pt x="167" y="730"/>
                    </a:lnTo>
                    <a:lnTo>
                      <a:pt x="135" y="726"/>
                    </a:lnTo>
                    <a:lnTo>
                      <a:pt x="107" y="720"/>
                    </a:lnTo>
                    <a:lnTo>
                      <a:pt x="84" y="710"/>
                    </a:lnTo>
                    <a:lnTo>
                      <a:pt x="64" y="700"/>
                    </a:lnTo>
                    <a:lnTo>
                      <a:pt x="49" y="688"/>
                    </a:lnTo>
                    <a:lnTo>
                      <a:pt x="37" y="676"/>
                    </a:lnTo>
                    <a:lnTo>
                      <a:pt x="28" y="664"/>
                    </a:lnTo>
                    <a:lnTo>
                      <a:pt x="21" y="654"/>
                    </a:lnTo>
                    <a:lnTo>
                      <a:pt x="16" y="646"/>
                    </a:lnTo>
                    <a:lnTo>
                      <a:pt x="14" y="641"/>
                    </a:lnTo>
                    <a:lnTo>
                      <a:pt x="13" y="639"/>
                    </a:lnTo>
                    <a:lnTo>
                      <a:pt x="10" y="635"/>
                    </a:lnTo>
                    <a:lnTo>
                      <a:pt x="6" y="629"/>
                    </a:lnTo>
                    <a:lnTo>
                      <a:pt x="1" y="622"/>
                    </a:lnTo>
                    <a:lnTo>
                      <a:pt x="0" y="617"/>
                    </a:lnTo>
                    <a:lnTo>
                      <a:pt x="11" y="621"/>
                    </a:lnTo>
                    <a:lnTo>
                      <a:pt x="26" y="624"/>
                    </a:lnTo>
                    <a:lnTo>
                      <a:pt x="44" y="627"/>
                    </a:lnTo>
                    <a:lnTo>
                      <a:pt x="66" y="632"/>
                    </a:lnTo>
                    <a:lnTo>
                      <a:pt x="89" y="635"/>
                    </a:lnTo>
                    <a:lnTo>
                      <a:pt x="113" y="638"/>
                    </a:lnTo>
                    <a:lnTo>
                      <a:pt x="138" y="641"/>
                    </a:lnTo>
                    <a:lnTo>
                      <a:pt x="163" y="642"/>
                    </a:lnTo>
                    <a:lnTo>
                      <a:pt x="189" y="644"/>
                    </a:lnTo>
                    <a:lnTo>
                      <a:pt x="212" y="644"/>
                    </a:lnTo>
                    <a:lnTo>
                      <a:pt x="235" y="642"/>
                    </a:lnTo>
                    <a:lnTo>
                      <a:pt x="254" y="639"/>
                    </a:lnTo>
                    <a:lnTo>
                      <a:pt x="272" y="635"/>
                    </a:lnTo>
                    <a:lnTo>
                      <a:pt x="284" y="629"/>
                    </a:lnTo>
                    <a:lnTo>
                      <a:pt x="294" y="622"/>
                    </a:lnTo>
                    <a:lnTo>
                      <a:pt x="298" y="6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Freeform 74"/>
              <p:cNvSpPr>
                <a:spLocks/>
              </p:cNvSpPr>
              <p:nvPr/>
            </p:nvSpPr>
            <p:spPr bwMode="auto">
              <a:xfrm>
                <a:off x="3822" y="2342"/>
                <a:ext cx="165" cy="333"/>
              </a:xfrm>
              <a:custGeom>
                <a:avLst/>
                <a:gdLst>
                  <a:gd name="T0" fmla="*/ 41 w 329"/>
                  <a:gd name="T1" fmla="*/ 74 h 666"/>
                  <a:gd name="T2" fmla="*/ 40 w 329"/>
                  <a:gd name="T3" fmla="*/ 76 h 666"/>
                  <a:gd name="T4" fmla="*/ 39 w 329"/>
                  <a:gd name="T5" fmla="*/ 78 h 666"/>
                  <a:gd name="T6" fmla="*/ 38 w 329"/>
                  <a:gd name="T7" fmla="*/ 80 h 666"/>
                  <a:gd name="T8" fmla="*/ 36 w 329"/>
                  <a:gd name="T9" fmla="*/ 81 h 666"/>
                  <a:gd name="T10" fmla="*/ 34 w 329"/>
                  <a:gd name="T11" fmla="*/ 82 h 666"/>
                  <a:gd name="T12" fmla="*/ 32 w 329"/>
                  <a:gd name="T13" fmla="*/ 83 h 666"/>
                  <a:gd name="T14" fmla="*/ 29 w 329"/>
                  <a:gd name="T15" fmla="*/ 83 h 666"/>
                  <a:gd name="T16" fmla="*/ 26 w 329"/>
                  <a:gd name="T17" fmla="*/ 83 h 666"/>
                  <a:gd name="T18" fmla="*/ 23 w 329"/>
                  <a:gd name="T19" fmla="*/ 83 h 666"/>
                  <a:gd name="T20" fmla="*/ 20 w 329"/>
                  <a:gd name="T21" fmla="*/ 83 h 666"/>
                  <a:gd name="T22" fmla="*/ 17 w 329"/>
                  <a:gd name="T23" fmla="*/ 83 h 666"/>
                  <a:gd name="T24" fmla="*/ 14 w 329"/>
                  <a:gd name="T25" fmla="*/ 82 h 666"/>
                  <a:gd name="T26" fmla="*/ 10 w 329"/>
                  <a:gd name="T27" fmla="*/ 81 h 666"/>
                  <a:gd name="T28" fmla="*/ 7 w 329"/>
                  <a:gd name="T29" fmla="*/ 80 h 666"/>
                  <a:gd name="T30" fmla="*/ 4 w 329"/>
                  <a:gd name="T31" fmla="*/ 79 h 666"/>
                  <a:gd name="T32" fmla="*/ 1 w 329"/>
                  <a:gd name="T33" fmla="*/ 77 h 666"/>
                  <a:gd name="T34" fmla="*/ 2 w 329"/>
                  <a:gd name="T35" fmla="*/ 63 h 666"/>
                  <a:gd name="T36" fmla="*/ 2 w 329"/>
                  <a:gd name="T37" fmla="*/ 53 h 666"/>
                  <a:gd name="T38" fmla="*/ 2 w 329"/>
                  <a:gd name="T39" fmla="*/ 46 h 666"/>
                  <a:gd name="T40" fmla="*/ 1 w 329"/>
                  <a:gd name="T41" fmla="*/ 42 h 666"/>
                  <a:gd name="T42" fmla="*/ 1 w 329"/>
                  <a:gd name="T43" fmla="*/ 38 h 666"/>
                  <a:gd name="T44" fmla="*/ 0 w 329"/>
                  <a:gd name="T45" fmla="*/ 34 h 666"/>
                  <a:gd name="T46" fmla="*/ 1 w 329"/>
                  <a:gd name="T47" fmla="*/ 28 h 666"/>
                  <a:gd name="T48" fmla="*/ 2 w 329"/>
                  <a:gd name="T49" fmla="*/ 22 h 666"/>
                  <a:gd name="T50" fmla="*/ 4 w 329"/>
                  <a:gd name="T51" fmla="*/ 17 h 666"/>
                  <a:gd name="T52" fmla="*/ 7 w 329"/>
                  <a:gd name="T53" fmla="*/ 12 h 666"/>
                  <a:gd name="T54" fmla="*/ 9 w 329"/>
                  <a:gd name="T55" fmla="*/ 9 h 666"/>
                  <a:gd name="T56" fmla="*/ 12 w 329"/>
                  <a:gd name="T57" fmla="*/ 5 h 666"/>
                  <a:gd name="T58" fmla="*/ 15 w 329"/>
                  <a:gd name="T59" fmla="*/ 3 h 666"/>
                  <a:gd name="T60" fmla="*/ 17 w 329"/>
                  <a:gd name="T61" fmla="*/ 1 h 666"/>
                  <a:gd name="T62" fmla="*/ 19 w 329"/>
                  <a:gd name="T63" fmla="*/ 1 h 666"/>
                  <a:gd name="T64" fmla="*/ 20 w 329"/>
                  <a:gd name="T65" fmla="*/ 1 h 666"/>
                  <a:gd name="T66" fmla="*/ 21 w 329"/>
                  <a:gd name="T67" fmla="*/ 1 h 666"/>
                  <a:gd name="T68" fmla="*/ 23 w 329"/>
                  <a:gd name="T69" fmla="*/ 1 h 666"/>
                  <a:gd name="T70" fmla="*/ 24 w 329"/>
                  <a:gd name="T71" fmla="*/ 1 h 666"/>
                  <a:gd name="T72" fmla="*/ 25 w 329"/>
                  <a:gd name="T73" fmla="*/ 0 h 666"/>
                  <a:gd name="T74" fmla="*/ 26 w 329"/>
                  <a:gd name="T75" fmla="*/ 0 h 666"/>
                  <a:gd name="T76" fmla="*/ 27 w 329"/>
                  <a:gd name="T77" fmla="*/ 1 h 666"/>
                  <a:gd name="T78" fmla="*/ 28 w 329"/>
                  <a:gd name="T79" fmla="*/ 1 h 666"/>
                  <a:gd name="T80" fmla="*/ 30 w 329"/>
                  <a:gd name="T81" fmla="*/ 1 h 666"/>
                  <a:gd name="T82" fmla="*/ 33 w 329"/>
                  <a:gd name="T83" fmla="*/ 10 h 666"/>
                  <a:gd name="T84" fmla="*/ 36 w 329"/>
                  <a:gd name="T85" fmla="*/ 19 h 666"/>
                  <a:gd name="T86" fmla="*/ 38 w 329"/>
                  <a:gd name="T87" fmla="*/ 27 h 666"/>
                  <a:gd name="T88" fmla="*/ 40 w 329"/>
                  <a:gd name="T89" fmla="*/ 38 h 666"/>
                  <a:gd name="T90" fmla="*/ 41 w 329"/>
                  <a:gd name="T91" fmla="*/ 47 h 666"/>
                  <a:gd name="T92" fmla="*/ 42 w 329"/>
                  <a:gd name="T93" fmla="*/ 56 h 666"/>
                  <a:gd name="T94" fmla="*/ 41 w 329"/>
                  <a:gd name="T95" fmla="*/ 66 h 666"/>
                  <a:gd name="T96" fmla="*/ 41 w 329"/>
                  <a:gd name="T97" fmla="*/ 74 h 6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9"/>
                  <a:gd name="T148" fmla="*/ 0 h 666"/>
                  <a:gd name="T149" fmla="*/ 329 w 329"/>
                  <a:gd name="T150" fmla="*/ 666 h 6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9" h="666">
                    <a:moveTo>
                      <a:pt x="322" y="588"/>
                    </a:moveTo>
                    <a:lnTo>
                      <a:pt x="318" y="605"/>
                    </a:lnTo>
                    <a:lnTo>
                      <a:pt x="310" y="620"/>
                    </a:lnTo>
                    <a:lnTo>
                      <a:pt x="298" y="633"/>
                    </a:lnTo>
                    <a:lnTo>
                      <a:pt x="284" y="643"/>
                    </a:lnTo>
                    <a:lnTo>
                      <a:pt x="268" y="653"/>
                    </a:lnTo>
                    <a:lnTo>
                      <a:pt x="250" y="659"/>
                    </a:lnTo>
                    <a:lnTo>
                      <a:pt x="229" y="664"/>
                    </a:lnTo>
                    <a:lnTo>
                      <a:pt x="207" y="666"/>
                    </a:lnTo>
                    <a:lnTo>
                      <a:pt x="183" y="666"/>
                    </a:lnTo>
                    <a:lnTo>
                      <a:pt x="158" y="665"/>
                    </a:lnTo>
                    <a:lnTo>
                      <a:pt x="132" y="662"/>
                    </a:lnTo>
                    <a:lnTo>
                      <a:pt x="106" y="655"/>
                    </a:lnTo>
                    <a:lnTo>
                      <a:pt x="79" y="648"/>
                    </a:lnTo>
                    <a:lnTo>
                      <a:pt x="53" y="638"/>
                    </a:lnTo>
                    <a:lnTo>
                      <a:pt x="26" y="625"/>
                    </a:lnTo>
                    <a:lnTo>
                      <a:pt x="1" y="611"/>
                    </a:lnTo>
                    <a:lnTo>
                      <a:pt x="11" y="505"/>
                    </a:lnTo>
                    <a:lnTo>
                      <a:pt x="14" y="429"/>
                    </a:lnTo>
                    <a:lnTo>
                      <a:pt x="11" y="373"/>
                    </a:lnTo>
                    <a:lnTo>
                      <a:pt x="7" y="331"/>
                    </a:lnTo>
                    <a:lnTo>
                      <a:pt x="2" y="299"/>
                    </a:lnTo>
                    <a:lnTo>
                      <a:pt x="0" y="266"/>
                    </a:lnTo>
                    <a:lnTo>
                      <a:pt x="3" y="228"/>
                    </a:lnTo>
                    <a:lnTo>
                      <a:pt x="14" y="177"/>
                    </a:lnTo>
                    <a:lnTo>
                      <a:pt x="30" y="133"/>
                    </a:lnTo>
                    <a:lnTo>
                      <a:pt x="49" y="96"/>
                    </a:lnTo>
                    <a:lnTo>
                      <a:pt x="72" y="66"/>
                    </a:lnTo>
                    <a:lnTo>
                      <a:pt x="95" y="42"/>
                    </a:lnTo>
                    <a:lnTo>
                      <a:pt x="117" y="25"/>
                    </a:lnTo>
                    <a:lnTo>
                      <a:pt x="136" y="13"/>
                    </a:lnTo>
                    <a:lnTo>
                      <a:pt x="148" y="6"/>
                    </a:lnTo>
                    <a:lnTo>
                      <a:pt x="153" y="4"/>
                    </a:lnTo>
                    <a:lnTo>
                      <a:pt x="166" y="3"/>
                    </a:lnTo>
                    <a:lnTo>
                      <a:pt x="177" y="2"/>
                    </a:lnTo>
                    <a:lnTo>
                      <a:pt x="188" y="1"/>
                    </a:lnTo>
                    <a:lnTo>
                      <a:pt x="197" y="0"/>
                    </a:lnTo>
                    <a:lnTo>
                      <a:pt x="206" y="0"/>
                    </a:lnTo>
                    <a:lnTo>
                      <a:pt x="215" y="1"/>
                    </a:lnTo>
                    <a:lnTo>
                      <a:pt x="224" y="5"/>
                    </a:lnTo>
                    <a:lnTo>
                      <a:pt x="236" y="12"/>
                    </a:lnTo>
                    <a:lnTo>
                      <a:pt x="262" y="77"/>
                    </a:lnTo>
                    <a:lnTo>
                      <a:pt x="285" y="148"/>
                    </a:lnTo>
                    <a:lnTo>
                      <a:pt x="303" y="223"/>
                    </a:lnTo>
                    <a:lnTo>
                      <a:pt x="317" y="300"/>
                    </a:lnTo>
                    <a:lnTo>
                      <a:pt x="326" y="376"/>
                    </a:lnTo>
                    <a:lnTo>
                      <a:pt x="329" y="452"/>
                    </a:lnTo>
                    <a:lnTo>
                      <a:pt x="328" y="522"/>
                    </a:lnTo>
                    <a:lnTo>
                      <a:pt x="322" y="588"/>
                    </a:lnTo>
                    <a:close/>
                  </a:path>
                </a:pathLst>
              </a:custGeom>
              <a:solidFill>
                <a:srgbClr val="0F0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Freeform 75"/>
              <p:cNvSpPr>
                <a:spLocks/>
              </p:cNvSpPr>
              <p:nvPr/>
            </p:nvSpPr>
            <p:spPr bwMode="auto">
              <a:xfrm>
                <a:off x="3877" y="2301"/>
                <a:ext cx="78" cy="108"/>
              </a:xfrm>
              <a:custGeom>
                <a:avLst/>
                <a:gdLst>
                  <a:gd name="T0" fmla="*/ 6 w 157"/>
                  <a:gd name="T1" fmla="*/ 1 h 215"/>
                  <a:gd name="T2" fmla="*/ 14 w 157"/>
                  <a:gd name="T3" fmla="*/ 0 h 215"/>
                  <a:gd name="T4" fmla="*/ 19 w 157"/>
                  <a:gd name="T5" fmla="*/ 10 h 215"/>
                  <a:gd name="T6" fmla="*/ 0 w 157"/>
                  <a:gd name="T7" fmla="*/ 27 h 215"/>
                  <a:gd name="T8" fmla="*/ 6 w 157"/>
                  <a:gd name="T9" fmla="*/ 9 h 215"/>
                  <a:gd name="T10" fmla="*/ 6 w 157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215"/>
                  <a:gd name="T20" fmla="*/ 157 w 157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215">
                    <a:moveTo>
                      <a:pt x="53" y="3"/>
                    </a:moveTo>
                    <a:lnTo>
                      <a:pt x="118" y="0"/>
                    </a:lnTo>
                    <a:lnTo>
                      <a:pt x="157" y="79"/>
                    </a:lnTo>
                    <a:lnTo>
                      <a:pt x="0" y="215"/>
                    </a:lnTo>
                    <a:lnTo>
                      <a:pt x="52" y="65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Freeform 76"/>
              <p:cNvSpPr>
                <a:spLocks/>
              </p:cNvSpPr>
              <p:nvPr/>
            </p:nvSpPr>
            <p:spPr bwMode="auto">
              <a:xfrm>
                <a:off x="3875" y="2324"/>
                <a:ext cx="88" cy="88"/>
              </a:xfrm>
              <a:custGeom>
                <a:avLst/>
                <a:gdLst>
                  <a:gd name="T0" fmla="*/ 7 w 175"/>
                  <a:gd name="T1" fmla="*/ 3 h 176"/>
                  <a:gd name="T2" fmla="*/ 3 w 175"/>
                  <a:gd name="T3" fmla="*/ 19 h 176"/>
                  <a:gd name="T4" fmla="*/ 18 w 175"/>
                  <a:gd name="T5" fmla="*/ 0 h 176"/>
                  <a:gd name="T6" fmla="*/ 22 w 175"/>
                  <a:gd name="T7" fmla="*/ 5 h 176"/>
                  <a:gd name="T8" fmla="*/ 21 w 175"/>
                  <a:gd name="T9" fmla="*/ 6 h 176"/>
                  <a:gd name="T10" fmla="*/ 19 w 175"/>
                  <a:gd name="T11" fmla="*/ 7 h 176"/>
                  <a:gd name="T12" fmla="*/ 16 w 175"/>
                  <a:gd name="T13" fmla="*/ 11 h 176"/>
                  <a:gd name="T14" fmla="*/ 11 w 175"/>
                  <a:gd name="T15" fmla="*/ 13 h 176"/>
                  <a:gd name="T16" fmla="*/ 7 w 175"/>
                  <a:gd name="T17" fmla="*/ 17 h 176"/>
                  <a:gd name="T18" fmla="*/ 4 w 175"/>
                  <a:gd name="T19" fmla="*/ 20 h 176"/>
                  <a:gd name="T20" fmla="*/ 1 w 175"/>
                  <a:gd name="T21" fmla="*/ 22 h 176"/>
                  <a:gd name="T22" fmla="*/ 0 w 175"/>
                  <a:gd name="T23" fmla="*/ 22 h 176"/>
                  <a:gd name="T24" fmla="*/ 1 w 175"/>
                  <a:gd name="T25" fmla="*/ 20 h 176"/>
                  <a:gd name="T26" fmla="*/ 2 w 175"/>
                  <a:gd name="T27" fmla="*/ 15 h 176"/>
                  <a:gd name="T28" fmla="*/ 3 w 175"/>
                  <a:gd name="T29" fmla="*/ 11 h 176"/>
                  <a:gd name="T30" fmla="*/ 4 w 175"/>
                  <a:gd name="T31" fmla="*/ 6 h 176"/>
                  <a:gd name="T32" fmla="*/ 7 w 175"/>
                  <a:gd name="T33" fmla="*/ 3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5"/>
                  <a:gd name="T52" fmla="*/ 0 h 176"/>
                  <a:gd name="T53" fmla="*/ 175 w 175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5" h="176">
                    <a:moveTo>
                      <a:pt x="52" y="17"/>
                    </a:moveTo>
                    <a:lnTo>
                      <a:pt x="18" y="145"/>
                    </a:lnTo>
                    <a:lnTo>
                      <a:pt x="144" y="0"/>
                    </a:lnTo>
                    <a:lnTo>
                      <a:pt x="175" y="38"/>
                    </a:lnTo>
                    <a:lnTo>
                      <a:pt x="168" y="44"/>
                    </a:lnTo>
                    <a:lnTo>
                      <a:pt x="148" y="60"/>
                    </a:lnTo>
                    <a:lnTo>
                      <a:pt x="121" y="83"/>
                    </a:lnTo>
                    <a:lnTo>
                      <a:pt x="88" y="108"/>
                    </a:lnTo>
                    <a:lnTo>
                      <a:pt x="56" y="133"/>
                    </a:lnTo>
                    <a:lnTo>
                      <a:pt x="29" y="156"/>
                    </a:lnTo>
                    <a:lnTo>
                      <a:pt x="8" y="171"/>
                    </a:lnTo>
                    <a:lnTo>
                      <a:pt x="0" y="176"/>
                    </a:lnTo>
                    <a:lnTo>
                      <a:pt x="3" y="160"/>
                    </a:lnTo>
                    <a:lnTo>
                      <a:pt x="12" y="126"/>
                    </a:lnTo>
                    <a:lnTo>
                      <a:pt x="22" y="86"/>
                    </a:lnTo>
                    <a:lnTo>
                      <a:pt x="25" y="53"/>
                    </a:lnTo>
                    <a:lnTo>
                      <a:pt x="5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Freeform 77"/>
              <p:cNvSpPr>
                <a:spLocks/>
              </p:cNvSpPr>
              <p:nvPr/>
            </p:nvSpPr>
            <p:spPr bwMode="auto">
              <a:xfrm>
                <a:off x="3880" y="2154"/>
                <a:ext cx="47" cy="173"/>
              </a:xfrm>
              <a:custGeom>
                <a:avLst/>
                <a:gdLst>
                  <a:gd name="T0" fmla="*/ 12 w 74"/>
                  <a:gd name="T1" fmla="*/ 0 h 180"/>
                  <a:gd name="T2" fmla="*/ 13 w 74"/>
                  <a:gd name="T3" fmla="*/ 1 h 180"/>
                  <a:gd name="T4" fmla="*/ 15 w 74"/>
                  <a:gd name="T5" fmla="*/ 4 h 180"/>
                  <a:gd name="T6" fmla="*/ 17 w 74"/>
                  <a:gd name="T7" fmla="*/ 7 h 180"/>
                  <a:gd name="T8" fmla="*/ 19 w 74"/>
                  <a:gd name="T9" fmla="*/ 12 h 180"/>
                  <a:gd name="T10" fmla="*/ 17 w 74"/>
                  <a:gd name="T11" fmla="*/ 134 h 180"/>
                  <a:gd name="T12" fmla="*/ 17 w 74"/>
                  <a:gd name="T13" fmla="*/ 134 h 180"/>
                  <a:gd name="T14" fmla="*/ 16 w 74"/>
                  <a:gd name="T15" fmla="*/ 136 h 180"/>
                  <a:gd name="T16" fmla="*/ 15 w 74"/>
                  <a:gd name="T17" fmla="*/ 138 h 180"/>
                  <a:gd name="T18" fmla="*/ 12 w 74"/>
                  <a:gd name="T19" fmla="*/ 140 h 180"/>
                  <a:gd name="T20" fmla="*/ 10 w 74"/>
                  <a:gd name="T21" fmla="*/ 144 h 180"/>
                  <a:gd name="T22" fmla="*/ 7 w 74"/>
                  <a:gd name="T23" fmla="*/ 149 h 180"/>
                  <a:gd name="T24" fmla="*/ 4 w 74"/>
                  <a:gd name="T25" fmla="*/ 154 h 180"/>
                  <a:gd name="T26" fmla="*/ 0 w 74"/>
                  <a:gd name="T27" fmla="*/ 160 h 180"/>
                  <a:gd name="T28" fmla="*/ 4 w 74"/>
                  <a:gd name="T29" fmla="*/ 144 h 180"/>
                  <a:gd name="T30" fmla="*/ 7 w 74"/>
                  <a:gd name="T31" fmla="*/ 126 h 180"/>
                  <a:gd name="T32" fmla="*/ 10 w 74"/>
                  <a:gd name="T33" fmla="*/ 107 h 180"/>
                  <a:gd name="T34" fmla="*/ 11 w 74"/>
                  <a:gd name="T35" fmla="*/ 85 h 180"/>
                  <a:gd name="T36" fmla="*/ 11 w 74"/>
                  <a:gd name="T37" fmla="*/ 62 h 180"/>
                  <a:gd name="T38" fmla="*/ 12 w 74"/>
                  <a:gd name="T39" fmla="*/ 40 h 180"/>
                  <a:gd name="T40" fmla="*/ 12 w 74"/>
                  <a:gd name="T41" fmla="*/ 20 h 180"/>
                  <a:gd name="T42" fmla="*/ 12 w 74"/>
                  <a:gd name="T43" fmla="*/ 0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4"/>
                  <a:gd name="T67" fmla="*/ 0 h 180"/>
                  <a:gd name="T68" fmla="*/ 74 w 74"/>
                  <a:gd name="T69" fmla="*/ 180 h 1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4" h="180">
                    <a:moveTo>
                      <a:pt x="48" y="0"/>
                    </a:moveTo>
                    <a:lnTo>
                      <a:pt x="52" y="1"/>
                    </a:lnTo>
                    <a:lnTo>
                      <a:pt x="58" y="4"/>
                    </a:lnTo>
                    <a:lnTo>
                      <a:pt x="66" y="7"/>
                    </a:lnTo>
                    <a:lnTo>
                      <a:pt x="74" y="13"/>
                    </a:lnTo>
                    <a:lnTo>
                      <a:pt x="68" y="151"/>
                    </a:lnTo>
                    <a:lnTo>
                      <a:pt x="67" y="151"/>
                    </a:lnTo>
                    <a:lnTo>
                      <a:pt x="62" y="153"/>
                    </a:lnTo>
                    <a:lnTo>
                      <a:pt x="56" y="156"/>
                    </a:lnTo>
                    <a:lnTo>
                      <a:pt x="48" y="158"/>
                    </a:lnTo>
                    <a:lnTo>
                      <a:pt x="38" y="162"/>
                    </a:lnTo>
                    <a:lnTo>
                      <a:pt x="26" y="167"/>
                    </a:lnTo>
                    <a:lnTo>
                      <a:pt x="14" y="173"/>
                    </a:lnTo>
                    <a:lnTo>
                      <a:pt x="0" y="180"/>
                    </a:lnTo>
                    <a:lnTo>
                      <a:pt x="15" y="162"/>
                    </a:lnTo>
                    <a:lnTo>
                      <a:pt x="26" y="142"/>
                    </a:lnTo>
                    <a:lnTo>
                      <a:pt x="36" y="120"/>
                    </a:lnTo>
                    <a:lnTo>
                      <a:pt x="41" y="96"/>
                    </a:lnTo>
                    <a:lnTo>
                      <a:pt x="46" y="71"/>
                    </a:lnTo>
                    <a:lnTo>
                      <a:pt x="48" y="46"/>
                    </a:lnTo>
                    <a:lnTo>
                      <a:pt x="48" y="2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reeform 78"/>
              <p:cNvSpPr>
                <a:spLocks/>
              </p:cNvSpPr>
              <p:nvPr/>
            </p:nvSpPr>
            <p:spPr bwMode="auto">
              <a:xfrm>
                <a:off x="3858" y="2147"/>
                <a:ext cx="56" cy="183"/>
              </a:xfrm>
              <a:custGeom>
                <a:avLst/>
                <a:gdLst>
                  <a:gd name="T0" fmla="*/ 4 w 93"/>
                  <a:gd name="T1" fmla="*/ 20 h 187"/>
                  <a:gd name="T2" fmla="*/ 5 w 93"/>
                  <a:gd name="T3" fmla="*/ 19 h 187"/>
                  <a:gd name="T4" fmla="*/ 6 w 93"/>
                  <a:gd name="T5" fmla="*/ 16 h 187"/>
                  <a:gd name="T6" fmla="*/ 8 w 93"/>
                  <a:gd name="T7" fmla="*/ 12 h 187"/>
                  <a:gd name="T8" fmla="*/ 10 w 93"/>
                  <a:gd name="T9" fmla="*/ 8 h 187"/>
                  <a:gd name="T10" fmla="*/ 12 w 93"/>
                  <a:gd name="T11" fmla="*/ 3 h 187"/>
                  <a:gd name="T12" fmla="*/ 15 w 93"/>
                  <a:gd name="T13" fmla="*/ 1 h 187"/>
                  <a:gd name="T14" fmla="*/ 18 w 93"/>
                  <a:gd name="T15" fmla="*/ 0 h 187"/>
                  <a:gd name="T16" fmla="*/ 20 w 93"/>
                  <a:gd name="T17" fmla="*/ 2 h 187"/>
                  <a:gd name="T18" fmla="*/ 20 w 93"/>
                  <a:gd name="T19" fmla="*/ 23 h 187"/>
                  <a:gd name="T20" fmla="*/ 20 w 93"/>
                  <a:gd name="T21" fmla="*/ 45 h 187"/>
                  <a:gd name="T22" fmla="*/ 20 w 93"/>
                  <a:gd name="T23" fmla="*/ 68 h 187"/>
                  <a:gd name="T24" fmla="*/ 19 w 93"/>
                  <a:gd name="T25" fmla="*/ 90 h 187"/>
                  <a:gd name="T26" fmla="*/ 18 w 93"/>
                  <a:gd name="T27" fmla="*/ 112 h 187"/>
                  <a:gd name="T28" fmla="*/ 16 w 93"/>
                  <a:gd name="T29" fmla="*/ 132 h 187"/>
                  <a:gd name="T30" fmla="*/ 14 w 93"/>
                  <a:gd name="T31" fmla="*/ 152 h 187"/>
                  <a:gd name="T32" fmla="*/ 11 w 93"/>
                  <a:gd name="T33" fmla="*/ 166 h 187"/>
                  <a:gd name="T34" fmla="*/ 10 w 93"/>
                  <a:gd name="T35" fmla="*/ 171 h 187"/>
                  <a:gd name="T36" fmla="*/ 8 w 93"/>
                  <a:gd name="T37" fmla="*/ 173 h 187"/>
                  <a:gd name="T38" fmla="*/ 7 w 93"/>
                  <a:gd name="T39" fmla="*/ 175 h 187"/>
                  <a:gd name="T40" fmla="*/ 5 w 93"/>
                  <a:gd name="T41" fmla="*/ 174 h 187"/>
                  <a:gd name="T42" fmla="*/ 4 w 93"/>
                  <a:gd name="T43" fmla="*/ 173 h 187"/>
                  <a:gd name="T44" fmla="*/ 3 w 93"/>
                  <a:gd name="T45" fmla="*/ 170 h 187"/>
                  <a:gd name="T46" fmla="*/ 2 w 93"/>
                  <a:gd name="T47" fmla="*/ 165 h 187"/>
                  <a:gd name="T48" fmla="*/ 2 w 93"/>
                  <a:gd name="T49" fmla="*/ 159 h 187"/>
                  <a:gd name="T50" fmla="*/ 1 w 93"/>
                  <a:gd name="T51" fmla="*/ 127 h 187"/>
                  <a:gd name="T52" fmla="*/ 0 w 93"/>
                  <a:gd name="T53" fmla="*/ 100 h 187"/>
                  <a:gd name="T54" fmla="*/ 1 w 93"/>
                  <a:gd name="T55" fmla="*/ 74 h 187"/>
                  <a:gd name="T56" fmla="*/ 1 w 93"/>
                  <a:gd name="T57" fmla="*/ 55 h 187"/>
                  <a:gd name="T58" fmla="*/ 2 w 93"/>
                  <a:gd name="T59" fmla="*/ 39 h 187"/>
                  <a:gd name="T60" fmla="*/ 3 w 93"/>
                  <a:gd name="T61" fmla="*/ 27 h 187"/>
                  <a:gd name="T62" fmla="*/ 4 w 93"/>
                  <a:gd name="T63" fmla="*/ 23 h 187"/>
                  <a:gd name="T64" fmla="*/ 4 w 93"/>
                  <a:gd name="T65" fmla="*/ 20 h 1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187"/>
                  <a:gd name="T101" fmla="*/ 93 w 93"/>
                  <a:gd name="T102" fmla="*/ 187 h 1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187">
                    <a:moveTo>
                      <a:pt x="20" y="20"/>
                    </a:moveTo>
                    <a:lnTo>
                      <a:pt x="22" y="19"/>
                    </a:lnTo>
                    <a:lnTo>
                      <a:pt x="27" y="16"/>
                    </a:lnTo>
                    <a:lnTo>
                      <a:pt x="35" y="12"/>
                    </a:lnTo>
                    <a:lnTo>
                      <a:pt x="45" y="8"/>
                    </a:lnTo>
                    <a:lnTo>
                      <a:pt x="57" y="3"/>
                    </a:lnTo>
                    <a:lnTo>
                      <a:pt x="69" y="1"/>
                    </a:lnTo>
                    <a:lnTo>
                      <a:pt x="81" y="0"/>
                    </a:lnTo>
                    <a:lnTo>
                      <a:pt x="92" y="2"/>
                    </a:lnTo>
                    <a:lnTo>
                      <a:pt x="93" y="24"/>
                    </a:lnTo>
                    <a:lnTo>
                      <a:pt x="92" y="48"/>
                    </a:lnTo>
                    <a:lnTo>
                      <a:pt x="91" y="72"/>
                    </a:lnTo>
                    <a:lnTo>
                      <a:pt x="88" y="96"/>
                    </a:lnTo>
                    <a:lnTo>
                      <a:pt x="82" y="120"/>
                    </a:lnTo>
                    <a:lnTo>
                      <a:pt x="75" y="141"/>
                    </a:lnTo>
                    <a:lnTo>
                      <a:pt x="64" y="161"/>
                    </a:lnTo>
                    <a:lnTo>
                      <a:pt x="50" y="178"/>
                    </a:lnTo>
                    <a:lnTo>
                      <a:pt x="43" y="183"/>
                    </a:lnTo>
                    <a:lnTo>
                      <a:pt x="37" y="185"/>
                    </a:lnTo>
                    <a:lnTo>
                      <a:pt x="30" y="187"/>
                    </a:lnTo>
                    <a:lnTo>
                      <a:pt x="24" y="186"/>
                    </a:lnTo>
                    <a:lnTo>
                      <a:pt x="20" y="185"/>
                    </a:lnTo>
                    <a:lnTo>
                      <a:pt x="15" y="182"/>
                    </a:lnTo>
                    <a:lnTo>
                      <a:pt x="11" y="177"/>
                    </a:lnTo>
                    <a:lnTo>
                      <a:pt x="8" y="170"/>
                    </a:lnTo>
                    <a:lnTo>
                      <a:pt x="1" y="136"/>
                    </a:lnTo>
                    <a:lnTo>
                      <a:pt x="0" y="106"/>
                    </a:lnTo>
                    <a:lnTo>
                      <a:pt x="1" y="80"/>
                    </a:lnTo>
                    <a:lnTo>
                      <a:pt x="5" y="58"/>
                    </a:lnTo>
                    <a:lnTo>
                      <a:pt x="9" y="42"/>
                    </a:lnTo>
                    <a:lnTo>
                      <a:pt x="14" y="30"/>
                    </a:lnTo>
                    <a:lnTo>
                      <a:pt x="19" y="23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 79"/>
              <p:cNvSpPr>
                <a:spLocks/>
              </p:cNvSpPr>
              <p:nvPr/>
            </p:nvSpPr>
            <p:spPr bwMode="auto">
              <a:xfrm>
                <a:off x="3866" y="2250"/>
                <a:ext cx="47" cy="49"/>
              </a:xfrm>
              <a:custGeom>
                <a:avLst/>
                <a:gdLst>
                  <a:gd name="T0" fmla="*/ 461 w 15"/>
                  <a:gd name="T1" fmla="*/ 0 h 50"/>
                  <a:gd name="T2" fmla="*/ 373 w 15"/>
                  <a:gd name="T3" fmla="*/ 7 h 50"/>
                  <a:gd name="T4" fmla="*/ 188 w 15"/>
                  <a:gd name="T5" fmla="*/ 23 h 50"/>
                  <a:gd name="T6" fmla="*/ 0 w 15"/>
                  <a:gd name="T7" fmla="*/ 37 h 50"/>
                  <a:gd name="T8" fmla="*/ 28 w 15"/>
                  <a:gd name="T9" fmla="*/ 46 h 50"/>
                  <a:gd name="T10" fmla="*/ 188 w 15"/>
                  <a:gd name="T11" fmla="*/ 47 h 50"/>
                  <a:gd name="T12" fmla="*/ 244 w 15"/>
                  <a:gd name="T13" fmla="*/ 47 h 50"/>
                  <a:gd name="T14" fmla="*/ 335 w 15"/>
                  <a:gd name="T15" fmla="*/ 46 h 50"/>
                  <a:gd name="T16" fmla="*/ 373 w 15"/>
                  <a:gd name="T17" fmla="*/ 45 h 50"/>
                  <a:gd name="T18" fmla="*/ 461 w 15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50"/>
                  <a:gd name="T32" fmla="*/ 15 w 15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50">
                    <a:moveTo>
                      <a:pt x="15" y="0"/>
                    </a:moveTo>
                    <a:lnTo>
                      <a:pt x="12" y="7"/>
                    </a:lnTo>
                    <a:lnTo>
                      <a:pt x="6" y="23"/>
                    </a:lnTo>
                    <a:lnTo>
                      <a:pt x="0" y="40"/>
                    </a:lnTo>
                    <a:lnTo>
                      <a:pt x="1" y="49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1" y="49"/>
                    </a:lnTo>
                    <a:lnTo>
                      <a:pt x="12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 80"/>
              <p:cNvSpPr>
                <a:spLocks/>
              </p:cNvSpPr>
              <p:nvPr/>
            </p:nvSpPr>
            <p:spPr bwMode="auto">
              <a:xfrm>
                <a:off x="3864" y="2158"/>
                <a:ext cx="71" cy="156"/>
              </a:xfrm>
              <a:custGeom>
                <a:avLst/>
                <a:gdLst>
                  <a:gd name="T0" fmla="*/ 9 w 118"/>
                  <a:gd name="T1" fmla="*/ 0 h 159"/>
                  <a:gd name="T2" fmla="*/ 13 w 118"/>
                  <a:gd name="T3" fmla="*/ 2 h 159"/>
                  <a:gd name="T4" fmla="*/ 17 w 118"/>
                  <a:gd name="T5" fmla="*/ 11 h 159"/>
                  <a:gd name="T6" fmla="*/ 20 w 118"/>
                  <a:gd name="T7" fmla="*/ 23 h 159"/>
                  <a:gd name="T8" fmla="*/ 23 w 118"/>
                  <a:gd name="T9" fmla="*/ 36 h 159"/>
                  <a:gd name="T10" fmla="*/ 25 w 118"/>
                  <a:gd name="T11" fmla="*/ 59 h 159"/>
                  <a:gd name="T12" fmla="*/ 26 w 118"/>
                  <a:gd name="T13" fmla="*/ 83 h 159"/>
                  <a:gd name="T14" fmla="*/ 25 w 118"/>
                  <a:gd name="T15" fmla="*/ 115 h 159"/>
                  <a:gd name="T16" fmla="*/ 22 w 118"/>
                  <a:gd name="T17" fmla="*/ 150 h 159"/>
                  <a:gd name="T18" fmla="*/ 20 w 118"/>
                  <a:gd name="T19" fmla="*/ 150 h 159"/>
                  <a:gd name="T20" fmla="*/ 19 w 118"/>
                  <a:gd name="T21" fmla="*/ 150 h 159"/>
                  <a:gd name="T22" fmla="*/ 18 w 118"/>
                  <a:gd name="T23" fmla="*/ 150 h 159"/>
                  <a:gd name="T24" fmla="*/ 17 w 118"/>
                  <a:gd name="T25" fmla="*/ 150 h 159"/>
                  <a:gd name="T26" fmla="*/ 18 w 118"/>
                  <a:gd name="T27" fmla="*/ 147 h 159"/>
                  <a:gd name="T28" fmla="*/ 19 w 118"/>
                  <a:gd name="T29" fmla="*/ 135 h 159"/>
                  <a:gd name="T30" fmla="*/ 20 w 118"/>
                  <a:gd name="T31" fmla="*/ 123 h 159"/>
                  <a:gd name="T32" fmla="*/ 22 w 118"/>
                  <a:gd name="T33" fmla="*/ 104 h 159"/>
                  <a:gd name="T34" fmla="*/ 22 w 118"/>
                  <a:gd name="T35" fmla="*/ 82 h 159"/>
                  <a:gd name="T36" fmla="*/ 20 w 118"/>
                  <a:gd name="T37" fmla="*/ 62 h 159"/>
                  <a:gd name="T38" fmla="*/ 19 w 118"/>
                  <a:gd name="T39" fmla="*/ 40 h 159"/>
                  <a:gd name="T40" fmla="*/ 14 w 118"/>
                  <a:gd name="T41" fmla="*/ 23 h 159"/>
                  <a:gd name="T42" fmla="*/ 16 w 118"/>
                  <a:gd name="T43" fmla="*/ 46 h 159"/>
                  <a:gd name="T44" fmla="*/ 13 w 118"/>
                  <a:gd name="T45" fmla="*/ 47 h 159"/>
                  <a:gd name="T46" fmla="*/ 10 w 118"/>
                  <a:gd name="T47" fmla="*/ 15 h 159"/>
                  <a:gd name="T48" fmla="*/ 8 w 118"/>
                  <a:gd name="T49" fmla="*/ 46 h 159"/>
                  <a:gd name="T50" fmla="*/ 0 w 118"/>
                  <a:gd name="T51" fmla="*/ 36 h 159"/>
                  <a:gd name="T52" fmla="*/ 1 w 118"/>
                  <a:gd name="T53" fmla="*/ 32 h 159"/>
                  <a:gd name="T54" fmla="*/ 1 w 118"/>
                  <a:gd name="T55" fmla="*/ 26 h 159"/>
                  <a:gd name="T56" fmla="*/ 1 w 118"/>
                  <a:gd name="T57" fmla="*/ 22 h 159"/>
                  <a:gd name="T58" fmla="*/ 2 w 118"/>
                  <a:gd name="T59" fmla="*/ 15 h 159"/>
                  <a:gd name="T60" fmla="*/ 4 w 118"/>
                  <a:gd name="T61" fmla="*/ 9 h 159"/>
                  <a:gd name="T62" fmla="*/ 5 w 118"/>
                  <a:gd name="T63" fmla="*/ 5 h 159"/>
                  <a:gd name="T64" fmla="*/ 7 w 118"/>
                  <a:gd name="T65" fmla="*/ 1 h 159"/>
                  <a:gd name="T66" fmla="*/ 9 w 118"/>
                  <a:gd name="T67" fmla="*/ 0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159"/>
                  <a:gd name="T104" fmla="*/ 118 w 118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159">
                    <a:moveTo>
                      <a:pt x="42" y="0"/>
                    </a:moveTo>
                    <a:lnTo>
                      <a:pt x="59" y="2"/>
                    </a:lnTo>
                    <a:lnTo>
                      <a:pt x="76" y="11"/>
                    </a:lnTo>
                    <a:lnTo>
                      <a:pt x="92" y="23"/>
                    </a:lnTo>
                    <a:lnTo>
                      <a:pt x="106" y="39"/>
                    </a:lnTo>
                    <a:lnTo>
                      <a:pt x="115" y="62"/>
                    </a:lnTo>
                    <a:lnTo>
                      <a:pt x="118" y="89"/>
                    </a:lnTo>
                    <a:lnTo>
                      <a:pt x="114" y="121"/>
                    </a:lnTo>
                    <a:lnTo>
                      <a:pt x="100" y="159"/>
                    </a:lnTo>
                    <a:lnTo>
                      <a:pt x="94" y="159"/>
                    </a:lnTo>
                    <a:lnTo>
                      <a:pt x="87" y="159"/>
                    </a:lnTo>
                    <a:lnTo>
                      <a:pt x="83" y="159"/>
                    </a:lnTo>
                    <a:lnTo>
                      <a:pt x="80" y="159"/>
                    </a:lnTo>
                    <a:lnTo>
                      <a:pt x="83" y="156"/>
                    </a:lnTo>
                    <a:lnTo>
                      <a:pt x="87" y="144"/>
                    </a:lnTo>
                    <a:lnTo>
                      <a:pt x="93" y="129"/>
                    </a:lnTo>
                    <a:lnTo>
                      <a:pt x="98" y="110"/>
                    </a:lnTo>
                    <a:lnTo>
                      <a:pt x="99" y="88"/>
                    </a:lnTo>
                    <a:lnTo>
                      <a:pt x="95" y="65"/>
                    </a:lnTo>
                    <a:lnTo>
                      <a:pt x="85" y="43"/>
                    </a:lnTo>
                    <a:lnTo>
                      <a:pt x="64" y="23"/>
                    </a:lnTo>
                    <a:lnTo>
                      <a:pt x="74" y="49"/>
                    </a:lnTo>
                    <a:lnTo>
                      <a:pt x="59" y="50"/>
                    </a:lnTo>
                    <a:lnTo>
                      <a:pt x="46" y="15"/>
                    </a:lnTo>
                    <a:lnTo>
                      <a:pt x="40" y="49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3" y="29"/>
                    </a:lnTo>
                    <a:lnTo>
                      <a:pt x="7" y="22"/>
                    </a:lnTo>
                    <a:lnTo>
                      <a:pt x="11" y="15"/>
                    </a:lnTo>
                    <a:lnTo>
                      <a:pt x="17" y="9"/>
                    </a:lnTo>
                    <a:lnTo>
                      <a:pt x="24" y="5"/>
                    </a:lnTo>
                    <a:lnTo>
                      <a:pt x="32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92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Freeform 81"/>
              <p:cNvSpPr>
                <a:spLocks/>
              </p:cNvSpPr>
              <p:nvPr/>
            </p:nvSpPr>
            <p:spPr bwMode="auto">
              <a:xfrm>
                <a:off x="3888" y="2160"/>
                <a:ext cx="90" cy="140"/>
              </a:xfrm>
              <a:custGeom>
                <a:avLst/>
                <a:gdLst>
                  <a:gd name="T0" fmla="*/ 0 w 153"/>
                  <a:gd name="T1" fmla="*/ 7 h 144"/>
                  <a:gd name="T2" fmla="*/ 1 w 153"/>
                  <a:gd name="T3" fmla="*/ 5 h 144"/>
                  <a:gd name="T4" fmla="*/ 2 w 153"/>
                  <a:gd name="T5" fmla="*/ 3 h 144"/>
                  <a:gd name="T6" fmla="*/ 4 w 153"/>
                  <a:gd name="T7" fmla="*/ 0 h 144"/>
                  <a:gd name="T8" fmla="*/ 6 w 153"/>
                  <a:gd name="T9" fmla="*/ 0 h 144"/>
                  <a:gd name="T10" fmla="*/ 9 w 153"/>
                  <a:gd name="T11" fmla="*/ 3 h 144"/>
                  <a:gd name="T12" fmla="*/ 13 w 153"/>
                  <a:gd name="T13" fmla="*/ 11 h 144"/>
                  <a:gd name="T14" fmla="*/ 17 w 153"/>
                  <a:gd name="T15" fmla="*/ 23 h 144"/>
                  <a:gd name="T16" fmla="*/ 21 w 153"/>
                  <a:gd name="T17" fmla="*/ 47 h 144"/>
                  <a:gd name="T18" fmla="*/ 22 w 153"/>
                  <a:gd name="T19" fmla="*/ 56 h 144"/>
                  <a:gd name="T20" fmla="*/ 25 w 153"/>
                  <a:gd name="T21" fmla="*/ 65 h 144"/>
                  <a:gd name="T22" fmla="*/ 26 w 153"/>
                  <a:gd name="T23" fmla="*/ 72 h 144"/>
                  <a:gd name="T24" fmla="*/ 28 w 153"/>
                  <a:gd name="T25" fmla="*/ 78 h 144"/>
                  <a:gd name="T26" fmla="*/ 31 w 153"/>
                  <a:gd name="T27" fmla="*/ 87 h 144"/>
                  <a:gd name="T28" fmla="*/ 30 w 153"/>
                  <a:gd name="T29" fmla="*/ 99 h 144"/>
                  <a:gd name="T30" fmla="*/ 27 w 153"/>
                  <a:gd name="T31" fmla="*/ 87 h 144"/>
                  <a:gd name="T32" fmla="*/ 28 w 153"/>
                  <a:gd name="T33" fmla="*/ 110 h 144"/>
                  <a:gd name="T34" fmla="*/ 27 w 153"/>
                  <a:gd name="T35" fmla="*/ 113 h 144"/>
                  <a:gd name="T36" fmla="*/ 26 w 153"/>
                  <a:gd name="T37" fmla="*/ 116 h 144"/>
                  <a:gd name="T38" fmla="*/ 24 w 153"/>
                  <a:gd name="T39" fmla="*/ 122 h 144"/>
                  <a:gd name="T40" fmla="*/ 21 w 153"/>
                  <a:gd name="T41" fmla="*/ 132 h 144"/>
                  <a:gd name="T42" fmla="*/ 21 w 153"/>
                  <a:gd name="T43" fmla="*/ 117 h 144"/>
                  <a:gd name="T44" fmla="*/ 21 w 153"/>
                  <a:gd name="T45" fmla="*/ 100 h 144"/>
                  <a:gd name="T46" fmla="*/ 20 w 153"/>
                  <a:gd name="T47" fmla="*/ 81 h 144"/>
                  <a:gd name="T48" fmla="*/ 19 w 153"/>
                  <a:gd name="T49" fmla="*/ 59 h 144"/>
                  <a:gd name="T50" fmla="*/ 16 w 153"/>
                  <a:gd name="T51" fmla="*/ 42 h 144"/>
                  <a:gd name="T52" fmla="*/ 12 w 153"/>
                  <a:gd name="T53" fmla="*/ 24 h 144"/>
                  <a:gd name="T54" fmla="*/ 6 w 153"/>
                  <a:gd name="T55" fmla="*/ 13 h 144"/>
                  <a:gd name="T56" fmla="*/ 0 w 153"/>
                  <a:gd name="T57" fmla="*/ 7 h 1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3"/>
                  <a:gd name="T88" fmla="*/ 0 h 144"/>
                  <a:gd name="T89" fmla="*/ 153 w 153"/>
                  <a:gd name="T90" fmla="*/ 144 h 1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3" h="144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47" y="3"/>
                    </a:lnTo>
                    <a:lnTo>
                      <a:pt x="64" y="11"/>
                    </a:lnTo>
                    <a:lnTo>
                      <a:pt x="84" y="26"/>
                    </a:lnTo>
                    <a:lnTo>
                      <a:pt x="103" y="50"/>
                    </a:lnTo>
                    <a:lnTo>
                      <a:pt x="111" y="62"/>
                    </a:lnTo>
                    <a:lnTo>
                      <a:pt x="121" y="71"/>
                    </a:lnTo>
                    <a:lnTo>
                      <a:pt x="129" y="78"/>
                    </a:lnTo>
                    <a:lnTo>
                      <a:pt x="137" y="84"/>
                    </a:lnTo>
                    <a:lnTo>
                      <a:pt x="153" y="96"/>
                    </a:lnTo>
                    <a:lnTo>
                      <a:pt x="146" y="108"/>
                    </a:lnTo>
                    <a:lnTo>
                      <a:pt x="132" y="96"/>
                    </a:lnTo>
                    <a:lnTo>
                      <a:pt x="137" y="119"/>
                    </a:lnTo>
                    <a:lnTo>
                      <a:pt x="134" y="122"/>
                    </a:lnTo>
                    <a:lnTo>
                      <a:pt x="127" y="126"/>
                    </a:lnTo>
                    <a:lnTo>
                      <a:pt x="118" y="134"/>
                    </a:lnTo>
                    <a:lnTo>
                      <a:pt x="104" y="144"/>
                    </a:lnTo>
                    <a:lnTo>
                      <a:pt x="104" y="127"/>
                    </a:lnTo>
                    <a:lnTo>
                      <a:pt x="103" y="109"/>
                    </a:lnTo>
                    <a:lnTo>
                      <a:pt x="99" y="87"/>
                    </a:lnTo>
                    <a:lnTo>
                      <a:pt x="91" y="65"/>
                    </a:lnTo>
                    <a:lnTo>
                      <a:pt x="78" y="45"/>
                    </a:lnTo>
                    <a:lnTo>
                      <a:pt x="58" y="27"/>
                    </a:lnTo>
                    <a:lnTo>
                      <a:pt x="33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Freeform 82"/>
              <p:cNvSpPr>
                <a:spLocks/>
              </p:cNvSpPr>
              <p:nvPr/>
            </p:nvSpPr>
            <p:spPr bwMode="auto">
              <a:xfrm>
                <a:off x="3675" y="2515"/>
                <a:ext cx="223" cy="652"/>
              </a:xfrm>
              <a:custGeom>
                <a:avLst/>
                <a:gdLst>
                  <a:gd name="T0" fmla="*/ 55 w 447"/>
                  <a:gd name="T1" fmla="*/ 10 h 1305"/>
                  <a:gd name="T2" fmla="*/ 43 w 447"/>
                  <a:gd name="T3" fmla="*/ 155 h 1305"/>
                  <a:gd name="T4" fmla="*/ 6 w 447"/>
                  <a:gd name="T5" fmla="*/ 163 h 1305"/>
                  <a:gd name="T6" fmla="*/ 0 w 447"/>
                  <a:gd name="T7" fmla="*/ 0 h 1305"/>
                  <a:gd name="T8" fmla="*/ 55 w 447"/>
                  <a:gd name="T9" fmla="*/ 1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1305"/>
                  <a:gd name="T17" fmla="*/ 447 w 447"/>
                  <a:gd name="T18" fmla="*/ 1305 h 1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1305">
                    <a:moveTo>
                      <a:pt x="447" y="82"/>
                    </a:moveTo>
                    <a:lnTo>
                      <a:pt x="348" y="1243"/>
                    </a:lnTo>
                    <a:lnTo>
                      <a:pt x="51" y="1305"/>
                    </a:lnTo>
                    <a:lnTo>
                      <a:pt x="0" y="0"/>
                    </a:lnTo>
                    <a:lnTo>
                      <a:pt x="447" y="82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Freeform 83"/>
              <p:cNvSpPr>
                <a:spLocks/>
              </p:cNvSpPr>
              <p:nvPr/>
            </p:nvSpPr>
            <p:spPr bwMode="auto">
              <a:xfrm>
                <a:off x="3543" y="2491"/>
                <a:ext cx="157" cy="676"/>
              </a:xfrm>
              <a:custGeom>
                <a:avLst/>
                <a:gdLst>
                  <a:gd name="T0" fmla="*/ 33 w 316"/>
                  <a:gd name="T1" fmla="*/ 5 h 1352"/>
                  <a:gd name="T2" fmla="*/ 39 w 316"/>
                  <a:gd name="T3" fmla="*/ 169 h 1352"/>
                  <a:gd name="T4" fmla="*/ 17 w 316"/>
                  <a:gd name="T5" fmla="*/ 147 h 1352"/>
                  <a:gd name="T6" fmla="*/ 0 w 316"/>
                  <a:gd name="T7" fmla="*/ 0 h 1352"/>
                  <a:gd name="T8" fmla="*/ 33 w 316"/>
                  <a:gd name="T9" fmla="*/ 5 h 1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6"/>
                  <a:gd name="T16" fmla="*/ 0 h 1352"/>
                  <a:gd name="T17" fmla="*/ 316 w 316"/>
                  <a:gd name="T18" fmla="*/ 1352 h 1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6" h="1352">
                    <a:moveTo>
                      <a:pt x="265" y="47"/>
                    </a:moveTo>
                    <a:lnTo>
                      <a:pt x="316" y="1352"/>
                    </a:lnTo>
                    <a:lnTo>
                      <a:pt x="142" y="1172"/>
                    </a:lnTo>
                    <a:lnTo>
                      <a:pt x="0" y="0"/>
                    </a:lnTo>
                    <a:lnTo>
                      <a:pt x="265" y="47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3" name="Freeform 84"/>
              <p:cNvSpPr>
                <a:spLocks/>
              </p:cNvSpPr>
              <p:nvPr/>
            </p:nvSpPr>
            <p:spPr bwMode="auto">
              <a:xfrm>
                <a:off x="3535" y="2462"/>
                <a:ext cx="374" cy="103"/>
              </a:xfrm>
              <a:custGeom>
                <a:avLst/>
                <a:gdLst>
                  <a:gd name="T0" fmla="*/ 93 w 749"/>
                  <a:gd name="T1" fmla="*/ 19 h 207"/>
                  <a:gd name="T2" fmla="*/ 58 w 749"/>
                  <a:gd name="T3" fmla="*/ 8 h 207"/>
                  <a:gd name="T4" fmla="*/ 0 w 749"/>
                  <a:gd name="T5" fmla="*/ 0 h 207"/>
                  <a:gd name="T6" fmla="*/ 0 w 749"/>
                  <a:gd name="T7" fmla="*/ 8 h 207"/>
                  <a:gd name="T8" fmla="*/ 34 w 749"/>
                  <a:gd name="T9" fmla="*/ 18 h 207"/>
                  <a:gd name="T10" fmla="*/ 92 w 749"/>
                  <a:gd name="T11" fmla="*/ 25 h 207"/>
                  <a:gd name="T12" fmla="*/ 93 w 749"/>
                  <a:gd name="T13" fmla="*/ 19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07"/>
                  <a:gd name="T23" fmla="*/ 749 w 749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07">
                    <a:moveTo>
                      <a:pt x="749" y="153"/>
                    </a:moveTo>
                    <a:lnTo>
                      <a:pt x="468" y="70"/>
                    </a:lnTo>
                    <a:lnTo>
                      <a:pt x="0" y="0"/>
                    </a:lnTo>
                    <a:lnTo>
                      <a:pt x="6" y="67"/>
                    </a:lnTo>
                    <a:lnTo>
                      <a:pt x="278" y="145"/>
                    </a:lnTo>
                    <a:lnTo>
                      <a:pt x="742" y="207"/>
                    </a:lnTo>
                    <a:lnTo>
                      <a:pt x="749" y="15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4" name="Freeform 85"/>
              <p:cNvSpPr>
                <a:spLocks/>
              </p:cNvSpPr>
              <p:nvPr/>
            </p:nvSpPr>
            <p:spPr bwMode="auto">
              <a:xfrm>
                <a:off x="3535" y="2462"/>
                <a:ext cx="374" cy="76"/>
              </a:xfrm>
              <a:custGeom>
                <a:avLst/>
                <a:gdLst>
                  <a:gd name="T0" fmla="*/ 93 w 749"/>
                  <a:gd name="T1" fmla="*/ 19 h 153"/>
                  <a:gd name="T2" fmla="*/ 35 w 749"/>
                  <a:gd name="T3" fmla="*/ 10 h 153"/>
                  <a:gd name="T4" fmla="*/ 0 w 749"/>
                  <a:gd name="T5" fmla="*/ 0 h 153"/>
                  <a:gd name="T6" fmla="*/ 63 w 749"/>
                  <a:gd name="T7" fmla="*/ 9 h 153"/>
                  <a:gd name="T8" fmla="*/ 93 w 749"/>
                  <a:gd name="T9" fmla="*/ 1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9"/>
                  <a:gd name="T16" fmla="*/ 0 h 153"/>
                  <a:gd name="T17" fmla="*/ 749 w 749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9" h="153">
                    <a:moveTo>
                      <a:pt x="749" y="153"/>
                    </a:moveTo>
                    <a:lnTo>
                      <a:pt x="281" y="83"/>
                    </a:lnTo>
                    <a:lnTo>
                      <a:pt x="0" y="0"/>
                    </a:lnTo>
                    <a:lnTo>
                      <a:pt x="511" y="77"/>
                    </a:lnTo>
                    <a:lnTo>
                      <a:pt x="749" y="15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Freeform 86"/>
              <p:cNvSpPr>
                <a:spLocks/>
              </p:cNvSpPr>
              <p:nvPr/>
            </p:nvSpPr>
            <p:spPr bwMode="auto">
              <a:xfrm>
                <a:off x="3616" y="2469"/>
                <a:ext cx="197" cy="51"/>
              </a:xfrm>
              <a:custGeom>
                <a:avLst/>
                <a:gdLst>
                  <a:gd name="T0" fmla="*/ 2 w 395"/>
                  <a:gd name="T1" fmla="*/ 2 h 101"/>
                  <a:gd name="T2" fmla="*/ 0 w 395"/>
                  <a:gd name="T3" fmla="*/ 0 h 101"/>
                  <a:gd name="T4" fmla="*/ 33 w 395"/>
                  <a:gd name="T5" fmla="*/ 7 h 101"/>
                  <a:gd name="T6" fmla="*/ 49 w 395"/>
                  <a:gd name="T7" fmla="*/ 13 h 101"/>
                  <a:gd name="T8" fmla="*/ 14 w 395"/>
                  <a:gd name="T9" fmla="*/ 7 h 101"/>
                  <a:gd name="T10" fmla="*/ 2 w 395"/>
                  <a:gd name="T11" fmla="*/ 2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"/>
                  <a:gd name="T19" fmla="*/ 0 h 101"/>
                  <a:gd name="T20" fmla="*/ 395 w 395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" h="101">
                    <a:moveTo>
                      <a:pt x="22" y="14"/>
                    </a:moveTo>
                    <a:lnTo>
                      <a:pt x="0" y="0"/>
                    </a:lnTo>
                    <a:lnTo>
                      <a:pt x="264" y="51"/>
                    </a:lnTo>
                    <a:lnTo>
                      <a:pt x="395" y="101"/>
                    </a:lnTo>
                    <a:lnTo>
                      <a:pt x="117" y="56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Freeform 87"/>
              <p:cNvSpPr>
                <a:spLocks/>
              </p:cNvSpPr>
              <p:nvPr/>
            </p:nvSpPr>
            <p:spPr bwMode="auto">
              <a:xfrm>
                <a:off x="3742" y="3066"/>
                <a:ext cx="28" cy="134"/>
              </a:xfrm>
              <a:custGeom>
                <a:avLst/>
                <a:gdLst>
                  <a:gd name="T0" fmla="*/ 7 w 56"/>
                  <a:gd name="T1" fmla="*/ 34 h 268"/>
                  <a:gd name="T2" fmla="*/ 4 w 56"/>
                  <a:gd name="T3" fmla="*/ 30 h 268"/>
                  <a:gd name="T4" fmla="*/ 0 w 56"/>
                  <a:gd name="T5" fmla="*/ 0 h 268"/>
                  <a:gd name="T6" fmla="*/ 1 w 56"/>
                  <a:gd name="T7" fmla="*/ 1 h 268"/>
                  <a:gd name="T8" fmla="*/ 2 w 56"/>
                  <a:gd name="T9" fmla="*/ 1 h 268"/>
                  <a:gd name="T10" fmla="*/ 2 w 56"/>
                  <a:gd name="T11" fmla="*/ 2 h 268"/>
                  <a:gd name="T12" fmla="*/ 3 w 56"/>
                  <a:gd name="T13" fmla="*/ 3 h 268"/>
                  <a:gd name="T14" fmla="*/ 4 w 56"/>
                  <a:gd name="T15" fmla="*/ 4 h 268"/>
                  <a:gd name="T16" fmla="*/ 4 w 56"/>
                  <a:gd name="T17" fmla="*/ 4 h 268"/>
                  <a:gd name="T18" fmla="*/ 5 w 56"/>
                  <a:gd name="T19" fmla="*/ 5 h 268"/>
                  <a:gd name="T20" fmla="*/ 5 w 56"/>
                  <a:gd name="T21" fmla="*/ 5 h 268"/>
                  <a:gd name="T22" fmla="*/ 7 w 56"/>
                  <a:gd name="T23" fmla="*/ 34 h 2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"/>
                  <a:gd name="T37" fmla="*/ 0 h 268"/>
                  <a:gd name="T38" fmla="*/ 56 w 56"/>
                  <a:gd name="T39" fmla="*/ 268 h 2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" h="268">
                    <a:moveTo>
                      <a:pt x="56" y="268"/>
                    </a:moveTo>
                    <a:lnTo>
                      <a:pt x="25" y="247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0" y="15"/>
                    </a:lnTo>
                    <a:lnTo>
                      <a:pt x="16" y="22"/>
                    </a:lnTo>
                    <a:lnTo>
                      <a:pt x="20" y="28"/>
                    </a:lnTo>
                    <a:lnTo>
                      <a:pt x="25" y="34"/>
                    </a:lnTo>
                    <a:lnTo>
                      <a:pt x="30" y="39"/>
                    </a:lnTo>
                    <a:lnTo>
                      <a:pt x="33" y="44"/>
                    </a:lnTo>
                    <a:lnTo>
                      <a:pt x="36" y="47"/>
                    </a:lnTo>
                    <a:lnTo>
                      <a:pt x="56" y="2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Freeform 88"/>
              <p:cNvSpPr>
                <a:spLocks/>
              </p:cNvSpPr>
              <p:nvPr/>
            </p:nvSpPr>
            <p:spPr bwMode="auto">
              <a:xfrm>
                <a:off x="3740" y="3005"/>
                <a:ext cx="241" cy="84"/>
              </a:xfrm>
              <a:custGeom>
                <a:avLst/>
                <a:gdLst>
                  <a:gd name="T0" fmla="*/ 4 w 483"/>
                  <a:gd name="T1" fmla="*/ 15 h 168"/>
                  <a:gd name="T2" fmla="*/ 5 w 483"/>
                  <a:gd name="T3" fmla="*/ 21 h 168"/>
                  <a:gd name="T4" fmla="*/ 4 w 483"/>
                  <a:gd name="T5" fmla="*/ 21 h 168"/>
                  <a:gd name="T6" fmla="*/ 4 w 483"/>
                  <a:gd name="T7" fmla="*/ 20 h 168"/>
                  <a:gd name="T8" fmla="*/ 3 w 483"/>
                  <a:gd name="T9" fmla="*/ 20 h 168"/>
                  <a:gd name="T10" fmla="*/ 3 w 483"/>
                  <a:gd name="T11" fmla="*/ 19 h 168"/>
                  <a:gd name="T12" fmla="*/ 2 w 483"/>
                  <a:gd name="T13" fmla="*/ 18 h 168"/>
                  <a:gd name="T14" fmla="*/ 1 w 483"/>
                  <a:gd name="T15" fmla="*/ 17 h 168"/>
                  <a:gd name="T16" fmla="*/ 1 w 483"/>
                  <a:gd name="T17" fmla="*/ 16 h 168"/>
                  <a:gd name="T18" fmla="*/ 0 w 483"/>
                  <a:gd name="T19" fmla="*/ 15 h 168"/>
                  <a:gd name="T20" fmla="*/ 0 w 483"/>
                  <a:gd name="T21" fmla="*/ 11 h 168"/>
                  <a:gd name="T22" fmla="*/ 51 w 483"/>
                  <a:gd name="T23" fmla="*/ 0 h 168"/>
                  <a:gd name="T24" fmla="*/ 60 w 483"/>
                  <a:gd name="T25" fmla="*/ 3 h 168"/>
                  <a:gd name="T26" fmla="*/ 4 w 483"/>
                  <a:gd name="T27" fmla="*/ 15 h 1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3"/>
                  <a:gd name="T43" fmla="*/ 0 h 168"/>
                  <a:gd name="T44" fmla="*/ 483 w 483"/>
                  <a:gd name="T45" fmla="*/ 168 h 1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3" h="168">
                    <a:moveTo>
                      <a:pt x="35" y="123"/>
                    </a:moveTo>
                    <a:lnTo>
                      <a:pt x="40" y="168"/>
                    </a:lnTo>
                    <a:lnTo>
                      <a:pt x="37" y="165"/>
                    </a:lnTo>
                    <a:lnTo>
                      <a:pt x="34" y="160"/>
                    </a:lnTo>
                    <a:lnTo>
                      <a:pt x="29" y="155"/>
                    </a:lnTo>
                    <a:lnTo>
                      <a:pt x="24" y="149"/>
                    </a:lnTo>
                    <a:lnTo>
                      <a:pt x="20" y="143"/>
                    </a:lnTo>
                    <a:lnTo>
                      <a:pt x="14" y="136"/>
                    </a:lnTo>
                    <a:lnTo>
                      <a:pt x="9" y="128"/>
                    </a:lnTo>
                    <a:lnTo>
                      <a:pt x="4" y="121"/>
                    </a:lnTo>
                    <a:lnTo>
                      <a:pt x="0" y="90"/>
                    </a:lnTo>
                    <a:lnTo>
                      <a:pt x="409" y="0"/>
                    </a:lnTo>
                    <a:lnTo>
                      <a:pt x="483" y="26"/>
                    </a:lnTo>
                    <a:lnTo>
                      <a:pt x="35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Freeform 89"/>
              <p:cNvSpPr>
                <a:spLocks/>
              </p:cNvSpPr>
              <p:nvPr/>
            </p:nvSpPr>
            <p:spPr bwMode="auto">
              <a:xfrm>
                <a:off x="3744" y="3024"/>
                <a:ext cx="228" cy="123"/>
              </a:xfrm>
              <a:custGeom>
                <a:avLst/>
                <a:gdLst>
                  <a:gd name="T0" fmla="*/ 1 w 455"/>
                  <a:gd name="T1" fmla="*/ 18 h 246"/>
                  <a:gd name="T2" fmla="*/ 0 w 455"/>
                  <a:gd name="T3" fmla="*/ 13 h 246"/>
                  <a:gd name="T4" fmla="*/ 56 w 455"/>
                  <a:gd name="T5" fmla="*/ 0 h 246"/>
                  <a:gd name="T6" fmla="*/ 57 w 455"/>
                  <a:gd name="T7" fmla="*/ 30 h 246"/>
                  <a:gd name="T8" fmla="*/ 55 w 455"/>
                  <a:gd name="T9" fmla="*/ 30 h 246"/>
                  <a:gd name="T10" fmla="*/ 52 w 455"/>
                  <a:gd name="T11" fmla="*/ 31 h 246"/>
                  <a:gd name="T12" fmla="*/ 48 w 455"/>
                  <a:gd name="T13" fmla="*/ 31 h 246"/>
                  <a:gd name="T14" fmla="*/ 45 w 455"/>
                  <a:gd name="T15" fmla="*/ 31 h 246"/>
                  <a:gd name="T16" fmla="*/ 41 w 455"/>
                  <a:gd name="T17" fmla="*/ 31 h 246"/>
                  <a:gd name="T18" fmla="*/ 38 w 455"/>
                  <a:gd name="T19" fmla="*/ 31 h 246"/>
                  <a:gd name="T20" fmla="*/ 34 w 455"/>
                  <a:gd name="T21" fmla="*/ 31 h 246"/>
                  <a:gd name="T22" fmla="*/ 30 w 455"/>
                  <a:gd name="T23" fmla="*/ 31 h 246"/>
                  <a:gd name="T24" fmla="*/ 26 w 455"/>
                  <a:gd name="T25" fmla="*/ 30 h 246"/>
                  <a:gd name="T26" fmla="*/ 22 w 455"/>
                  <a:gd name="T27" fmla="*/ 29 h 246"/>
                  <a:gd name="T28" fmla="*/ 18 w 455"/>
                  <a:gd name="T29" fmla="*/ 28 h 246"/>
                  <a:gd name="T30" fmla="*/ 14 w 455"/>
                  <a:gd name="T31" fmla="*/ 27 h 246"/>
                  <a:gd name="T32" fmla="*/ 11 w 455"/>
                  <a:gd name="T33" fmla="*/ 25 h 246"/>
                  <a:gd name="T34" fmla="*/ 7 w 455"/>
                  <a:gd name="T35" fmla="*/ 23 h 246"/>
                  <a:gd name="T36" fmla="*/ 4 w 455"/>
                  <a:gd name="T37" fmla="*/ 21 h 246"/>
                  <a:gd name="T38" fmla="*/ 1 w 455"/>
                  <a:gd name="T39" fmla="*/ 18 h 2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5"/>
                  <a:gd name="T61" fmla="*/ 0 h 246"/>
                  <a:gd name="T62" fmla="*/ 455 w 455"/>
                  <a:gd name="T63" fmla="*/ 246 h 2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5" h="246">
                    <a:moveTo>
                      <a:pt x="5" y="142"/>
                    </a:moveTo>
                    <a:lnTo>
                      <a:pt x="0" y="97"/>
                    </a:lnTo>
                    <a:lnTo>
                      <a:pt x="448" y="0"/>
                    </a:lnTo>
                    <a:lnTo>
                      <a:pt x="455" y="238"/>
                    </a:lnTo>
                    <a:lnTo>
                      <a:pt x="434" y="240"/>
                    </a:lnTo>
                    <a:lnTo>
                      <a:pt x="410" y="243"/>
                    </a:lnTo>
                    <a:lnTo>
                      <a:pt x="384" y="244"/>
                    </a:lnTo>
                    <a:lnTo>
                      <a:pt x="357" y="246"/>
                    </a:lnTo>
                    <a:lnTo>
                      <a:pt x="327" y="246"/>
                    </a:lnTo>
                    <a:lnTo>
                      <a:pt x="297" y="246"/>
                    </a:lnTo>
                    <a:lnTo>
                      <a:pt x="266" y="245"/>
                    </a:lnTo>
                    <a:lnTo>
                      <a:pt x="235" y="241"/>
                    </a:lnTo>
                    <a:lnTo>
                      <a:pt x="202" y="238"/>
                    </a:lnTo>
                    <a:lnTo>
                      <a:pt x="171" y="231"/>
                    </a:lnTo>
                    <a:lnTo>
                      <a:pt x="140" y="223"/>
                    </a:lnTo>
                    <a:lnTo>
                      <a:pt x="110" y="213"/>
                    </a:lnTo>
                    <a:lnTo>
                      <a:pt x="81" y="199"/>
                    </a:lnTo>
                    <a:lnTo>
                      <a:pt x="54" y="184"/>
                    </a:lnTo>
                    <a:lnTo>
                      <a:pt x="28" y="164"/>
                    </a:lnTo>
                    <a:lnTo>
                      <a:pt x="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90"/>
              <p:cNvSpPr>
                <a:spLocks/>
              </p:cNvSpPr>
              <p:nvPr/>
            </p:nvSpPr>
            <p:spPr bwMode="auto">
              <a:xfrm>
                <a:off x="3760" y="3089"/>
                <a:ext cx="227" cy="111"/>
              </a:xfrm>
              <a:custGeom>
                <a:avLst/>
                <a:gdLst>
                  <a:gd name="T0" fmla="*/ 57 w 453"/>
                  <a:gd name="T1" fmla="*/ 12 h 221"/>
                  <a:gd name="T2" fmla="*/ 57 w 453"/>
                  <a:gd name="T3" fmla="*/ 17 h 221"/>
                  <a:gd name="T4" fmla="*/ 3 w 453"/>
                  <a:gd name="T5" fmla="*/ 28 h 221"/>
                  <a:gd name="T6" fmla="*/ 0 w 453"/>
                  <a:gd name="T7" fmla="*/ 0 h 221"/>
                  <a:gd name="T8" fmla="*/ 3 w 453"/>
                  <a:gd name="T9" fmla="*/ 3 h 221"/>
                  <a:gd name="T10" fmla="*/ 7 w 453"/>
                  <a:gd name="T11" fmla="*/ 6 h 221"/>
                  <a:gd name="T12" fmla="*/ 10 w 453"/>
                  <a:gd name="T13" fmla="*/ 8 h 221"/>
                  <a:gd name="T14" fmla="*/ 14 w 453"/>
                  <a:gd name="T15" fmla="*/ 9 h 221"/>
                  <a:gd name="T16" fmla="*/ 17 w 453"/>
                  <a:gd name="T17" fmla="*/ 11 h 221"/>
                  <a:gd name="T18" fmla="*/ 21 w 453"/>
                  <a:gd name="T19" fmla="*/ 12 h 221"/>
                  <a:gd name="T20" fmla="*/ 25 w 453"/>
                  <a:gd name="T21" fmla="*/ 12 h 221"/>
                  <a:gd name="T22" fmla="*/ 29 w 453"/>
                  <a:gd name="T23" fmla="*/ 13 h 221"/>
                  <a:gd name="T24" fmla="*/ 33 w 453"/>
                  <a:gd name="T25" fmla="*/ 13 h 221"/>
                  <a:gd name="T26" fmla="*/ 37 w 453"/>
                  <a:gd name="T27" fmla="*/ 13 h 221"/>
                  <a:gd name="T28" fmla="*/ 41 w 453"/>
                  <a:gd name="T29" fmla="*/ 13 h 221"/>
                  <a:gd name="T30" fmla="*/ 44 w 453"/>
                  <a:gd name="T31" fmla="*/ 13 h 221"/>
                  <a:gd name="T32" fmla="*/ 48 w 453"/>
                  <a:gd name="T33" fmla="*/ 13 h 221"/>
                  <a:gd name="T34" fmla="*/ 51 w 453"/>
                  <a:gd name="T35" fmla="*/ 13 h 221"/>
                  <a:gd name="T36" fmla="*/ 54 w 453"/>
                  <a:gd name="T37" fmla="*/ 13 h 221"/>
                  <a:gd name="T38" fmla="*/ 57 w 453"/>
                  <a:gd name="T39" fmla="*/ 12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3"/>
                  <a:gd name="T61" fmla="*/ 0 h 221"/>
                  <a:gd name="T62" fmla="*/ 453 w 453"/>
                  <a:gd name="T63" fmla="*/ 221 h 22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3" h="221">
                    <a:moveTo>
                      <a:pt x="450" y="96"/>
                    </a:moveTo>
                    <a:lnTo>
                      <a:pt x="453" y="134"/>
                    </a:lnTo>
                    <a:lnTo>
                      <a:pt x="20" y="221"/>
                    </a:lnTo>
                    <a:lnTo>
                      <a:pt x="0" y="0"/>
                    </a:lnTo>
                    <a:lnTo>
                      <a:pt x="23" y="22"/>
                    </a:lnTo>
                    <a:lnTo>
                      <a:pt x="49" y="42"/>
                    </a:lnTo>
                    <a:lnTo>
                      <a:pt x="76" y="57"/>
                    </a:lnTo>
                    <a:lnTo>
                      <a:pt x="105" y="71"/>
                    </a:lnTo>
                    <a:lnTo>
                      <a:pt x="135" y="81"/>
                    </a:lnTo>
                    <a:lnTo>
                      <a:pt x="166" y="89"/>
                    </a:lnTo>
                    <a:lnTo>
                      <a:pt x="197" y="96"/>
                    </a:lnTo>
                    <a:lnTo>
                      <a:pt x="230" y="99"/>
                    </a:lnTo>
                    <a:lnTo>
                      <a:pt x="261" y="103"/>
                    </a:lnTo>
                    <a:lnTo>
                      <a:pt x="292" y="104"/>
                    </a:lnTo>
                    <a:lnTo>
                      <a:pt x="322" y="104"/>
                    </a:lnTo>
                    <a:lnTo>
                      <a:pt x="352" y="104"/>
                    </a:lnTo>
                    <a:lnTo>
                      <a:pt x="379" y="102"/>
                    </a:lnTo>
                    <a:lnTo>
                      <a:pt x="405" y="101"/>
                    </a:lnTo>
                    <a:lnTo>
                      <a:pt x="429" y="98"/>
                    </a:lnTo>
                    <a:lnTo>
                      <a:pt x="45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Freeform 91"/>
              <p:cNvSpPr>
                <a:spLocks/>
              </p:cNvSpPr>
              <p:nvPr/>
            </p:nvSpPr>
            <p:spPr bwMode="auto">
              <a:xfrm>
                <a:off x="3820" y="2987"/>
                <a:ext cx="74" cy="49"/>
              </a:xfrm>
              <a:custGeom>
                <a:avLst/>
                <a:gdLst>
                  <a:gd name="T0" fmla="*/ 18 w 149"/>
                  <a:gd name="T1" fmla="*/ 7 h 98"/>
                  <a:gd name="T2" fmla="*/ 16 w 149"/>
                  <a:gd name="T3" fmla="*/ 0 h 98"/>
                  <a:gd name="T4" fmla="*/ 0 w 149"/>
                  <a:gd name="T5" fmla="*/ 3 h 98"/>
                  <a:gd name="T6" fmla="*/ 0 w 149"/>
                  <a:gd name="T7" fmla="*/ 12 h 98"/>
                  <a:gd name="T8" fmla="*/ 0 w 149"/>
                  <a:gd name="T9" fmla="*/ 12 h 98"/>
                  <a:gd name="T10" fmla="*/ 1 w 149"/>
                  <a:gd name="T11" fmla="*/ 12 h 98"/>
                  <a:gd name="T12" fmla="*/ 2 w 149"/>
                  <a:gd name="T13" fmla="*/ 12 h 98"/>
                  <a:gd name="T14" fmla="*/ 2 w 149"/>
                  <a:gd name="T15" fmla="*/ 12 h 98"/>
                  <a:gd name="T16" fmla="*/ 2 w 149"/>
                  <a:gd name="T17" fmla="*/ 6 h 98"/>
                  <a:gd name="T18" fmla="*/ 14 w 149"/>
                  <a:gd name="T19" fmla="*/ 3 h 98"/>
                  <a:gd name="T20" fmla="*/ 16 w 149"/>
                  <a:gd name="T21" fmla="*/ 7 h 98"/>
                  <a:gd name="T22" fmla="*/ 16 w 149"/>
                  <a:gd name="T23" fmla="*/ 9 h 98"/>
                  <a:gd name="T24" fmla="*/ 17 w 149"/>
                  <a:gd name="T25" fmla="*/ 9 h 98"/>
                  <a:gd name="T26" fmla="*/ 17 w 149"/>
                  <a:gd name="T27" fmla="*/ 9 h 98"/>
                  <a:gd name="T28" fmla="*/ 18 w 149"/>
                  <a:gd name="T29" fmla="*/ 7 h 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9"/>
                  <a:gd name="T46" fmla="*/ 0 h 98"/>
                  <a:gd name="T47" fmla="*/ 149 w 149"/>
                  <a:gd name="T48" fmla="*/ 98 h 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9" h="98">
                    <a:moveTo>
                      <a:pt x="149" y="56"/>
                    </a:moveTo>
                    <a:lnTo>
                      <a:pt x="128" y="0"/>
                    </a:lnTo>
                    <a:lnTo>
                      <a:pt x="1" y="25"/>
                    </a:lnTo>
                    <a:lnTo>
                      <a:pt x="0" y="95"/>
                    </a:lnTo>
                    <a:lnTo>
                      <a:pt x="4" y="96"/>
                    </a:lnTo>
                    <a:lnTo>
                      <a:pt x="12" y="98"/>
                    </a:lnTo>
                    <a:lnTo>
                      <a:pt x="19" y="97"/>
                    </a:lnTo>
                    <a:lnTo>
                      <a:pt x="22" y="90"/>
                    </a:lnTo>
                    <a:lnTo>
                      <a:pt x="23" y="43"/>
                    </a:lnTo>
                    <a:lnTo>
                      <a:pt x="114" y="26"/>
                    </a:lnTo>
                    <a:lnTo>
                      <a:pt x="128" y="63"/>
                    </a:lnTo>
                    <a:lnTo>
                      <a:pt x="130" y="65"/>
                    </a:lnTo>
                    <a:lnTo>
                      <a:pt x="136" y="67"/>
                    </a:lnTo>
                    <a:lnTo>
                      <a:pt x="143" y="66"/>
                    </a:lnTo>
                    <a:lnTo>
                      <a:pt x="149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Freeform 92"/>
              <p:cNvSpPr>
                <a:spLocks/>
              </p:cNvSpPr>
              <p:nvPr/>
            </p:nvSpPr>
            <p:spPr bwMode="auto">
              <a:xfrm>
                <a:off x="3878" y="3010"/>
                <a:ext cx="20" cy="14"/>
              </a:xfrm>
              <a:custGeom>
                <a:avLst/>
                <a:gdLst>
                  <a:gd name="T0" fmla="*/ 1 w 39"/>
                  <a:gd name="T1" fmla="*/ 4 h 27"/>
                  <a:gd name="T2" fmla="*/ 1 w 39"/>
                  <a:gd name="T3" fmla="*/ 3 h 27"/>
                  <a:gd name="T4" fmla="*/ 0 w 39"/>
                  <a:gd name="T5" fmla="*/ 1 h 27"/>
                  <a:gd name="T6" fmla="*/ 5 w 39"/>
                  <a:gd name="T7" fmla="*/ 0 h 27"/>
                  <a:gd name="T8" fmla="*/ 5 w 39"/>
                  <a:gd name="T9" fmla="*/ 1 h 27"/>
                  <a:gd name="T10" fmla="*/ 1 w 39"/>
                  <a:gd name="T11" fmla="*/ 2 h 27"/>
                  <a:gd name="T12" fmla="*/ 1 w 39"/>
                  <a:gd name="T13" fmla="*/ 4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7"/>
                  <a:gd name="T23" fmla="*/ 39 w 39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7">
                    <a:moveTo>
                      <a:pt x="5" y="27"/>
                    </a:moveTo>
                    <a:lnTo>
                      <a:pt x="2" y="23"/>
                    </a:lnTo>
                    <a:lnTo>
                      <a:pt x="0" y="7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3" y="1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Freeform 93"/>
              <p:cNvSpPr>
                <a:spLocks/>
              </p:cNvSpPr>
              <p:nvPr/>
            </p:nvSpPr>
            <p:spPr bwMode="auto">
              <a:xfrm>
                <a:off x="3880" y="3011"/>
                <a:ext cx="20" cy="14"/>
              </a:xfrm>
              <a:custGeom>
                <a:avLst/>
                <a:gdLst>
                  <a:gd name="T0" fmla="*/ 1 w 39"/>
                  <a:gd name="T1" fmla="*/ 4 h 26"/>
                  <a:gd name="T2" fmla="*/ 1 w 39"/>
                  <a:gd name="T3" fmla="*/ 4 h 26"/>
                  <a:gd name="T4" fmla="*/ 0 w 39"/>
                  <a:gd name="T5" fmla="*/ 1 h 26"/>
                  <a:gd name="T6" fmla="*/ 5 w 39"/>
                  <a:gd name="T7" fmla="*/ 0 h 26"/>
                  <a:gd name="T8" fmla="*/ 5 w 39"/>
                  <a:gd name="T9" fmla="*/ 3 h 26"/>
                  <a:gd name="T10" fmla="*/ 1 w 39"/>
                  <a:gd name="T11" fmla="*/ 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6"/>
                  <a:gd name="T20" fmla="*/ 39 w 3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6">
                    <a:moveTo>
                      <a:pt x="3" y="26"/>
                    </a:moveTo>
                    <a:lnTo>
                      <a:pt x="2" y="25"/>
                    </a:lnTo>
                    <a:lnTo>
                      <a:pt x="0" y="8"/>
                    </a:lnTo>
                    <a:lnTo>
                      <a:pt x="36" y="0"/>
                    </a:lnTo>
                    <a:lnTo>
                      <a:pt x="39" y="19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Freeform 94"/>
              <p:cNvSpPr>
                <a:spLocks/>
              </p:cNvSpPr>
              <p:nvPr/>
            </p:nvSpPr>
            <p:spPr bwMode="auto">
              <a:xfrm>
                <a:off x="3816" y="3023"/>
                <a:ext cx="20" cy="14"/>
              </a:xfrm>
              <a:custGeom>
                <a:avLst/>
                <a:gdLst>
                  <a:gd name="T0" fmla="*/ 1 w 39"/>
                  <a:gd name="T1" fmla="*/ 4 h 28"/>
                  <a:gd name="T2" fmla="*/ 1 w 39"/>
                  <a:gd name="T3" fmla="*/ 3 h 28"/>
                  <a:gd name="T4" fmla="*/ 0 w 39"/>
                  <a:gd name="T5" fmla="*/ 1 h 28"/>
                  <a:gd name="T6" fmla="*/ 4 w 39"/>
                  <a:gd name="T7" fmla="*/ 0 h 28"/>
                  <a:gd name="T8" fmla="*/ 5 w 39"/>
                  <a:gd name="T9" fmla="*/ 1 h 28"/>
                  <a:gd name="T10" fmla="*/ 1 w 39"/>
                  <a:gd name="T11" fmla="*/ 2 h 28"/>
                  <a:gd name="T12" fmla="*/ 1 w 39"/>
                  <a:gd name="T13" fmla="*/ 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8"/>
                  <a:gd name="T23" fmla="*/ 39 w 3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8">
                    <a:moveTo>
                      <a:pt x="6" y="28"/>
                    </a:moveTo>
                    <a:lnTo>
                      <a:pt x="1" y="23"/>
                    </a:lnTo>
                    <a:lnTo>
                      <a:pt x="0" y="7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" y="10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95"/>
              <p:cNvSpPr>
                <a:spLocks/>
              </p:cNvSpPr>
              <p:nvPr/>
            </p:nvSpPr>
            <p:spPr bwMode="auto">
              <a:xfrm>
                <a:off x="3818" y="3024"/>
                <a:ext cx="19" cy="13"/>
              </a:xfrm>
              <a:custGeom>
                <a:avLst/>
                <a:gdLst>
                  <a:gd name="T0" fmla="*/ 0 w 39"/>
                  <a:gd name="T1" fmla="*/ 3 h 27"/>
                  <a:gd name="T2" fmla="*/ 0 w 39"/>
                  <a:gd name="T3" fmla="*/ 3 h 27"/>
                  <a:gd name="T4" fmla="*/ 0 w 39"/>
                  <a:gd name="T5" fmla="*/ 1 h 27"/>
                  <a:gd name="T6" fmla="*/ 4 w 39"/>
                  <a:gd name="T7" fmla="*/ 0 h 27"/>
                  <a:gd name="T8" fmla="*/ 4 w 39"/>
                  <a:gd name="T9" fmla="*/ 2 h 27"/>
                  <a:gd name="T10" fmla="*/ 0 w 39"/>
                  <a:gd name="T11" fmla="*/ 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7"/>
                  <a:gd name="T20" fmla="*/ 39 w 39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7">
                    <a:moveTo>
                      <a:pt x="2" y="27"/>
                    </a:moveTo>
                    <a:lnTo>
                      <a:pt x="2" y="26"/>
                    </a:lnTo>
                    <a:lnTo>
                      <a:pt x="0" y="8"/>
                    </a:lnTo>
                    <a:lnTo>
                      <a:pt x="35" y="0"/>
                    </a:lnTo>
                    <a:lnTo>
                      <a:pt x="39" y="20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96"/>
              <p:cNvSpPr>
                <a:spLocks/>
              </p:cNvSpPr>
              <p:nvPr/>
            </p:nvSpPr>
            <p:spPr bwMode="auto">
              <a:xfrm>
                <a:off x="3667" y="2315"/>
                <a:ext cx="86" cy="40"/>
              </a:xfrm>
              <a:custGeom>
                <a:avLst/>
                <a:gdLst>
                  <a:gd name="T0" fmla="*/ 21 w 170"/>
                  <a:gd name="T1" fmla="*/ 2 h 79"/>
                  <a:gd name="T2" fmla="*/ 1 w 170"/>
                  <a:gd name="T3" fmla="*/ 10 h 79"/>
                  <a:gd name="T4" fmla="*/ 1 w 170"/>
                  <a:gd name="T5" fmla="*/ 10 h 79"/>
                  <a:gd name="T6" fmla="*/ 1 w 170"/>
                  <a:gd name="T7" fmla="*/ 10 h 79"/>
                  <a:gd name="T8" fmla="*/ 1 w 170"/>
                  <a:gd name="T9" fmla="*/ 10 h 79"/>
                  <a:gd name="T10" fmla="*/ 0 w 170"/>
                  <a:gd name="T11" fmla="*/ 9 h 79"/>
                  <a:gd name="T12" fmla="*/ 0 w 170"/>
                  <a:gd name="T13" fmla="*/ 9 h 79"/>
                  <a:gd name="T14" fmla="*/ 1 w 170"/>
                  <a:gd name="T15" fmla="*/ 9 h 79"/>
                  <a:gd name="T16" fmla="*/ 1 w 170"/>
                  <a:gd name="T17" fmla="*/ 9 h 79"/>
                  <a:gd name="T18" fmla="*/ 1 w 170"/>
                  <a:gd name="T19" fmla="*/ 9 h 79"/>
                  <a:gd name="T20" fmla="*/ 21 w 170"/>
                  <a:gd name="T21" fmla="*/ 0 h 79"/>
                  <a:gd name="T22" fmla="*/ 21 w 170"/>
                  <a:gd name="T23" fmla="*/ 0 h 79"/>
                  <a:gd name="T24" fmla="*/ 21 w 170"/>
                  <a:gd name="T25" fmla="*/ 0 h 79"/>
                  <a:gd name="T26" fmla="*/ 22 w 170"/>
                  <a:gd name="T27" fmla="*/ 1 h 79"/>
                  <a:gd name="T28" fmla="*/ 22 w 170"/>
                  <a:gd name="T29" fmla="*/ 1 h 79"/>
                  <a:gd name="T30" fmla="*/ 22 w 170"/>
                  <a:gd name="T31" fmla="*/ 1 h 79"/>
                  <a:gd name="T32" fmla="*/ 22 w 170"/>
                  <a:gd name="T33" fmla="*/ 1 h 79"/>
                  <a:gd name="T34" fmla="*/ 22 w 170"/>
                  <a:gd name="T35" fmla="*/ 1 h 79"/>
                  <a:gd name="T36" fmla="*/ 22 w 170"/>
                  <a:gd name="T37" fmla="*/ 2 h 79"/>
                  <a:gd name="T38" fmla="*/ 21 w 170"/>
                  <a:gd name="T39" fmla="*/ 2 h 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"/>
                  <a:gd name="T61" fmla="*/ 0 h 79"/>
                  <a:gd name="T62" fmla="*/ 170 w 170"/>
                  <a:gd name="T63" fmla="*/ 79 h 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" h="79">
                    <a:moveTo>
                      <a:pt x="166" y="15"/>
                    </a:moveTo>
                    <a:lnTo>
                      <a:pt x="6" y="79"/>
                    </a:lnTo>
                    <a:lnTo>
                      <a:pt x="5" y="78"/>
                    </a:lnTo>
                    <a:lnTo>
                      <a:pt x="3" y="77"/>
                    </a:lnTo>
                    <a:lnTo>
                      <a:pt x="1" y="74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" y="67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7" y="0"/>
                    </a:lnTo>
                    <a:lnTo>
                      <a:pt x="169" y="1"/>
                    </a:lnTo>
                    <a:lnTo>
                      <a:pt x="170" y="2"/>
                    </a:lnTo>
                    <a:lnTo>
                      <a:pt x="170" y="4"/>
                    </a:lnTo>
                    <a:lnTo>
                      <a:pt x="170" y="5"/>
                    </a:lnTo>
                    <a:lnTo>
                      <a:pt x="169" y="8"/>
                    </a:lnTo>
                    <a:lnTo>
                      <a:pt x="168" y="9"/>
                    </a:lnTo>
                    <a:lnTo>
                      <a:pt x="16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97"/>
              <p:cNvSpPr>
                <a:spLocks/>
              </p:cNvSpPr>
              <p:nvPr/>
            </p:nvSpPr>
            <p:spPr bwMode="auto">
              <a:xfrm>
                <a:off x="3604" y="2350"/>
                <a:ext cx="69" cy="127"/>
              </a:xfrm>
              <a:custGeom>
                <a:avLst/>
                <a:gdLst>
                  <a:gd name="T0" fmla="*/ 18 w 137"/>
                  <a:gd name="T1" fmla="*/ 2 h 253"/>
                  <a:gd name="T2" fmla="*/ 2 w 137"/>
                  <a:gd name="T3" fmla="*/ 32 h 253"/>
                  <a:gd name="T4" fmla="*/ 2 w 137"/>
                  <a:gd name="T5" fmla="*/ 32 h 253"/>
                  <a:gd name="T6" fmla="*/ 2 w 137"/>
                  <a:gd name="T7" fmla="*/ 32 h 253"/>
                  <a:gd name="T8" fmla="*/ 2 w 137"/>
                  <a:gd name="T9" fmla="*/ 32 h 253"/>
                  <a:gd name="T10" fmla="*/ 1 w 137"/>
                  <a:gd name="T11" fmla="*/ 31 h 253"/>
                  <a:gd name="T12" fmla="*/ 1 w 137"/>
                  <a:gd name="T13" fmla="*/ 31 h 253"/>
                  <a:gd name="T14" fmla="*/ 1 w 137"/>
                  <a:gd name="T15" fmla="*/ 31 h 253"/>
                  <a:gd name="T16" fmla="*/ 1 w 137"/>
                  <a:gd name="T17" fmla="*/ 31 h 253"/>
                  <a:gd name="T18" fmla="*/ 0 w 137"/>
                  <a:gd name="T19" fmla="*/ 31 h 253"/>
                  <a:gd name="T20" fmla="*/ 16 w 137"/>
                  <a:gd name="T21" fmla="*/ 1 h 253"/>
                  <a:gd name="T22" fmla="*/ 16 w 137"/>
                  <a:gd name="T23" fmla="*/ 1 h 253"/>
                  <a:gd name="T24" fmla="*/ 16 w 137"/>
                  <a:gd name="T25" fmla="*/ 0 h 253"/>
                  <a:gd name="T26" fmla="*/ 16 w 137"/>
                  <a:gd name="T27" fmla="*/ 0 h 253"/>
                  <a:gd name="T28" fmla="*/ 17 w 137"/>
                  <a:gd name="T29" fmla="*/ 0 h 253"/>
                  <a:gd name="T30" fmla="*/ 17 w 137"/>
                  <a:gd name="T31" fmla="*/ 1 h 253"/>
                  <a:gd name="T32" fmla="*/ 17 w 137"/>
                  <a:gd name="T33" fmla="*/ 1 h 253"/>
                  <a:gd name="T34" fmla="*/ 17 w 137"/>
                  <a:gd name="T35" fmla="*/ 1 h 253"/>
                  <a:gd name="T36" fmla="*/ 17 w 137"/>
                  <a:gd name="T37" fmla="*/ 1 h 253"/>
                  <a:gd name="T38" fmla="*/ 18 w 137"/>
                  <a:gd name="T39" fmla="*/ 2 h 2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7"/>
                  <a:gd name="T61" fmla="*/ 0 h 253"/>
                  <a:gd name="T62" fmla="*/ 137 w 137"/>
                  <a:gd name="T63" fmla="*/ 253 h 2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7" h="253">
                    <a:moveTo>
                      <a:pt x="137" y="9"/>
                    </a:moveTo>
                    <a:lnTo>
                      <a:pt x="15" y="253"/>
                    </a:lnTo>
                    <a:lnTo>
                      <a:pt x="14" y="252"/>
                    </a:lnTo>
                    <a:lnTo>
                      <a:pt x="13" y="251"/>
                    </a:lnTo>
                    <a:lnTo>
                      <a:pt x="11" y="249"/>
                    </a:lnTo>
                    <a:lnTo>
                      <a:pt x="8" y="247"/>
                    </a:lnTo>
                    <a:lnTo>
                      <a:pt x="6" y="246"/>
                    </a:lnTo>
                    <a:lnTo>
                      <a:pt x="4" y="245"/>
                    </a:lnTo>
                    <a:lnTo>
                      <a:pt x="1" y="243"/>
                    </a:lnTo>
                    <a:lnTo>
                      <a:pt x="0" y="243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4" y="4"/>
                    </a:lnTo>
                    <a:lnTo>
                      <a:pt x="134" y="7"/>
                    </a:lnTo>
                    <a:lnTo>
                      <a:pt x="13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98"/>
              <p:cNvSpPr>
                <a:spLocks/>
              </p:cNvSpPr>
              <p:nvPr/>
            </p:nvSpPr>
            <p:spPr bwMode="auto">
              <a:xfrm>
                <a:off x="3664" y="2347"/>
                <a:ext cx="11" cy="11"/>
              </a:xfrm>
              <a:custGeom>
                <a:avLst/>
                <a:gdLst>
                  <a:gd name="T0" fmla="*/ 3 w 22"/>
                  <a:gd name="T1" fmla="*/ 1 h 22"/>
                  <a:gd name="T2" fmla="*/ 3 w 22"/>
                  <a:gd name="T3" fmla="*/ 3 h 22"/>
                  <a:gd name="T4" fmla="*/ 1 w 22"/>
                  <a:gd name="T5" fmla="*/ 3 h 22"/>
                  <a:gd name="T6" fmla="*/ 1 w 22"/>
                  <a:gd name="T7" fmla="*/ 3 h 22"/>
                  <a:gd name="T8" fmla="*/ 1 w 22"/>
                  <a:gd name="T9" fmla="*/ 3 h 22"/>
                  <a:gd name="T10" fmla="*/ 1 w 22"/>
                  <a:gd name="T11" fmla="*/ 3 h 22"/>
                  <a:gd name="T12" fmla="*/ 1 w 22"/>
                  <a:gd name="T13" fmla="*/ 1 h 22"/>
                  <a:gd name="T14" fmla="*/ 0 w 22"/>
                  <a:gd name="T15" fmla="*/ 1 h 22"/>
                  <a:gd name="T16" fmla="*/ 1 w 22"/>
                  <a:gd name="T17" fmla="*/ 1 h 22"/>
                  <a:gd name="T18" fmla="*/ 1 w 22"/>
                  <a:gd name="T19" fmla="*/ 1 h 22"/>
                  <a:gd name="T20" fmla="*/ 1 w 22"/>
                  <a:gd name="T21" fmla="*/ 1 h 22"/>
                  <a:gd name="T22" fmla="*/ 1 w 22"/>
                  <a:gd name="T23" fmla="*/ 0 h 22"/>
                  <a:gd name="T24" fmla="*/ 1 w 22"/>
                  <a:gd name="T25" fmla="*/ 1 h 22"/>
                  <a:gd name="T26" fmla="*/ 3 w 22"/>
                  <a:gd name="T27" fmla="*/ 1 h 22"/>
                  <a:gd name="T28" fmla="*/ 3 w 22"/>
                  <a:gd name="T29" fmla="*/ 1 h 22"/>
                  <a:gd name="T30" fmla="*/ 3 w 22"/>
                  <a:gd name="T31" fmla="*/ 1 h 22"/>
                  <a:gd name="T32" fmla="*/ 3 w 22"/>
                  <a:gd name="T33" fmla="*/ 1 h 22"/>
                  <a:gd name="T34" fmla="*/ 3 w 22"/>
                  <a:gd name="T35" fmla="*/ 1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2"/>
                  <a:gd name="T56" fmla="*/ 22 w 22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2">
                    <a:moveTo>
                      <a:pt x="21" y="15"/>
                    </a:moveTo>
                    <a:lnTo>
                      <a:pt x="19" y="18"/>
                    </a:lnTo>
                    <a:lnTo>
                      <a:pt x="15" y="21"/>
                    </a:lnTo>
                    <a:lnTo>
                      <a:pt x="10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99"/>
              <p:cNvSpPr>
                <a:spLocks/>
              </p:cNvSpPr>
              <p:nvPr/>
            </p:nvSpPr>
            <p:spPr bwMode="auto">
              <a:xfrm>
                <a:off x="3746" y="2305"/>
                <a:ext cx="25" cy="21"/>
              </a:xfrm>
              <a:custGeom>
                <a:avLst/>
                <a:gdLst>
                  <a:gd name="T0" fmla="*/ 0 w 50"/>
                  <a:gd name="T1" fmla="*/ 3 h 41"/>
                  <a:gd name="T2" fmla="*/ 1 w 50"/>
                  <a:gd name="T3" fmla="*/ 3 h 41"/>
                  <a:gd name="T4" fmla="*/ 1 w 50"/>
                  <a:gd name="T5" fmla="*/ 2 h 41"/>
                  <a:gd name="T6" fmla="*/ 2 w 50"/>
                  <a:gd name="T7" fmla="*/ 2 h 41"/>
                  <a:gd name="T8" fmla="*/ 2 w 50"/>
                  <a:gd name="T9" fmla="*/ 1 h 41"/>
                  <a:gd name="T10" fmla="*/ 3 w 50"/>
                  <a:gd name="T11" fmla="*/ 1 h 41"/>
                  <a:gd name="T12" fmla="*/ 3 w 50"/>
                  <a:gd name="T13" fmla="*/ 0 h 41"/>
                  <a:gd name="T14" fmla="*/ 5 w 50"/>
                  <a:gd name="T15" fmla="*/ 0 h 41"/>
                  <a:gd name="T16" fmla="*/ 6 w 50"/>
                  <a:gd name="T17" fmla="*/ 1 h 41"/>
                  <a:gd name="T18" fmla="*/ 6 w 50"/>
                  <a:gd name="T19" fmla="*/ 2 h 41"/>
                  <a:gd name="T20" fmla="*/ 6 w 50"/>
                  <a:gd name="T21" fmla="*/ 3 h 41"/>
                  <a:gd name="T22" fmla="*/ 6 w 50"/>
                  <a:gd name="T23" fmla="*/ 3 h 41"/>
                  <a:gd name="T24" fmla="*/ 6 w 50"/>
                  <a:gd name="T25" fmla="*/ 4 h 41"/>
                  <a:gd name="T26" fmla="*/ 6 w 50"/>
                  <a:gd name="T27" fmla="*/ 5 h 41"/>
                  <a:gd name="T28" fmla="*/ 5 w 50"/>
                  <a:gd name="T29" fmla="*/ 5 h 41"/>
                  <a:gd name="T30" fmla="*/ 3 w 50"/>
                  <a:gd name="T31" fmla="*/ 6 h 41"/>
                  <a:gd name="T32" fmla="*/ 2 w 50"/>
                  <a:gd name="T33" fmla="*/ 6 h 41"/>
                  <a:gd name="T34" fmla="*/ 0 w 50"/>
                  <a:gd name="T35" fmla="*/ 3 h 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41"/>
                  <a:gd name="T56" fmla="*/ 50 w 50"/>
                  <a:gd name="T57" fmla="*/ 41 h 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41">
                    <a:moveTo>
                      <a:pt x="0" y="21"/>
                    </a:moveTo>
                    <a:lnTo>
                      <a:pt x="1" y="19"/>
                    </a:lnTo>
                    <a:lnTo>
                      <a:pt x="4" y="16"/>
                    </a:lnTo>
                    <a:lnTo>
                      <a:pt x="9" y="11"/>
                    </a:lnTo>
                    <a:lnTo>
                      <a:pt x="15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3" y="4"/>
                    </a:lnTo>
                    <a:lnTo>
                      <a:pt x="48" y="11"/>
                    </a:lnTo>
                    <a:lnTo>
                      <a:pt x="50" y="17"/>
                    </a:lnTo>
                    <a:lnTo>
                      <a:pt x="50" y="24"/>
                    </a:lnTo>
                    <a:lnTo>
                      <a:pt x="48" y="30"/>
                    </a:lnTo>
                    <a:lnTo>
                      <a:pt x="42" y="34"/>
                    </a:lnTo>
                    <a:lnTo>
                      <a:pt x="34" y="39"/>
                    </a:lnTo>
                    <a:lnTo>
                      <a:pt x="23" y="41"/>
                    </a:lnTo>
                    <a:lnTo>
                      <a:pt x="9" y="4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100"/>
              <p:cNvSpPr>
                <a:spLocks/>
              </p:cNvSpPr>
              <p:nvPr/>
            </p:nvSpPr>
            <p:spPr bwMode="auto">
              <a:xfrm>
                <a:off x="3737" y="2315"/>
                <a:ext cx="15" cy="12"/>
              </a:xfrm>
              <a:custGeom>
                <a:avLst/>
                <a:gdLst>
                  <a:gd name="T0" fmla="*/ 0 w 30"/>
                  <a:gd name="T1" fmla="*/ 1 h 24"/>
                  <a:gd name="T2" fmla="*/ 3 w 30"/>
                  <a:gd name="T3" fmla="*/ 0 h 24"/>
                  <a:gd name="T4" fmla="*/ 4 w 30"/>
                  <a:gd name="T5" fmla="*/ 2 h 24"/>
                  <a:gd name="T6" fmla="*/ 1 w 30"/>
                  <a:gd name="T7" fmla="*/ 3 h 24"/>
                  <a:gd name="T8" fmla="*/ 0 w 30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4"/>
                  <a:gd name="T17" fmla="*/ 30 w 3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4">
                    <a:moveTo>
                      <a:pt x="0" y="8"/>
                    </a:moveTo>
                    <a:lnTo>
                      <a:pt x="23" y="0"/>
                    </a:lnTo>
                    <a:lnTo>
                      <a:pt x="30" y="16"/>
                    </a:lnTo>
                    <a:lnTo>
                      <a:pt x="7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101"/>
              <p:cNvSpPr>
                <a:spLocks/>
              </p:cNvSpPr>
              <p:nvPr/>
            </p:nvSpPr>
            <p:spPr bwMode="auto">
              <a:xfrm>
                <a:off x="3631" y="2360"/>
                <a:ext cx="74" cy="56"/>
              </a:xfrm>
              <a:custGeom>
                <a:avLst/>
                <a:gdLst>
                  <a:gd name="T0" fmla="*/ 2 w 148"/>
                  <a:gd name="T1" fmla="*/ 0 h 113"/>
                  <a:gd name="T2" fmla="*/ 3 w 148"/>
                  <a:gd name="T3" fmla="*/ 0 h 113"/>
                  <a:gd name="T4" fmla="*/ 5 w 148"/>
                  <a:gd name="T5" fmla="*/ 0 h 113"/>
                  <a:gd name="T6" fmla="*/ 9 w 148"/>
                  <a:gd name="T7" fmla="*/ 2 h 113"/>
                  <a:gd name="T8" fmla="*/ 11 w 148"/>
                  <a:gd name="T9" fmla="*/ 4 h 113"/>
                  <a:gd name="T10" fmla="*/ 13 w 148"/>
                  <a:gd name="T11" fmla="*/ 7 h 113"/>
                  <a:gd name="T12" fmla="*/ 17 w 148"/>
                  <a:gd name="T13" fmla="*/ 9 h 113"/>
                  <a:gd name="T14" fmla="*/ 18 w 148"/>
                  <a:gd name="T15" fmla="*/ 11 h 113"/>
                  <a:gd name="T16" fmla="*/ 19 w 148"/>
                  <a:gd name="T17" fmla="*/ 12 h 113"/>
                  <a:gd name="T18" fmla="*/ 17 w 148"/>
                  <a:gd name="T19" fmla="*/ 14 h 113"/>
                  <a:gd name="T20" fmla="*/ 14 w 148"/>
                  <a:gd name="T21" fmla="*/ 13 h 113"/>
                  <a:gd name="T22" fmla="*/ 12 w 148"/>
                  <a:gd name="T23" fmla="*/ 12 h 113"/>
                  <a:gd name="T24" fmla="*/ 9 w 148"/>
                  <a:gd name="T25" fmla="*/ 11 h 113"/>
                  <a:gd name="T26" fmla="*/ 6 w 148"/>
                  <a:gd name="T27" fmla="*/ 10 h 113"/>
                  <a:gd name="T28" fmla="*/ 5 w 148"/>
                  <a:gd name="T29" fmla="*/ 8 h 113"/>
                  <a:gd name="T30" fmla="*/ 1 w 148"/>
                  <a:gd name="T31" fmla="*/ 6 h 113"/>
                  <a:gd name="T32" fmla="*/ 1 w 148"/>
                  <a:gd name="T33" fmla="*/ 5 h 113"/>
                  <a:gd name="T34" fmla="*/ 0 w 148"/>
                  <a:gd name="T35" fmla="*/ 2 h 113"/>
                  <a:gd name="T36" fmla="*/ 1 w 148"/>
                  <a:gd name="T37" fmla="*/ 1 h 113"/>
                  <a:gd name="T38" fmla="*/ 1 w 148"/>
                  <a:gd name="T39" fmla="*/ 1 h 113"/>
                  <a:gd name="T40" fmla="*/ 2 w 148"/>
                  <a:gd name="T41" fmla="*/ 1 h 113"/>
                  <a:gd name="T42" fmla="*/ 2 w 148"/>
                  <a:gd name="T43" fmla="*/ 0 h 1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8"/>
                  <a:gd name="T67" fmla="*/ 0 h 113"/>
                  <a:gd name="T68" fmla="*/ 148 w 148"/>
                  <a:gd name="T69" fmla="*/ 113 h 1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8" h="113">
                    <a:moveTo>
                      <a:pt x="20" y="5"/>
                    </a:moveTo>
                    <a:lnTo>
                      <a:pt x="30" y="0"/>
                    </a:lnTo>
                    <a:lnTo>
                      <a:pt x="47" y="7"/>
                    </a:lnTo>
                    <a:lnTo>
                      <a:pt x="67" y="21"/>
                    </a:lnTo>
                    <a:lnTo>
                      <a:pt x="89" y="39"/>
                    </a:lnTo>
                    <a:lnTo>
                      <a:pt x="111" y="60"/>
                    </a:lnTo>
                    <a:lnTo>
                      <a:pt x="129" y="79"/>
                    </a:lnTo>
                    <a:lnTo>
                      <a:pt x="143" y="91"/>
                    </a:lnTo>
                    <a:lnTo>
                      <a:pt x="148" y="97"/>
                    </a:lnTo>
                    <a:lnTo>
                      <a:pt x="131" y="113"/>
                    </a:lnTo>
                    <a:lnTo>
                      <a:pt x="119" y="108"/>
                    </a:lnTo>
                    <a:lnTo>
                      <a:pt x="101" y="102"/>
                    </a:lnTo>
                    <a:lnTo>
                      <a:pt x="79" y="92"/>
                    </a:lnTo>
                    <a:lnTo>
                      <a:pt x="55" y="82"/>
                    </a:lnTo>
                    <a:lnTo>
                      <a:pt x="33" y="70"/>
                    </a:lnTo>
                    <a:lnTo>
                      <a:pt x="14" y="55"/>
                    </a:lnTo>
                    <a:lnTo>
                      <a:pt x="3" y="41"/>
                    </a:lnTo>
                    <a:lnTo>
                      <a:pt x="0" y="22"/>
                    </a:lnTo>
                    <a:lnTo>
                      <a:pt x="5" y="13"/>
                    </a:lnTo>
                    <a:lnTo>
                      <a:pt x="11" y="11"/>
                    </a:lnTo>
                    <a:lnTo>
                      <a:pt x="17" y="9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102"/>
              <p:cNvSpPr>
                <a:spLocks/>
              </p:cNvSpPr>
              <p:nvPr/>
            </p:nvSpPr>
            <p:spPr bwMode="auto">
              <a:xfrm>
                <a:off x="3624" y="2371"/>
                <a:ext cx="72" cy="56"/>
              </a:xfrm>
              <a:custGeom>
                <a:avLst/>
                <a:gdLst>
                  <a:gd name="T0" fmla="*/ 18 w 146"/>
                  <a:gd name="T1" fmla="*/ 11 h 113"/>
                  <a:gd name="T2" fmla="*/ 15 w 146"/>
                  <a:gd name="T3" fmla="*/ 14 h 113"/>
                  <a:gd name="T4" fmla="*/ 14 w 146"/>
                  <a:gd name="T5" fmla="*/ 14 h 113"/>
                  <a:gd name="T6" fmla="*/ 13 w 146"/>
                  <a:gd name="T7" fmla="*/ 13 h 113"/>
                  <a:gd name="T8" fmla="*/ 11 w 146"/>
                  <a:gd name="T9" fmla="*/ 12 h 113"/>
                  <a:gd name="T10" fmla="*/ 9 w 146"/>
                  <a:gd name="T11" fmla="*/ 11 h 113"/>
                  <a:gd name="T12" fmla="*/ 6 w 146"/>
                  <a:gd name="T13" fmla="*/ 10 h 113"/>
                  <a:gd name="T14" fmla="*/ 4 w 146"/>
                  <a:gd name="T15" fmla="*/ 8 h 113"/>
                  <a:gd name="T16" fmla="*/ 2 w 146"/>
                  <a:gd name="T17" fmla="*/ 6 h 113"/>
                  <a:gd name="T18" fmla="*/ 0 w 146"/>
                  <a:gd name="T19" fmla="*/ 5 h 113"/>
                  <a:gd name="T20" fmla="*/ 0 w 146"/>
                  <a:gd name="T21" fmla="*/ 4 h 113"/>
                  <a:gd name="T22" fmla="*/ 0 w 146"/>
                  <a:gd name="T23" fmla="*/ 3 h 113"/>
                  <a:gd name="T24" fmla="*/ 0 w 146"/>
                  <a:gd name="T25" fmla="*/ 3 h 113"/>
                  <a:gd name="T26" fmla="*/ 0 w 146"/>
                  <a:gd name="T27" fmla="*/ 3 h 113"/>
                  <a:gd name="T28" fmla="*/ 1 w 146"/>
                  <a:gd name="T29" fmla="*/ 2 h 113"/>
                  <a:gd name="T30" fmla="*/ 1 w 146"/>
                  <a:gd name="T31" fmla="*/ 1 h 113"/>
                  <a:gd name="T32" fmla="*/ 1 w 146"/>
                  <a:gd name="T33" fmla="*/ 0 h 113"/>
                  <a:gd name="T34" fmla="*/ 1 w 146"/>
                  <a:gd name="T35" fmla="*/ 0 h 113"/>
                  <a:gd name="T36" fmla="*/ 2 w 146"/>
                  <a:gd name="T37" fmla="*/ 2 h 113"/>
                  <a:gd name="T38" fmla="*/ 4 w 146"/>
                  <a:gd name="T39" fmla="*/ 4 h 113"/>
                  <a:gd name="T40" fmla="*/ 6 w 146"/>
                  <a:gd name="T41" fmla="*/ 6 h 113"/>
                  <a:gd name="T42" fmla="*/ 9 w 146"/>
                  <a:gd name="T43" fmla="*/ 7 h 113"/>
                  <a:gd name="T44" fmla="*/ 11 w 146"/>
                  <a:gd name="T45" fmla="*/ 8 h 113"/>
                  <a:gd name="T46" fmla="*/ 14 w 146"/>
                  <a:gd name="T47" fmla="*/ 10 h 113"/>
                  <a:gd name="T48" fmla="*/ 16 w 146"/>
                  <a:gd name="T49" fmla="*/ 10 h 113"/>
                  <a:gd name="T50" fmla="*/ 18 w 146"/>
                  <a:gd name="T51" fmla="*/ 11 h 1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6"/>
                  <a:gd name="T79" fmla="*/ 0 h 113"/>
                  <a:gd name="T80" fmla="*/ 146 w 146"/>
                  <a:gd name="T81" fmla="*/ 113 h 1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6" h="113">
                    <a:moveTo>
                      <a:pt x="146" y="91"/>
                    </a:moveTo>
                    <a:lnTo>
                      <a:pt x="125" y="113"/>
                    </a:lnTo>
                    <a:lnTo>
                      <a:pt x="120" y="112"/>
                    </a:lnTo>
                    <a:lnTo>
                      <a:pt x="110" y="107"/>
                    </a:lnTo>
                    <a:lnTo>
                      <a:pt x="94" y="99"/>
                    </a:lnTo>
                    <a:lnTo>
                      <a:pt x="74" y="90"/>
                    </a:lnTo>
                    <a:lnTo>
                      <a:pt x="55" y="80"/>
                    </a:lnTo>
                    <a:lnTo>
                      <a:pt x="35" y="68"/>
                    </a:lnTo>
                    <a:lnTo>
                      <a:pt x="18" y="55"/>
                    </a:lnTo>
                    <a:lnTo>
                      <a:pt x="6" y="43"/>
                    </a:lnTo>
                    <a:lnTo>
                      <a:pt x="3" y="37"/>
                    </a:lnTo>
                    <a:lnTo>
                      <a:pt x="0" y="31"/>
                    </a:lnTo>
                    <a:lnTo>
                      <a:pt x="2" y="28"/>
                    </a:lnTo>
                    <a:lnTo>
                      <a:pt x="5" y="24"/>
                    </a:lnTo>
                    <a:lnTo>
                      <a:pt x="9" y="20"/>
                    </a:lnTo>
                    <a:lnTo>
                      <a:pt x="10" y="12"/>
                    </a:lnTo>
                    <a:lnTo>
                      <a:pt x="11" y="5"/>
                    </a:lnTo>
                    <a:lnTo>
                      <a:pt x="15" y="0"/>
                    </a:lnTo>
                    <a:lnTo>
                      <a:pt x="21" y="19"/>
                    </a:lnTo>
                    <a:lnTo>
                      <a:pt x="34" y="33"/>
                    </a:lnTo>
                    <a:lnTo>
                      <a:pt x="52" y="48"/>
                    </a:lnTo>
                    <a:lnTo>
                      <a:pt x="74" y="60"/>
                    </a:lnTo>
                    <a:lnTo>
                      <a:pt x="96" y="70"/>
                    </a:lnTo>
                    <a:lnTo>
                      <a:pt x="117" y="80"/>
                    </a:lnTo>
                    <a:lnTo>
                      <a:pt x="134" y="86"/>
                    </a:lnTo>
                    <a:lnTo>
                      <a:pt x="146" y="91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103"/>
              <p:cNvSpPr>
                <a:spLocks/>
              </p:cNvSpPr>
              <p:nvPr/>
            </p:nvSpPr>
            <p:spPr bwMode="auto">
              <a:xfrm>
                <a:off x="3686" y="2351"/>
                <a:ext cx="319" cy="130"/>
              </a:xfrm>
              <a:custGeom>
                <a:avLst/>
                <a:gdLst>
                  <a:gd name="T0" fmla="*/ 3 w 637"/>
                  <a:gd name="T1" fmla="*/ 10 h 260"/>
                  <a:gd name="T2" fmla="*/ 4 w 637"/>
                  <a:gd name="T3" fmla="*/ 11 h 260"/>
                  <a:gd name="T4" fmla="*/ 5 w 637"/>
                  <a:gd name="T5" fmla="*/ 11 h 260"/>
                  <a:gd name="T6" fmla="*/ 7 w 637"/>
                  <a:gd name="T7" fmla="*/ 12 h 260"/>
                  <a:gd name="T8" fmla="*/ 10 w 637"/>
                  <a:gd name="T9" fmla="*/ 13 h 260"/>
                  <a:gd name="T10" fmla="*/ 13 w 637"/>
                  <a:gd name="T11" fmla="*/ 14 h 260"/>
                  <a:gd name="T12" fmla="*/ 17 w 637"/>
                  <a:gd name="T13" fmla="*/ 15 h 260"/>
                  <a:gd name="T14" fmla="*/ 22 w 637"/>
                  <a:gd name="T15" fmla="*/ 15 h 260"/>
                  <a:gd name="T16" fmla="*/ 26 w 637"/>
                  <a:gd name="T17" fmla="*/ 16 h 260"/>
                  <a:gd name="T18" fmla="*/ 31 w 637"/>
                  <a:gd name="T19" fmla="*/ 16 h 260"/>
                  <a:gd name="T20" fmla="*/ 37 w 637"/>
                  <a:gd name="T21" fmla="*/ 16 h 260"/>
                  <a:gd name="T22" fmla="*/ 42 w 637"/>
                  <a:gd name="T23" fmla="*/ 15 h 260"/>
                  <a:gd name="T24" fmla="*/ 47 w 637"/>
                  <a:gd name="T25" fmla="*/ 14 h 260"/>
                  <a:gd name="T26" fmla="*/ 52 w 637"/>
                  <a:gd name="T27" fmla="*/ 12 h 260"/>
                  <a:gd name="T28" fmla="*/ 57 w 637"/>
                  <a:gd name="T29" fmla="*/ 9 h 260"/>
                  <a:gd name="T30" fmla="*/ 62 w 637"/>
                  <a:gd name="T31" fmla="*/ 5 h 260"/>
                  <a:gd name="T32" fmla="*/ 66 w 637"/>
                  <a:gd name="T33" fmla="*/ 1 h 260"/>
                  <a:gd name="T34" fmla="*/ 67 w 637"/>
                  <a:gd name="T35" fmla="*/ 1 h 260"/>
                  <a:gd name="T36" fmla="*/ 68 w 637"/>
                  <a:gd name="T37" fmla="*/ 0 h 260"/>
                  <a:gd name="T38" fmla="*/ 70 w 637"/>
                  <a:gd name="T39" fmla="*/ 0 h 260"/>
                  <a:gd name="T40" fmla="*/ 71 w 637"/>
                  <a:gd name="T41" fmla="*/ 1 h 260"/>
                  <a:gd name="T42" fmla="*/ 73 w 637"/>
                  <a:gd name="T43" fmla="*/ 1 h 260"/>
                  <a:gd name="T44" fmla="*/ 75 w 637"/>
                  <a:gd name="T45" fmla="*/ 3 h 260"/>
                  <a:gd name="T46" fmla="*/ 78 w 637"/>
                  <a:gd name="T47" fmla="*/ 6 h 260"/>
                  <a:gd name="T48" fmla="*/ 80 w 637"/>
                  <a:gd name="T49" fmla="*/ 10 h 260"/>
                  <a:gd name="T50" fmla="*/ 79 w 637"/>
                  <a:gd name="T51" fmla="*/ 11 h 260"/>
                  <a:gd name="T52" fmla="*/ 77 w 637"/>
                  <a:gd name="T53" fmla="*/ 13 h 260"/>
                  <a:gd name="T54" fmla="*/ 76 w 637"/>
                  <a:gd name="T55" fmla="*/ 15 h 260"/>
                  <a:gd name="T56" fmla="*/ 74 w 637"/>
                  <a:gd name="T57" fmla="*/ 18 h 260"/>
                  <a:gd name="T58" fmla="*/ 72 w 637"/>
                  <a:gd name="T59" fmla="*/ 20 h 260"/>
                  <a:gd name="T60" fmla="*/ 69 w 637"/>
                  <a:gd name="T61" fmla="*/ 23 h 260"/>
                  <a:gd name="T62" fmla="*/ 66 w 637"/>
                  <a:gd name="T63" fmla="*/ 26 h 260"/>
                  <a:gd name="T64" fmla="*/ 63 w 637"/>
                  <a:gd name="T65" fmla="*/ 29 h 260"/>
                  <a:gd name="T66" fmla="*/ 58 w 637"/>
                  <a:gd name="T67" fmla="*/ 31 h 260"/>
                  <a:gd name="T68" fmla="*/ 53 w 637"/>
                  <a:gd name="T69" fmla="*/ 33 h 260"/>
                  <a:gd name="T70" fmla="*/ 47 w 637"/>
                  <a:gd name="T71" fmla="*/ 33 h 260"/>
                  <a:gd name="T72" fmla="*/ 40 w 637"/>
                  <a:gd name="T73" fmla="*/ 31 h 260"/>
                  <a:gd name="T74" fmla="*/ 32 w 637"/>
                  <a:gd name="T75" fmla="*/ 29 h 260"/>
                  <a:gd name="T76" fmla="*/ 23 w 637"/>
                  <a:gd name="T77" fmla="*/ 26 h 260"/>
                  <a:gd name="T78" fmla="*/ 12 w 637"/>
                  <a:gd name="T79" fmla="*/ 21 h 260"/>
                  <a:gd name="T80" fmla="*/ 0 w 637"/>
                  <a:gd name="T81" fmla="*/ 14 h 260"/>
                  <a:gd name="T82" fmla="*/ 3 w 637"/>
                  <a:gd name="T83" fmla="*/ 10 h 2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37"/>
                  <a:gd name="T127" fmla="*/ 0 h 260"/>
                  <a:gd name="T128" fmla="*/ 637 w 637"/>
                  <a:gd name="T129" fmla="*/ 260 h 2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37" h="260">
                    <a:moveTo>
                      <a:pt x="23" y="87"/>
                    </a:moveTo>
                    <a:lnTo>
                      <a:pt x="26" y="89"/>
                    </a:lnTo>
                    <a:lnTo>
                      <a:pt x="37" y="93"/>
                    </a:lnTo>
                    <a:lnTo>
                      <a:pt x="54" y="99"/>
                    </a:lnTo>
                    <a:lnTo>
                      <a:pt x="76" y="106"/>
                    </a:lnTo>
                    <a:lnTo>
                      <a:pt x="104" y="113"/>
                    </a:lnTo>
                    <a:lnTo>
                      <a:pt x="135" y="120"/>
                    </a:lnTo>
                    <a:lnTo>
                      <a:pt x="170" y="125"/>
                    </a:lnTo>
                    <a:lnTo>
                      <a:pt x="207" y="130"/>
                    </a:lnTo>
                    <a:lnTo>
                      <a:pt x="248" y="131"/>
                    </a:lnTo>
                    <a:lnTo>
                      <a:pt x="289" y="130"/>
                    </a:lnTo>
                    <a:lnTo>
                      <a:pt x="331" y="124"/>
                    </a:lnTo>
                    <a:lnTo>
                      <a:pt x="372" y="113"/>
                    </a:lnTo>
                    <a:lnTo>
                      <a:pt x="413" y="97"/>
                    </a:lnTo>
                    <a:lnTo>
                      <a:pt x="454" y="75"/>
                    </a:lnTo>
                    <a:lnTo>
                      <a:pt x="492" y="46"/>
                    </a:lnTo>
                    <a:lnTo>
                      <a:pt x="526" y="9"/>
                    </a:lnTo>
                    <a:lnTo>
                      <a:pt x="533" y="3"/>
                    </a:lnTo>
                    <a:lnTo>
                      <a:pt x="542" y="0"/>
                    </a:lnTo>
                    <a:lnTo>
                      <a:pt x="554" y="0"/>
                    </a:lnTo>
                    <a:lnTo>
                      <a:pt x="567" y="3"/>
                    </a:lnTo>
                    <a:lnTo>
                      <a:pt x="583" y="14"/>
                    </a:lnTo>
                    <a:lnTo>
                      <a:pt x="599" y="29"/>
                    </a:lnTo>
                    <a:lnTo>
                      <a:pt x="617" y="52"/>
                    </a:lnTo>
                    <a:lnTo>
                      <a:pt x="637" y="84"/>
                    </a:lnTo>
                    <a:lnTo>
                      <a:pt x="625" y="91"/>
                    </a:lnTo>
                    <a:lnTo>
                      <a:pt x="614" y="105"/>
                    </a:lnTo>
                    <a:lnTo>
                      <a:pt x="601" y="123"/>
                    </a:lnTo>
                    <a:lnTo>
                      <a:pt x="587" y="144"/>
                    </a:lnTo>
                    <a:lnTo>
                      <a:pt x="571" y="167"/>
                    </a:lnTo>
                    <a:lnTo>
                      <a:pt x="550" y="191"/>
                    </a:lnTo>
                    <a:lnTo>
                      <a:pt x="526" y="213"/>
                    </a:lnTo>
                    <a:lnTo>
                      <a:pt x="498" y="233"/>
                    </a:lnTo>
                    <a:lnTo>
                      <a:pt x="463" y="249"/>
                    </a:lnTo>
                    <a:lnTo>
                      <a:pt x="423" y="258"/>
                    </a:lnTo>
                    <a:lnTo>
                      <a:pt x="374" y="260"/>
                    </a:lnTo>
                    <a:lnTo>
                      <a:pt x="318" y="254"/>
                    </a:lnTo>
                    <a:lnTo>
                      <a:pt x="253" y="239"/>
                    </a:lnTo>
                    <a:lnTo>
                      <a:pt x="180" y="212"/>
                    </a:lnTo>
                    <a:lnTo>
                      <a:pt x="96" y="172"/>
                    </a:lnTo>
                    <a:lnTo>
                      <a:pt x="0" y="116"/>
                    </a:ln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0F0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104"/>
              <p:cNvSpPr>
                <a:spLocks/>
              </p:cNvSpPr>
              <p:nvPr/>
            </p:nvSpPr>
            <p:spPr bwMode="auto">
              <a:xfrm>
                <a:off x="3672" y="2393"/>
                <a:ext cx="337" cy="115"/>
              </a:xfrm>
              <a:custGeom>
                <a:avLst/>
                <a:gdLst>
                  <a:gd name="T0" fmla="*/ 84 w 674"/>
                  <a:gd name="T1" fmla="*/ 0 h 229"/>
                  <a:gd name="T2" fmla="*/ 84 w 674"/>
                  <a:gd name="T3" fmla="*/ 8 h 229"/>
                  <a:gd name="T4" fmla="*/ 84 w 674"/>
                  <a:gd name="T5" fmla="*/ 14 h 229"/>
                  <a:gd name="T6" fmla="*/ 83 w 674"/>
                  <a:gd name="T7" fmla="*/ 17 h 229"/>
                  <a:gd name="T8" fmla="*/ 83 w 674"/>
                  <a:gd name="T9" fmla="*/ 18 h 229"/>
                  <a:gd name="T10" fmla="*/ 83 w 674"/>
                  <a:gd name="T11" fmla="*/ 18 h 229"/>
                  <a:gd name="T12" fmla="*/ 82 w 674"/>
                  <a:gd name="T13" fmla="*/ 18 h 229"/>
                  <a:gd name="T14" fmla="*/ 81 w 674"/>
                  <a:gd name="T15" fmla="*/ 19 h 229"/>
                  <a:gd name="T16" fmla="*/ 79 w 674"/>
                  <a:gd name="T17" fmla="*/ 19 h 229"/>
                  <a:gd name="T18" fmla="*/ 78 w 674"/>
                  <a:gd name="T19" fmla="*/ 20 h 229"/>
                  <a:gd name="T20" fmla="*/ 76 w 674"/>
                  <a:gd name="T21" fmla="*/ 21 h 229"/>
                  <a:gd name="T22" fmla="*/ 73 w 674"/>
                  <a:gd name="T23" fmla="*/ 22 h 229"/>
                  <a:gd name="T24" fmla="*/ 71 w 674"/>
                  <a:gd name="T25" fmla="*/ 23 h 229"/>
                  <a:gd name="T26" fmla="*/ 68 w 674"/>
                  <a:gd name="T27" fmla="*/ 24 h 229"/>
                  <a:gd name="T28" fmla="*/ 66 w 674"/>
                  <a:gd name="T29" fmla="*/ 26 h 229"/>
                  <a:gd name="T30" fmla="*/ 62 w 674"/>
                  <a:gd name="T31" fmla="*/ 26 h 229"/>
                  <a:gd name="T32" fmla="*/ 59 w 674"/>
                  <a:gd name="T33" fmla="*/ 27 h 229"/>
                  <a:gd name="T34" fmla="*/ 56 w 674"/>
                  <a:gd name="T35" fmla="*/ 28 h 229"/>
                  <a:gd name="T36" fmla="*/ 52 w 674"/>
                  <a:gd name="T37" fmla="*/ 29 h 229"/>
                  <a:gd name="T38" fmla="*/ 49 w 674"/>
                  <a:gd name="T39" fmla="*/ 29 h 229"/>
                  <a:gd name="T40" fmla="*/ 46 w 674"/>
                  <a:gd name="T41" fmla="*/ 29 h 229"/>
                  <a:gd name="T42" fmla="*/ 42 w 674"/>
                  <a:gd name="T43" fmla="*/ 29 h 229"/>
                  <a:gd name="T44" fmla="*/ 40 w 674"/>
                  <a:gd name="T45" fmla="*/ 29 h 229"/>
                  <a:gd name="T46" fmla="*/ 36 w 674"/>
                  <a:gd name="T47" fmla="*/ 28 h 229"/>
                  <a:gd name="T48" fmla="*/ 33 w 674"/>
                  <a:gd name="T49" fmla="*/ 28 h 229"/>
                  <a:gd name="T50" fmla="*/ 29 w 674"/>
                  <a:gd name="T51" fmla="*/ 27 h 229"/>
                  <a:gd name="T52" fmla="*/ 27 w 674"/>
                  <a:gd name="T53" fmla="*/ 26 h 229"/>
                  <a:gd name="T54" fmla="*/ 24 w 674"/>
                  <a:gd name="T55" fmla="*/ 25 h 229"/>
                  <a:gd name="T56" fmla="*/ 21 w 674"/>
                  <a:gd name="T57" fmla="*/ 23 h 229"/>
                  <a:gd name="T58" fmla="*/ 20 w 674"/>
                  <a:gd name="T59" fmla="*/ 22 h 229"/>
                  <a:gd name="T60" fmla="*/ 17 w 674"/>
                  <a:gd name="T61" fmla="*/ 21 h 229"/>
                  <a:gd name="T62" fmla="*/ 14 w 674"/>
                  <a:gd name="T63" fmla="*/ 19 h 229"/>
                  <a:gd name="T64" fmla="*/ 11 w 674"/>
                  <a:gd name="T65" fmla="*/ 17 h 229"/>
                  <a:gd name="T66" fmla="*/ 10 w 674"/>
                  <a:gd name="T67" fmla="*/ 16 h 229"/>
                  <a:gd name="T68" fmla="*/ 6 w 674"/>
                  <a:gd name="T69" fmla="*/ 14 h 229"/>
                  <a:gd name="T70" fmla="*/ 3 w 674"/>
                  <a:gd name="T71" fmla="*/ 12 h 229"/>
                  <a:gd name="T72" fmla="*/ 0 w 674"/>
                  <a:gd name="T73" fmla="*/ 10 h 229"/>
                  <a:gd name="T74" fmla="*/ 3 w 674"/>
                  <a:gd name="T75" fmla="*/ 4 h 229"/>
                  <a:gd name="T76" fmla="*/ 12 w 674"/>
                  <a:gd name="T77" fmla="*/ 9 h 229"/>
                  <a:gd name="T78" fmla="*/ 21 w 674"/>
                  <a:gd name="T79" fmla="*/ 12 h 229"/>
                  <a:gd name="T80" fmla="*/ 28 w 674"/>
                  <a:gd name="T81" fmla="*/ 15 h 229"/>
                  <a:gd name="T82" fmla="*/ 36 w 674"/>
                  <a:gd name="T83" fmla="*/ 16 h 229"/>
                  <a:gd name="T84" fmla="*/ 42 w 674"/>
                  <a:gd name="T85" fmla="*/ 16 h 229"/>
                  <a:gd name="T86" fmla="*/ 48 w 674"/>
                  <a:gd name="T87" fmla="*/ 16 h 229"/>
                  <a:gd name="T88" fmla="*/ 54 w 674"/>
                  <a:gd name="T89" fmla="*/ 15 h 229"/>
                  <a:gd name="T90" fmla="*/ 59 w 674"/>
                  <a:gd name="T91" fmla="*/ 14 h 229"/>
                  <a:gd name="T92" fmla="*/ 65 w 674"/>
                  <a:gd name="T93" fmla="*/ 12 h 229"/>
                  <a:gd name="T94" fmla="*/ 69 w 674"/>
                  <a:gd name="T95" fmla="*/ 10 h 229"/>
                  <a:gd name="T96" fmla="*/ 73 w 674"/>
                  <a:gd name="T97" fmla="*/ 8 h 229"/>
                  <a:gd name="T98" fmla="*/ 76 w 674"/>
                  <a:gd name="T99" fmla="*/ 6 h 229"/>
                  <a:gd name="T100" fmla="*/ 78 w 674"/>
                  <a:gd name="T101" fmla="*/ 4 h 229"/>
                  <a:gd name="T102" fmla="*/ 81 w 674"/>
                  <a:gd name="T103" fmla="*/ 3 h 229"/>
                  <a:gd name="T104" fmla="*/ 83 w 674"/>
                  <a:gd name="T105" fmla="*/ 1 h 229"/>
                  <a:gd name="T106" fmla="*/ 84 w 674"/>
                  <a:gd name="T107" fmla="*/ 0 h 2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4"/>
                  <a:gd name="T163" fmla="*/ 0 h 229"/>
                  <a:gd name="T164" fmla="*/ 674 w 674"/>
                  <a:gd name="T165" fmla="*/ 229 h 2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4" h="229">
                    <a:moveTo>
                      <a:pt x="666" y="0"/>
                    </a:moveTo>
                    <a:lnTo>
                      <a:pt x="674" y="62"/>
                    </a:lnTo>
                    <a:lnTo>
                      <a:pt x="670" y="105"/>
                    </a:lnTo>
                    <a:lnTo>
                      <a:pt x="664" y="129"/>
                    </a:lnTo>
                    <a:lnTo>
                      <a:pt x="659" y="137"/>
                    </a:lnTo>
                    <a:lnTo>
                      <a:pt x="657" y="138"/>
                    </a:lnTo>
                    <a:lnTo>
                      <a:pt x="652" y="142"/>
                    </a:lnTo>
                    <a:lnTo>
                      <a:pt x="644" y="146"/>
                    </a:lnTo>
                    <a:lnTo>
                      <a:pt x="632" y="152"/>
                    </a:lnTo>
                    <a:lnTo>
                      <a:pt x="619" y="159"/>
                    </a:lnTo>
                    <a:lnTo>
                      <a:pt x="603" y="167"/>
                    </a:lnTo>
                    <a:lnTo>
                      <a:pt x="584" y="175"/>
                    </a:lnTo>
                    <a:lnTo>
                      <a:pt x="565" y="184"/>
                    </a:lnTo>
                    <a:lnTo>
                      <a:pt x="544" y="192"/>
                    </a:lnTo>
                    <a:lnTo>
                      <a:pt x="521" y="202"/>
                    </a:lnTo>
                    <a:lnTo>
                      <a:pt x="497" y="208"/>
                    </a:lnTo>
                    <a:lnTo>
                      <a:pt x="472" y="215"/>
                    </a:lnTo>
                    <a:lnTo>
                      <a:pt x="448" y="221"/>
                    </a:lnTo>
                    <a:lnTo>
                      <a:pt x="423" y="226"/>
                    </a:lnTo>
                    <a:lnTo>
                      <a:pt x="399" y="228"/>
                    </a:lnTo>
                    <a:lnTo>
                      <a:pt x="374" y="229"/>
                    </a:lnTo>
                    <a:lnTo>
                      <a:pt x="342" y="228"/>
                    </a:lnTo>
                    <a:lnTo>
                      <a:pt x="313" y="226"/>
                    </a:lnTo>
                    <a:lnTo>
                      <a:pt x="287" y="221"/>
                    </a:lnTo>
                    <a:lnTo>
                      <a:pt x="262" y="217"/>
                    </a:lnTo>
                    <a:lnTo>
                      <a:pt x="239" y="210"/>
                    </a:lnTo>
                    <a:lnTo>
                      <a:pt x="216" y="203"/>
                    </a:lnTo>
                    <a:lnTo>
                      <a:pt x="195" y="193"/>
                    </a:lnTo>
                    <a:lnTo>
                      <a:pt x="175" y="184"/>
                    </a:lnTo>
                    <a:lnTo>
                      <a:pt x="155" y="174"/>
                    </a:lnTo>
                    <a:lnTo>
                      <a:pt x="135" y="161"/>
                    </a:lnTo>
                    <a:lnTo>
                      <a:pt x="115" y="149"/>
                    </a:lnTo>
                    <a:lnTo>
                      <a:pt x="95" y="136"/>
                    </a:lnTo>
                    <a:lnTo>
                      <a:pt x="73" y="121"/>
                    </a:lnTo>
                    <a:lnTo>
                      <a:pt x="51" y="106"/>
                    </a:lnTo>
                    <a:lnTo>
                      <a:pt x="27" y="90"/>
                    </a:lnTo>
                    <a:lnTo>
                      <a:pt x="0" y="73"/>
                    </a:lnTo>
                    <a:lnTo>
                      <a:pt x="29" y="32"/>
                    </a:lnTo>
                    <a:lnTo>
                      <a:pt x="99" y="68"/>
                    </a:lnTo>
                    <a:lnTo>
                      <a:pt x="165" y="94"/>
                    </a:lnTo>
                    <a:lnTo>
                      <a:pt x="226" y="113"/>
                    </a:lnTo>
                    <a:lnTo>
                      <a:pt x="285" y="123"/>
                    </a:lnTo>
                    <a:lnTo>
                      <a:pt x="338" y="127"/>
                    </a:lnTo>
                    <a:lnTo>
                      <a:pt x="388" y="124"/>
                    </a:lnTo>
                    <a:lnTo>
                      <a:pt x="433" y="117"/>
                    </a:lnTo>
                    <a:lnTo>
                      <a:pt x="476" y="107"/>
                    </a:lnTo>
                    <a:lnTo>
                      <a:pt x="514" y="93"/>
                    </a:lnTo>
                    <a:lnTo>
                      <a:pt x="547" y="78"/>
                    </a:lnTo>
                    <a:lnTo>
                      <a:pt x="577" y="62"/>
                    </a:lnTo>
                    <a:lnTo>
                      <a:pt x="604" y="46"/>
                    </a:lnTo>
                    <a:lnTo>
                      <a:pt x="624" y="30"/>
                    </a:lnTo>
                    <a:lnTo>
                      <a:pt x="643" y="17"/>
                    </a:lnTo>
                    <a:lnTo>
                      <a:pt x="657" y="7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105"/>
              <p:cNvSpPr>
                <a:spLocks/>
              </p:cNvSpPr>
              <p:nvPr/>
            </p:nvSpPr>
            <p:spPr bwMode="auto">
              <a:xfrm>
                <a:off x="3587" y="2465"/>
                <a:ext cx="53" cy="27"/>
              </a:xfrm>
              <a:custGeom>
                <a:avLst/>
                <a:gdLst>
                  <a:gd name="T0" fmla="*/ 0 w 107"/>
                  <a:gd name="T1" fmla="*/ 3 h 54"/>
                  <a:gd name="T2" fmla="*/ 1 w 107"/>
                  <a:gd name="T3" fmla="*/ 0 h 54"/>
                  <a:gd name="T4" fmla="*/ 7 w 107"/>
                  <a:gd name="T5" fmla="*/ 1 h 54"/>
                  <a:gd name="T6" fmla="*/ 13 w 107"/>
                  <a:gd name="T7" fmla="*/ 7 h 54"/>
                  <a:gd name="T8" fmla="*/ 0 w 107"/>
                  <a:gd name="T9" fmla="*/ 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54"/>
                  <a:gd name="T17" fmla="*/ 107 w 10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54">
                    <a:moveTo>
                      <a:pt x="0" y="20"/>
                    </a:moveTo>
                    <a:lnTo>
                      <a:pt x="12" y="0"/>
                    </a:lnTo>
                    <a:lnTo>
                      <a:pt x="57" y="8"/>
                    </a:lnTo>
                    <a:lnTo>
                      <a:pt x="107" y="5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Freeform 106"/>
              <p:cNvSpPr>
                <a:spLocks/>
              </p:cNvSpPr>
              <p:nvPr/>
            </p:nvSpPr>
            <p:spPr bwMode="auto">
              <a:xfrm>
                <a:off x="3652" y="2464"/>
                <a:ext cx="39" cy="22"/>
              </a:xfrm>
              <a:custGeom>
                <a:avLst/>
                <a:gdLst>
                  <a:gd name="T0" fmla="*/ 5 w 77"/>
                  <a:gd name="T1" fmla="*/ 0 h 45"/>
                  <a:gd name="T2" fmla="*/ 3 w 77"/>
                  <a:gd name="T3" fmla="*/ 1 h 45"/>
                  <a:gd name="T4" fmla="*/ 2 w 77"/>
                  <a:gd name="T5" fmla="*/ 2 h 45"/>
                  <a:gd name="T6" fmla="*/ 1 w 77"/>
                  <a:gd name="T7" fmla="*/ 3 h 45"/>
                  <a:gd name="T8" fmla="*/ 0 w 77"/>
                  <a:gd name="T9" fmla="*/ 4 h 45"/>
                  <a:gd name="T10" fmla="*/ 0 w 77"/>
                  <a:gd name="T11" fmla="*/ 5 h 45"/>
                  <a:gd name="T12" fmla="*/ 1 w 77"/>
                  <a:gd name="T13" fmla="*/ 5 h 45"/>
                  <a:gd name="T14" fmla="*/ 1 w 77"/>
                  <a:gd name="T15" fmla="*/ 5 h 45"/>
                  <a:gd name="T16" fmla="*/ 2 w 77"/>
                  <a:gd name="T17" fmla="*/ 5 h 45"/>
                  <a:gd name="T18" fmla="*/ 3 w 77"/>
                  <a:gd name="T19" fmla="*/ 4 h 45"/>
                  <a:gd name="T20" fmla="*/ 4 w 77"/>
                  <a:gd name="T21" fmla="*/ 4 h 45"/>
                  <a:gd name="T22" fmla="*/ 5 w 77"/>
                  <a:gd name="T23" fmla="*/ 3 h 45"/>
                  <a:gd name="T24" fmla="*/ 6 w 77"/>
                  <a:gd name="T25" fmla="*/ 3 h 45"/>
                  <a:gd name="T26" fmla="*/ 8 w 77"/>
                  <a:gd name="T27" fmla="*/ 3 h 45"/>
                  <a:gd name="T28" fmla="*/ 8 w 77"/>
                  <a:gd name="T29" fmla="*/ 3 h 45"/>
                  <a:gd name="T30" fmla="*/ 9 w 77"/>
                  <a:gd name="T31" fmla="*/ 3 h 45"/>
                  <a:gd name="T32" fmla="*/ 9 w 77"/>
                  <a:gd name="T33" fmla="*/ 3 h 45"/>
                  <a:gd name="T34" fmla="*/ 9 w 77"/>
                  <a:gd name="T35" fmla="*/ 3 h 45"/>
                  <a:gd name="T36" fmla="*/ 10 w 77"/>
                  <a:gd name="T37" fmla="*/ 2 h 45"/>
                  <a:gd name="T38" fmla="*/ 10 w 77"/>
                  <a:gd name="T39" fmla="*/ 2 h 45"/>
                  <a:gd name="T40" fmla="*/ 10 w 77"/>
                  <a:gd name="T41" fmla="*/ 1 h 45"/>
                  <a:gd name="T42" fmla="*/ 10 w 77"/>
                  <a:gd name="T43" fmla="*/ 0 h 45"/>
                  <a:gd name="T44" fmla="*/ 9 w 77"/>
                  <a:gd name="T45" fmla="*/ 0 h 45"/>
                  <a:gd name="T46" fmla="*/ 7 w 77"/>
                  <a:gd name="T47" fmla="*/ 0 h 45"/>
                  <a:gd name="T48" fmla="*/ 5 w 77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45"/>
                  <a:gd name="T77" fmla="*/ 77 w 7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45">
                    <a:moveTo>
                      <a:pt x="37" y="4"/>
                    </a:moveTo>
                    <a:lnTo>
                      <a:pt x="21" y="11"/>
                    </a:lnTo>
                    <a:lnTo>
                      <a:pt x="10" y="18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3"/>
                    </a:lnTo>
                    <a:lnTo>
                      <a:pt x="6" y="45"/>
                    </a:lnTo>
                    <a:lnTo>
                      <a:pt x="11" y="41"/>
                    </a:lnTo>
                    <a:lnTo>
                      <a:pt x="19" y="35"/>
                    </a:lnTo>
                    <a:lnTo>
                      <a:pt x="29" y="32"/>
                    </a:lnTo>
                    <a:lnTo>
                      <a:pt x="39" y="30"/>
                    </a:lnTo>
                    <a:lnTo>
                      <a:pt x="48" y="28"/>
                    </a:lnTo>
                    <a:lnTo>
                      <a:pt x="57" y="28"/>
                    </a:lnTo>
                    <a:lnTo>
                      <a:pt x="64" y="28"/>
                    </a:lnTo>
                    <a:lnTo>
                      <a:pt x="69" y="30"/>
                    </a:lnTo>
                    <a:lnTo>
                      <a:pt x="71" y="30"/>
                    </a:lnTo>
                    <a:lnTo>
                      <a:pt x="72" y="27"/>
                    </a:lnTo>
                    <a:lnTo>
                      <a:pt x="75" y="23"/>
                    </a:lnTo>
                    <a:lnTo>
                      <a:pt x="76" y="17"/>
                    </a:lnTo>
                    <a:lnTo>
                      <a:pt x="77" y="10"/>
                    </a:lnTo>
                    <a:lnTo>
                      <a:pt x="75" y="4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B27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1" name="AutoShape 107"/>
            <p:cNvSpPr>
              <a:spLocks noChangeArrowheads="1"/>
            </p:cNvSpPr>
            <p:nvPr/>
          </p:nvSpPr>
          <p:spPr bwMode="auto">
            <a:xfrm>
              <a:off x="3072" y="816"/>
              <a:ext cx="432" cy="288"/>
            </a:xfrm>
            <a:prstGeom prst="wedgeEllipseCallout">
              <a:avLst>
                <a:gd name="adj1" fmla="val -41667"/>
                <a:gd name="adj2" fmla="val 767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612" name="AutoShape 108"/>
            <p:cNvSpPr>
              <a:spLocks noChangeArrowheads="1"/>
            </p:cNvSpPr>
            <p:nvPr/>
          </p:nvSpPr>
          <p:spPr bwMode="auto">
            <a:xfrm>
              <a:off x="4320" y="1440"/>
              <a:ext cx="432" cy="288"/>
            </a:xfrm>
            <a:prstGeom prst="wedgeEllipseCallout">
              <a:avLst>
                <a:gd name="adj1" fmla="val -34259"/>
                <a:gd name="adj2" fmla="val 1031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613" name="AutoShape 109"/>
            <p:cNvSpPr>
              <a:spLocks noChangeArrowheads="1"/>
            </p:cNvSpPr>
            <p:nvPr/>
          </p:nvSpPr>
          <p:spPr bwMode="auto">
            <a:xfrm>
              <a:off x="1920" y="2112"/>
              <a:ext cx="432" cy="288"/>
            </a:xfrm>
            <a:prstGeom prst="wedgeEllipseCallout">
              <a:avLst>
                <a:gd name="adj1" fmla="val -41667"/>
                <a:gd name="adj2" fmla="val 767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614" name="AutoShape 110"/>
            <p:cNvSpPr>
              <a:spLocks noChangeArrowheads="1"/>
            </p:cNvSpPr>
            <p:nvPr/>
          </p:nvSpPr>
          <p:spPr bwMode="auto">
            <a:xfrm>
              <a:off x="2928" y="2736"/>
              <a:ext cx="432" cy="288"/>
            </a:xfrm>
            <a:prstGeom prst="wedgeEllipseCallout">
              <a:avLst>
                <a:gd name="adj1" fmla="val 65741"/>
                <a:gd name="adj2" fmla="val 4340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25604" name="Rectangle 113"/>
          <p:cNvSpPr>
            <a:spLocks noChangeArrowheads="1"/>
          </p:cNvSpPr>
          <p:nvPr/>
        </p:nvSpPr>
        <p:spPr bwMode="auto">
          <a:xfrm>
            <a:off x="533400" y="4343400"/>
            <a:ext cx="4572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594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100000"/>
              </a:spcBef>
              <a:buClr>
                <a:srgbClr val="FF6600"/>
              </a:buClr>
              <a:buSzPct val="125000"/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Arial" charset="0"/>
              </a:rPr>
              <a:t>Parliamentary discussions represent a very important source of debates 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FF6600"/>
              </a:buClr>
              <a:buSzPct val="125000"/>
              <a:buFont typeface="Wingdings" pitchFamily="2" charset="2"/>
              <a:buChar char="§"/>
            </a:pPr>
            <a:r>
              <a:rPr lang="en-US" sz="2000"/>
              <a:t>Certain persons act as experts or influential people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FF6600"/>
              </a:buClr>
              <a:buSzPct val="125000"/>
            </a:pP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marL="342900" indent="-342900" algn="just">
              <a:lnSpc>
                <a:spcPct val="90000"/>
              </a:lnSpc>
              <a:spcBef>
                <a:spcPct val="100000"/>
              </a:spcBef>
              <a:buClr>
                <a:srgbClr val="FF6600"/>
              </a:buClr>
              <a:buSzPct val="125000"/>
              <a:buFont typeface="Wingdings" pitchFamily="2" charset="2"/>
              <a:buNone/>
            </a:pPr>
            <a:r>
              <a:rPr lang="en-US" sz="1600"/>
              <a:t>	</a:t>
            </a:r>
            <a:endParaRPr lang="en-US" sz="2000"/>
          </a:p>
        </p:txBody>
      </p:sp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457200" y="3657600"/>
            <a:ext cx="594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100000"/>
              </a:spcBef>
              <a:buClr>
                <a:srgbClr val="FF6600"/>
              </a:buClr>
              <a:buSzPct val="125000"/>
              <a:buFont typeface="Wingdings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How can we detect influential speakers?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FF6600"/>
              </a:buClr>
              <a:buSzPct val="125000"/>
              <a:buFont typeface="Wingdings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How can we track their salience over time?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marL="342900" indent="-342900" algn="just">
              <a:lnSpc>
                <a:spcPct val="90000"/>
              </a:lnSpc>
              <a:spcBef>
                <a:spcPct val="100000"/>
              </a:spcBef>
              <a:buClr>
                <a:srgbClr val="FF6600"/>
              </a:buClr>
              <a:buSzPct val="125000"/>
              <a:buFont typeface="Wingdings" pitchFamily="2" charset="2"/>
              <a:buNone/>
            </a:pPr>
            <a:r>
              <a:rPr lang="en-US" sz="1600"/>
              <a:t>	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dirty="0" smtClean="0"/>
              <a:t>Temporal Evolution of Speaker Salience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20000" cy="48006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Build a content based network of speakers that evolves over time</a:t>
            </a:r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Edge weight becomes a function of time:</a:t>
            </a:r>
            <a:br>
              <a:rPr lang="en-US" sz="2800" dirty="0" smtClean="0"/>
            </a:br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r>
              <a:rPr lang="en-US" sz="2800" dirty="0" smtClean="0"/>
              <a:t>Impact of similarity decreases as time increases in an exponential fashion.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362200" y="4724400"/>
          <a:ext cx="5037138" cy="533400"/>
        </p:xfrm>
        <a:graphic>
          <a:graphicData uri="http://schemas.openxmlformats.org/presentationml/2006/ole">
            <p:oleObj spid="_x0000_s3074" name="Equation" r:id="rId4" imgW="2158920" imgH="228600" progId="Equation.3">
              <p:embed/>
            </p:oleObj>
          </a:graphicData>
        </a:graphic>
      </p:graphicFrame>
      <p:grpSp>
        <p:nvGrpSpPr>
          <p:cNvPr id="2" name="Group 257"/>
          <p:cNvGrpSpPr>
            <a:grpSpLocks/>
          </p:cNvGrpSpPr>
          <p:nvPr/>
        </p:nvGrpSpPr>
        <p:grpSpPr bwMode="auto">
          <a:xfrm>
            <a:off x="1676400" y="2743200"/>
            <a:ext cx="5710238" cy="1066800"/>
            <a:chOff x="1757654" y="3809999"/>
            <a:chExt cx="5709946" cy="1066801"/>
          </a:xfrm>
        </p:grpSpPr>
        <p:sp>
          <p:nvSpPr>
            <p:cNvPr id="259" name="Rounded Rectangle 258"/>
            <p:cNvSpPr/>
            <p:nvPr/>
          </p:nvSpPr>
          <p:spPr>
            <a:xfrm>
              <a:off x="1828800" y="4572000"/>
              <a:ext cx="5562600" cy="304800"/>
            </a:xfrm>
            <a:prstGeom prst="roundRect">
              <a:avLst/>
            </a:prstGeom>
            <a:gradFill flip="none" rotWithShape="1">
              <a:gsLst>
                <a:gs pos="0">
                  <a:srgbClr val="FF3399">
                    <a:alpha val="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203200" dist="50800" dir="5820000" sx="1000" sy="1000" algn="ctr" rotWithShape="0">
                <a:srgbClr val="000000">
                  <a:alpha val="43137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757654" y="3810003"/>
              <a:ext cx="701370" cy="592664"/>
              <a:chOff x="5148631" y="2086708"/>
              <a:chExt cx="3004769" cy="3217984"/>
            </a:xfrm>
          </p:grpSpPr>
          <p:sp>
            <p:nvSpPr>
              <p:cNvPr id="357" name="Oval 356"/>
              <p:cNvSpPr/>
              <p:nvPr/>
            </p:nvSpPr>
            <p:spPr>
              <a:xfrm>
                <a:off x="7696200" y="2086708"/>
                <a:ext cx="304800" cy="351692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6553200" y="2162908"/>
                <a:ext cx="304800" cy="275492"/>
              </a:xfrm>
              <a:prstGeom prst="ellipse">
                <a:avLst/>
              </a:prstGeom>
              <a:solidFill>
                <a:srgbClr val="FFCC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7620000" y="3200400"/>
                <a:ext cx="533400" cy="58029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6686550" y="4648200"/>
                <a:ext cx="400050" cy="35169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1" name="Straight Arrow Connector 360"/>
              <p:cNvCxnSpPr>
                <a:endCxn id="379" idx="7"/>
              </p:cNvCxnSpPr>
              <p:nvPr/>
            </p:nvCxnSpPr>
            <p:spPr>
              <a:xfrm rot="5400000">
                <a:off x="6952839" y="2420365"/>
                <a:ext cx="818864" cy="754883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>
                <a:endCxn id="379" idx="5"/>
              </p:cNvCxnSpPr>
              <p:nvPr/>
            </p:nvCxnSpPr>
            <p:spPr>
              <a:xfrm rot="16200000" flipV="1">
                <a:off x="6879998" y="3725814"/>
                <a:ext cx="1025741" cy="816087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>
                <a:stCxn id="373" idx="7"/>
                <a:endCxn id="372" idx="3"/>
              </p:cNvCxnSpPr>
              <p:nvPr/>
            </p:nvCxnSpPr>
            <p:spPr>
              <a:xfrm rot="5400000" flipH="1" flipV="1">
                <a:off x="5168315" y="3239113"/>
                <a:ext cx="844726" cy="36723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>
                <a:stCxn id="359" idx="4"/>
                <a:endCxn id="380" idx="0"/>
              </p:cNvCxnSpPr>
              <p:nvPr/>
            </p:nvCxnSpPr>
            <p:spPr>
              <a:xfrm rot="5400000">
                <a:off x="7409827" y="4167226"/>
                <a:ext cx="870588" cy="88412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>
                <a:endCxn id="360" idx="7"/>
              </p:cNvCxnSpPr>
              <p:nvPr/>
            </p:nvCxnSpPr>
            <p:spPr>
              <a:xfrm rot="5400000">
                <a:off x="6862331" y="3861864"/>
                <a:ext cx="999880" cy="673274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>
                <a:endCxn id="358" idx="5"/>
              </p:cNvCxnSpPr>
              <p:nvPr/>
            </p:nvCxnSpPr>
            <p:spPr>
              <a:xfrm rot="16200000" flipV="1">
                <a:off x="6951256" y="2260549"/>
                <a:ext cx="801630" cy="1074515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/>
              <p:nvPr/>
            </p:nvCxnSpPr>
            <p:spPr>
              <a:xfrm rot="16200000" flipH="1">
                <a:off x="6309973" y="2684209"/>
                <a:ext cx="724051" cy="149616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>
                <a:endCxn id="379" idx="6"/>
              </p:cNvCxnSpPr>
              <p:nvPr/>
            </p:nvCxnSpPr>
            <p:spPr>
              <a:xfrm rot="10800000">
                <a:off x="7086840" y="3414113"/>
                <a:ext cx="537255" cy="77580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379" idx="4"/>
                <a:endCxn id="360" idx="0"/>
              </p:cNvCxnSpPr>
              <p:nvPr/>
            </p:nvCxnSpPr>
            <p:spPr>
              <a:xfrm rot="16200000" flipH="1">
                <a:off x="6348440" y="4105544"/>
                <a:ext cx="939545" cy="142813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70" name="Oval 369"/>
              <p:cNvSpPr/>
              <p:nvPr/>
            </p:nvSpPr>
            <p:spPr>
              <a:xfrm>
                <a:off x="5715000" y="3962400"/>
                <a:ext cx="457200" cy="50409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5638800" y="5029200"/>
                <a:ext cx="304800" cy="27549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5715000" y="2743200"/>
                <a:ext cx="381000" cy="304800"/>
              </a:xfrm>
              <a:prstGeom prst="ellipse">
                <a:avLst/>
              </a:prstGeom>
              <a:solidFill>
                <a:srgbClr val="FFC58B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5148631" y="3810000"/>
                <a:ext cx="304800" cy="27549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4" name="Straight Arrow Connector 373"/>
              <p:cNvCxnSpPr>
                <a:stCxn id="372" idx="4"/>
                <a:endCxn id="370" idx="0"/>
              </p:cNvCxnSpPr>
              <p:nvPr/>
            </p:nvCxnSpPr>
            <p:spPr>
              <a:xfrm rot="16200000" flipH="1">
                <a:off x="5467074" y="3479910"/>
                <a:ext cx="913683" cy="40804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>
                <a:stCxn id="373" idx="5"/>
                <a:endCxn id="370" idx="2"/>
              </p:cNvCxnSpPr>
              <p:nvPr/>
            </p:nvCxnSpPr>
            <p:spPr>
              <a:xfrm rot="16200000" flipH="1">
                <a:off x="5473880" y="3976529"/>
                <a:ext cx="172393" cy="306035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>
                <a:stCxn id="370" idx="4"/>
                <a:endCxn id="371" idx="7"/>
              </p:cNvCxnSpPr>
              <p:nvPr/>
            </p:nvCxnSpPr>
            <p:spPr>
              <a:xfrm rot="5400000">
                <a:off x="5618827" y="4743595"/>
                <a:ext cx="603376" cy="47607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77" name="Straight Arrow Connector 376"/>
              <p:cNvCxnSpPr>
                <a:stCxn id="370" idx="5"/>
                <a:endCxn id="360" idx="2"/>
              </p:cNvCxnSpPr>
              <p:nvPr/>
            </p:nvCxnSpPr>
            <p:spPr>
              <a:xfrm rot="16200000" flipH="1">
                <a:off x="6181074" y="4314598"/>
                <a:ext cx="430983" cy="578060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>
                <a:stCxn id="372" idx="6"/>
                <a:endCxn id="379" idx="1"/>
              </p:cNvCxnSpPr>
              <p:nvPr/>
            </p:nvCxnSpPr>
            <p:spPr>
              <a:xfrm>
                <a:off x="6093934" y="2896934"/>
                <a:ext cx="408044" cy="31030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79" name="Oval 378"/>
              <p:cNvSpPr/>
              <p:nvPr/>
            </p:nvSpPr>
            <p:spPr>
              <a:xfrm>
                <a:off x="6400800" y="3124200"/>
                <a:ext cx="685800" cy="580292"/>
              </a:xfrm>
              <a:prstGeom prst="ellipse">
                <a:avLst/>
              </a:prstGeom>
              <a:solidFill>
                <a:srgbClr val="FFE5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7600950" y="4648200"/>
                <a:ext cx="400050" cy="351692"/>
              </a:xfrm>
              <a:prstGeom prst="ellipse">
                <a:avLst/>
              </a:prstGeom>
              <a:solidFill>
                <a:schemeClr val="accent5">
                  <a:lumMod val="1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2928553" y="3810002"/>
              <a:ext cx="782597" cy="592667"/>
              <a:chOff x="4800600" y="2434577"/>
              <a:chExt cx="3352800" cy="2870115"/>
            </a:xfrm>
          </p:grpSpPr>
          <p:sp>
            <p:nvSpPr>
              <p:cNvPr id="335" name="Oval 334"/>
              <p:cNvSpPr/>
              <p:nvPr/>
            </p:nvSpPr>
            <p:spPr>
              <a:xfrm>
                <a:off x="7696199" y="2434577"/>
                <a:ext cx="304799" cy="351692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7620000" y="3200400"/>
                <a:ext cx="533400" cy="58029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6400799" y="2646357"/>
                <a:ext cx="355601" cy="299853"/>
              </a:xfrm>
              <a:prstGeom prst="ellipse">
                <a:avLst/>
              </a:prstGeom>
              <a:solidFill>
                <a:srgbClr val="FFE5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6686550" y="4648200"/>
                <a:ext cx="400050" cy="35169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9" name="Straight Arrow Connector 338"/>
              <p:cNvCxnSpPr>
                <a:stCxn id="0" idx="2"/>
                <a:endCxn id="337" idx="7"/>
              </p:cNvCxnSpPr>
              <p:nvPr/>
            </p:nvCxnSpPr>
            <p:spPr>
              <a:xfrm rot="10800000" flipV="1">
                <a:off x="6707467" y="2611385"/>
                <a:ext cx="992919" cy="7687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>
                <a:stCxn id="349" idx="7"/>
                <a:endCxn id="348" idx="3"/>
              </p:cNvCxnSpPr>
              <p:nvPr/>
            </p:nvCxnSpPr>
            <p:spPr>
              <a:xfrm rot="5400000" flipH="1" flipV="1">
                <a:off x="4995882" y="3069249"/>
                <a:ext cx="845660" cy="71408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stCxn id="336" idx="4"/>
                <a:endCxn id="356" idx="0"/>
              </p:cNvCxnSpPr>
              <p:nvPr/>
            </p:nvCxnSpPr>
            <p:spPr>
              <a:xfrm rot="5400000">
                <a:off x="7412245" y="4170089"/>
                <a:ext cx="868721" cy="8840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2" name="Straight Arrow Connector 341"/>
              <p:cNvCxnSpPr>
                <a:endCxn id="338" idx="7"/>
              </p:cNvCxnSpPr>
              <p:nvPr/>
            </p:nvCxnSpPr>
            <p:spPr>
              <a:xfrm rot="5400000">
                <a:off x="6864037" y="3858436"/>
                <a:ext cx="999416" cy="67327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/>
              <p:cNvCxnSpPr>
                <a:stCxn id="0" idx="1"/>
                <a:endCxn id="355" idx="5"/>
              </p:cNvCxnSpPr>
              <p:nvPr/>
            </p:nvCxnSpPr>
            <p:spPr>
              <a:xfrm rot="16200000" flipV="1">
                <a:off x="6961174" y="3996368"/>
                <a:ext cx="730340" cy="666480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/>
              <p:cNvCxnSpPr>
                <a:stCxn id="0" idx="0"/>
                <a:endCxn id="337" idx="4"/>
              </p:cNvCxnSpPr>
              <p:nvPr/>
            </p:nvCxnSpPr>
            <p:spPr>
              <a:xfrm rot="16200000" flipV="1">
                <a:off x="6417548" y="3102665"/>
                <a:ext cx="545837" cy="224425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/>
              <p:cNvCxnSpPr>
                <a:stCxn id="0" idx="1"/>
                <a:endCxn id="337" idx="6"/>
              </p:cNvCxnSpPr>
              <p:nvPr/>
            </p:nvCxnSpPr>
            <p:spPr>
              <a:xfrm rot="16200000" flipV="1">
                <a:off x="6985122" y="2572644"/>
                <a:ext cx="492020" cy="938513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46" name="Oval 345"/>
              <p:cNvSpPr/>
              <p:nvPr/>
            </p:nvSpPr>
            <p:spPr>
              <a:xfrm>
                <a:off x="5715000" y="4185393"/>
                <a:ext cx="327378" cy="28109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5638800" y="5029200"/>
                <a:ext cx="304800" cy="27549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5715000" y="2743200"/>
                <a:ext cx="381000" cy="304800"/>
              </a:xfrm>
              <a:prstGeom prst="ellipse">
                <a:avLst/>
              </a:prstGeom>
              <a:solidFill>
                <a:srgbClr val="FFC58B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4800600" y="3810000"/>
                <a:ext cx="304800" cy="27549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0" name="Straight Arrow Connector 349"/>
              <p:cNvCxnSpPr>
                <a:stCxn id="348" idx="4"/>
                <a:endCxn id="346" idx="0"/>
              </p:cNvCxnSpPr>
              <p:nvPr/>
            </p:nvCxnSpPr>
            <p:spPr>
              <a:xfrm rot="5400000">
                <a:off x="5325872" y="3608286"/>
                <a:ext cx="1137797" cy="20400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>
                <a:stCxn id="349" idx="5"/>
                <a:endCxn id="346" idx="2"/>
              </p:cNvCxnSpPr>
              <p:nvPr/>
            </p:nvCxnSpPr>
            <p:spPr>
              <a:xfrm rot="16200000" flipH="1">
                <a:off x="5245884" y="3857105"/>
                <a:ext cx="284447" cy="65287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>
                <a:stCxn id="346" idx="4"/>
                <a:endCxn id="347" idx="7"/>
              </p:cNvCxnSpPr>
              <p:nvPr/>
            </p:nvCxnSpPr>
            <p:spPr>
              <a:xfrm rot="16200000" flipH="1">
                <a:off x="5594944" y="4753773"/>
                <a:ext cx="599650" cy="20400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>
                <a:stCxn id="346" idx="5"/>
                <a:endCxn id="338" idx="2"/>
              </p:cNvCxnSpPr>
              <p:nvPr/>
            </p:nvCxnSpPr>
            <p:spPr>
              <a:xfrm rot="16200000" flipH="1">
                <a:off x="6143742" y="4282150"/>
                <a:ext cx="399766" cy="686885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348" idx="6"/>
                <a:endCxn id="337" idx="1"/>
              </p:cNvCxnSpPr>
              <p:nvPr/>
            </p:nvCxnSpPr>
            <p:spPr>
              <a:xfrm flipV="1">
                <a:off x="6095394" y="2688263"/>
                <a:ext cx="360445" cy="20756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55" name="Oval 354"/>
              <p:cNvSpPr/>
              <p:nvPr/>
            </p:nvSpPr>
            <p:spPr>
              <a:xfrm>
                <a:off x="6539089" y="3485831"/>
                <a:ext cx="527756" cy="559649"/>
              </a:xfrm>
              <a:prstGeom prst="ellipse">
                <a:avLst/>
              </a:prstGeom>
              <a:solidFill>
                <a:srgbClr val="FFCC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7600950" y="4648200"/>
                <a:ext cx="400050" cy="351692"/>
              </a:xfrm>
              <a:prstGeom prst="ellipse">
                <a:avLst/>
              </a:prstGeom>
              <a:solidFill>
                <a:schemeClr val="accent5">
                  <a:lumMod val="1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4180706" y="3810002"/>
              <a:ext cx="782597" cy="592667"/>
              <a:chOff x="4800600" y="2434577"/>
              <a:chExt cx="3352800" cy="2870115"/>
            </a:xfrm>
          </p:grpSpPr>
          <p:sp>
            <p:nvSpPr>
              <p:cNvPr id="313" name="Oval 312"/>
              <p:cNvSpPr/>
              <p:nvPr/>
            </p:nvSpPr>
            <p:spPr>
              <a:xfrm>
                <a:off x="7696199" y="2434577"/>
                <a:ext cx="304799" cy="351692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7780867" y="3413964"/>
                <a:ext cx="372533" cy="3667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6400799" y="2646357"/>
                <a:ext cx="355601" cy="299853"/>
              </a:xfrm>
              <a:prstGeom prst="ellipse">
                <a:avLst/>
              </a:prstGeom>
              <a:solidFill>
                <a:srgbClr val="FFE5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6686550" y="4648200"/>
                <a:ext cx="400050" cy="35169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17" name="Straight Arrow Connector 316"/>
              <p:cNvCxnSpPr>
                <a:stCxn id="0" idx="2"/>
                <a:endCxn id="315" idx="7"/>
              </p:cNvCxnSpPr>
              <p:nvPr/>
            </p:nvCxnSpPr>
            <p:spPr>
              <a:xfrm rot="10800000" flipV="1">
                <a:off x="6702040" y="2611385"/>
                <a:ext cx="992919" cy="7687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/>
              <p:cNvCxnSpPr>
                <a:stCxn id="327" idx="7"/>
                <a:endCxn id="326" idx="3"/>
              </p:cNvCxnSpPr>
              <p:nvPr/>
            </p:nvCxnSpPr>
            <p:spPr>
              <a:xfrm rot="5400000" flipH="1" flipV="1">
                <a:off x="4990454" y="3069249"/>
                <a:ext cx="845660" cy="71408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>
                <a:stCxn id="314" idx="4"/>
                <a:endCxn id="334" idx="0"/>
              </p:cNvCxnSpPr>
              <p:nvPr/>
            </p:nvCxnSpPr>
            <p:spPr>
              <a:xfrm rot="5400000">
                <a:off x="7447622" y="4129284"/>
                <a:ext cx="868721" cy="17001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>
                <a:endCxn id="316" idx="7"/>
              </p:cNvCxnSpPr>
              <p:nvPr/>
            </p:nvCxnSpPr>
            <p:spPr>
              <a:xfrm rot="5400000">
                <a:off x="6858609" y="3858436"/>
                <a:ext cx="999416" cy="67327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>
                <a:stCxn id="0" idx="1"/>
                <a:endCxn id="333" idx="5"/>
              </p:cNvCxnSpPr>
              <p:nvPr/>
            </p:nvCxnSpPr>
            <p:spPr>
              <a:xfrm rot="16200000" flipV="1">
                <a:off x="6611413" y="3652040"/>
                <a:ext cx="215259" cy="1870222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>
                <a:stCxn id="0" idx="1"/>
                <a:endCxn id="315" idx="4"/>
              </p:cNvCxnSpPr>
              <p:nvPr/>
            </p:nvCxnSpPr>
            <p:spPr>
              <a:xfrm rot="5400000" flipH="1" flipV="1">
                <a:off x="5433989" y="3094675"/>
                <a:ext cx="1291553" cy="986120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>
                <a:stCxn id="0" idx="1"/>
                <a:endCxn id="315" idx="6"/>
              </p:cNvCxnSpPr>
              <p:nvPr/>
            </p:nvCxnSpPr>
            <p:spPr>
              <a:xfrm rot="16200000" flipV="1">
                <a:off x="6959294" y="2593044"/>
                <a:ext cx="668838" cy="107452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6584244" y="3553876"/>
                <a:ext cx="451556" cy="49287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5638800" y="5029200"/>
                <a:ext cx="304800" cy="27549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5715000" y="2743200"/>
                <a:ext cx="381000" cy="304800"/>
              </a:xfrm>
              <a:prstGeom prst="ellipse">
                <a:avLst/>
              </a:prstGeom>
              <a:solidFill>
                <a:srgbClr val="FFC58B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4800600" y="3810000"/>
                <a:ext cx="304800" cy="27549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8" name="Straight Arrow Connector 327"/>
              <p:cNvCxnSpPr>
                <a:stCxn id="326" idx="4"/>
                <a:endCxn id="324" idx="0"/>
              </p:cNvCxnSpPr>
              <p:nvPr/>
            </p:nvCxnSpPr>
            <p:spPr>
              <a:xfrm rot="16200000" flipH="1">
                <a:off x="6101943" y="2847188"/>
                <a:ext cx="499711" cy="904511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/>
              <p:cNvCxnSpPr>
                <a:stCxn id="327" idx="5"/>
                <a:endCxn id="324" idx="2"/>
              </p:cNvCxnSpPr>
              <p:nvPr/>
            </p:nvCxnSpPr>
            <p:spPr>
              <a:xfrm rot="5400000" flipH="1" flipV="1">
                <a:off x="5694928" y="3156622"/>
                <a:ext cx="246010" cy="1523383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>
                <a:stCxn id="324" idx="4"/>
                <a:endCxn id="325" idx="7"/>
              </p:cNvCxnSpPr>
              <p:nvPr/>
            </p:nvCxnSpPr>
            <p:spPr>
              <a:xfrm rot="5400000">
                <a:off x="5844403" y="4104145"/>
                <a:ext cx="1014792" cy="904511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>
                <a:stCxn id="324" idx="6"/>
                <a:endCxn id="314" idx="2"/>
              </p:cNvCxnSpPr>
              <p:nvPr/>
            </p:nvCxnSpPr>
            <p:spPr>
              <a:xfrm flipV="1">
                <a:off x="7035282" y="3595425"/>
                <a:ext cx="741287" cy="199883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>
                <a:stCxn id="326" idx="7"/>
                <a:endCxn id="315" idx="1"/>
              </p:cNvCxnSpPr>
              <p:nvPr/>
            </p:nvCxnSpPr>
            <p:spPr>
              <a:xfrm rot="5400000" flipH="1" flipV="1">
                <a:off x="6193014" y="2530809"/>
                <a:ext cx="99939" cy="414852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5545667" y="4185393"/>
                <a:ext cx="279400" cy="347870"/>
              </a:xfrm>
              <a:prstGeom prst="ellipse">
                <a:avLst/>
              </a:prstGeom>
              <a:solidFill>
                <a:srgbClr val="FFCC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7600950" y="4648200"/>
                <a:ext cx="400050" cy="351692"/>
              </a:xfrm>
              <a:prstGeom prst="ellipse">
                <a:avLst/>
              </a:prstGeom>
              <a:solidFill>
                <a:schemeClr val="accent5">
                  <a:lumMod val="1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6685006" y="3810001"/>
              <a:ext cx="782594" cy="592667"/>
              <a:chOff x="5108737" y="2434577"/>
              <a:chExt cx="3044663" cy="2870113"/>
            </a:xfrm>
          </p:grpSpPr>
          <p:sp>
            <p:nvSpPr>
              <p:cNvPr id="292" name="Oval 291"/>
              <p:cNvSpPr/>
              <p:nvPr/>
            </p:nvSpPr>
            <p:spPr>
              <a:xfrm>
                <a:off x="7696199" y="2434577"/>
                <a:ext cx="304799" cy="351692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7780867" y="3413964"/>
                <a:ext cx="372533" cy="3667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6400799" y="2646357"/>
                <a:ext cx="355601" cy="299853"/>
              </a:xfrm>
              <a:prstGeom prst="ellipse">
                <a:avLst/>
              </a:prstGeom>
              <a:solidFill>
                <a:srgbClr val="FFE5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7753350" y="4648198"/>
                <a:ext cx="400050" cy="35169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Arrow Connector 295"/>
              <p:cNvCxnSpPr>
                <a:stCxn id="0" idx="2"/>
                <a:endCxn id="294" idx="7"/>
              </p:cNvCxnSpPr>
              <p:nvPr/>
            </p:nvCxnSpPr>
            <p:spPr>
              <a:xfrm rot="10800000" flipV="1">
                <a:off x="6702082" y="2611389"/>
                <a:ext cx="994308" cy="7687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>
                <a:stCxn id="303" idx="7"/>
                <a:endCxn id="310" idx="1"/>
              </p:cNvCxnSpPr>
              <p:nvPr/>
            </p:nvCxnSpPr>
            <p:spPr>
              <a:xfrm rot="5400000" flipH="1" flipV="1">
                <a:off x="5717551" y="3284420"/>
                <a:ext cx="246010" cy="944902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>
                <a:stCxn id="0" idx="3"/>
                <a:endCxn id="0" idx="0"/>
              </p:cNvCxnSpPr>
              <p:nvPr/>
            </p:nvCxnSpPr>
            <p:spPr>
              <a:xfrm rot="5400000">
                <a:off x="6581878" y="3691930"/>
                <a:ext cx="1222364" cy="1290743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>
                <a:stCxn id="293" idx="4"/>
                <a:endCxn id="295" idx="0"/>
              </p:cNvCxnSpPr>
              <p:nvPr/>
            </p:nvCxnSpPr>
            <p:spPr>
              <a:xfrm rot="5400000">
                <a:off x="7527590" y="4208121"/>
                <a:ext cx="868720" cy="12352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>
                <a:stCxn id="0" idx="1"/>
                <a:endCxn id="312" idx="5"/>
              </p:cNvCxnSpPr>
              <p:nvPr/>
            </p:nvCxnSpPr>
            <p:spPr>
              <a:xfrm rot="16200000" flipV="1">
                <a:off x="6075367" y="4665839"/>
                <a:ext cx="61502" cy="61140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0" idx="1"/>
                <a:endCxn id="0" idx="2"/>
              </p:cNvCxnSpPr>
              <p:nvPr/>
            </p:nvCxnSpPr>
            <p:spPr>
              <a:xfrm rot="5400000" flipH="1" flipV="1">
                <a:off x="5845413" y="2349471"/>
                <a:ext cx="107629" cy="1000482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>
                <a:stCxn id="0" idx="1"/>
                <a:endCxn id="294" idx="6"/>
              </p:cNvCxnSpPr>
              <p:nvPr/>
            </p:nvCxnSpPr>
            <p:spPr>
              <a:xfrm rot="16200000" flipV="1">
                <a:off x="6963630" y="2589933"/>
                <a:ext cx="668837" cy="1080766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3" name="Oval 302"/>
              <p:cNvSpPr/>
              <p:nvPr/>
            </p:nvSpPr>
            <p:spPr>
              <a:xfrm>
                <a:off x="5108737" y="3838033"/>
                <a:ext cx="304799" cy="27549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4" name="Straight Arrow Connector 303"/>
              <p:cNvCxnSpPr>
                <a:stCxn id="0" idx="3"/>
                <a:endCxn id="0" idx="0"/>
              </p:cNvCxnSpPr>
              <p:nvPr/>
            </p:nvCxnSpPr>
            <p:spPr>
              <a:xfrm rot="5400000">
                <a:off x="5742010" y="3962345"/>
                <a:ext cx="499710" cy="642285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endCxn id="0" idx="1"/>
              </p:cNvCxnSpPr>
              <p:nvPr/>
            </p:nvCxnSpPr>
            <p:spPr>
              <a:xfrm rot="16200000" flipH="1">
                <a:off x="5140625" y="4202122"/>
                <a:ext cx="492020" cy="308791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0" idx="3"/>
                <a:endCxn id="310" idx="7"/>
              </p:cNvCxnSpPr>
              <p:nvPr/>
            </p:nvCxnSpPr>
            <p:spPr>
              <a:xfrm rot="5400000">
                <a:off x="6798904" y="2693156"/>
                <a:ext cx="899472" cy="981953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312" idx="7"/>
                <a:endCxn id="293" idx="2"/>
              </p:cNvCxnSpPr>
              <p:nvPr/>
            </p:nvCxnSpPr>
            <p:spPr>
              <a:xfrm rot="5400000" flipH="1" flipV="1">
                <a:off x="6288081" y="3107760"/>
                <a:ext cx="1007101" cy="1982438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0" idx="0"/>
                <a:endCxn id="294" idx="4"/>
              </p:cNvCxnSpPr>
              <p:nvPr/>
            </p:nvCxnSpPr>
            <p:spPr>
              <a:xfrm rot="5400000" flipH="1" flipV="1">
                <a:off x="6253279" y="3224021"/>
                <a:ext cx="607340" cy="4322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9" name="Oval 308"/>
              <p:cNvSpPr/>
              <p:nvPr/>
            </p:nvSpPr>
            <p:spPr>
              <a:xfrm>
                <a:off x="5357093" y="2854314"/>
                <a:ext cx="279400" cy="347869"/>
              </a:xfrm>
              <a:prstGeom prst="ellipse">
                <a:avLst/>
              </a:prstGeom>
              <a:solidFill>
                <a:srgbClr val="FFCC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6217872" y="3553875"/>
                <a:ext cx="629355" cy="559649"/>
              </a:xfrm>
              <a:prstGeom prst="ellipse">
                <a:avLst/>
              </a:prstGeom>
              <a:solidFill>
                <a:srgbClr val="FFC58B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6350518" y="4952998"/>
                <a:ext cx="400050" cy="351692"/>
              </a:xfrm>
              <a:prstGeom prst="ellipse">
                <a:avLst/>
              </a:prstGeom>
              <a:solidFill>
                <a:schemeClr val="accent5">
                  <a:lumMod val="1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5485319" y="4533258"/>
                <a:ext cx="368490" cy="484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5432857" y="3809999"/>
              <a:ext cx="782597" cy="592667"/>
              <a:chOff x="4800600" y="2642534"/>
              <a:chExt cx="3352800" cy="2662158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7696199" y="2642534"/>
                <a:ext cx="304799" cy="351692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7780867" y="3413964"/>
                <a:ext cx="372533" cy="3667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6400799" y="2646357"/>
                <a:ext cx="355601" cy="299853"/>
              </a:xfrm>
              <a:prstGeom prst="ellipse">
                <a:avLst/>
              </a:prstGeom>
              <a:solidFill>
                <a:srgbClr val="FFE5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6686550" y="4648200"/>
                <a:ext cx="400050" cy="35169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4" name="Straight Arrow Connector 273"/>
              <p:cNvCxnSpPr>
                <a:stCxn id="0" idx="2"/>
                <a:endCxn id="272" idx="7"/>
              </p:cNvCxnSpPr>
              <p:nvPr/>
            </p:nvCxnSpPr>
            <p:spPr>
              <a:xfrm rot="10800000">
                <a:off x="6703423" y="2692452"/>
                <a:ext cx="992919" cy="128354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>
                <a:stCxn id="284" idx="7"/>
                <a:endCxn id="283" idx="3"/>
              </p:cNvCxnSpPr>
              <p:nvPr/>
            </p:nvCxnSpPr>
            <p:spPr>
              <a:xfrm rot="5400000" flipH="1" flipV="1">
                <a:off x="4993951" y="3069881"/>
                <a:ext cx="841433" cy="714084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>
                <a:stCxn id="271" idx="4"/>
                <a:endCxn id="291" idx="6"/>
              </p:cNvCxnSpPr>
              <p:nvPr/>
            </p:nvCxnSpPr>
            <p:spPr>
              <a:xfrm rot="5400000" flipH="1">
                <a:off x="7291797" y="3099749"/>
                <a:ext cx="142616" cy="1210545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>
                <a:stCxn id="284" idx="5"/>
                <a:endCxn id="282" idx="1"/>
              </p:cNvCxnSpPr>
              <p:nvPr/>
            </p:nvCxnSpPr>
            <p:spPr>
              <a:xfrm rot="16200000" flipH="1">
                <a:off x="4860613" y="4244314"/>
                <a:ext cx="1019700" cy="625675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0" idx="3"/>
                <a:endCxn id="290" idx="7"/>
              </p:cNvCxnSpPr>
              <p:nvPr/>
            </p:nvCxnSpPr>
            <p:spPr>
              <a:xfrm rot="5400000">
                <a:off x="5849889" y="3726016"/>
                <a:ext cx="442109" cy="57126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endCxn id="0" idx="1"/>
              </p:cNvCxnSpPr>
              <p:nvPr/>
            </p:nvCxnSpPr>
            <p:spPr>
              <a:xfrm>
                <a:off x="5785311" y="4368185"/>
                <a:ext cx="958917" cy="328016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>
                <a:stCxn id="0" idx="1"/>
                <a:endCxn id="272" idx="6"/>
              </p:cNvCxnSpPr>
              <p:nvPr/>
            </p:nvCxnSpPr>
            <p:spPr>
              <a:xfrm rot="16200000" flipV="1">
                <a:off x="6959947" y="2597294"/>
                <a:ext cx="670294" cy="1074529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81" name="Oval 280"/>
              <p:cNvSpPr/>
              <p:nvPr/>
            </p:nvSpPr>
            <p:spPr>
              <a:xfrm>
                <a:off x="7408333" y="4393350"/>
                <a:ext cx="327378" cy="35296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5638800" y="5029200"/>
                <a:ext cx="304800" cy="27549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5715000" y="2743200"/>
                <a:ext cx="381000" cy="304800"/>
              </a:xfrm>
              <a:prstGeom prst="ellipse">
                <a:avLst/>
              </a:prstGeom>
              <a:solidFill>
                <a:srgbClr val="FFC58B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800600" y="3810000"/>
                <a:ext cx="304800" cy="27549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5" name="Straight Arrow Connector 284"/>
              <p:cNvCxnSpPr>
                <a:stCxn id="291" idx="4"/>
                <a:endCxn id="281" idx="1"/>
              </p:cNvCxnSpPr>
              <p:nvPr/>
            </p:nvCxnSpPr>
            <p:spPr>
              <a:xfrm rot="16200000" flipH="1">
                <a:off x="6693127" y="3688244"/>
                <a:ext cx="591858" cy="924911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/>
              <p:cNvCxnSpPr>
                <a:stCxn id="0" idx="1"/>
                <a:endCxn id="283" idx="5"/>
              </p:cNvCxnSpPr>
              <p:nvPr/>
            </p:nvCxnSpPr>
            <p:spPr>
              <a:xfrm rot="16200000" flipV="1">
                <a:off x="5961443" y="3081707"/>
                <a:ext cx="470632" cy="319636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/>
              <p:cNvCxnSpPr>
                <a:stCxn id="0" idx="2"/>
                <a:endCxn id="282" idx="7"/>
              </p:cNvCxnSpPr>
              <p:nvPr/>
            </p:nvCxnSpPr>
            <p:spPr>
              <a:xfrm rot="10800000" flipV="1">
                <a:off x="5900927" y="4824555"/>
                <a:ext cx="782092" cy="242447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/>
              <p:cNvCxnSpPr>
                <a:stCxn id="281" idx="7"/>
                <a:endCxn id="271" idx="4"/>
              </p:cNvCxnSpPr>
              <p:nvPr/>
            </p:nvCxnSpPr>
            <p:spPr>
              <a:xfrm rot="5400000" flipH="1" flipV="1">
                <a:off x="7493808" y="3972063"/>
                <a:ext cx="670294" cy="278836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/>
              <p:cNvCxnSpPr>
                <a:stCxn id="283" idx="7"/>
                <a:endCxn id="272" idx="2"/>
              </p:cNvCxnSpPr>
              <p:nvPr/>
            </p:nvCxnSpPr>
            <p:spPr>
              <a:xfrm rot="16200000" flipH="1">
                <a:off x="6210033" y="2612060"/>
                <a:ext cx="14262" cy="360441"/>
              </a:xfrm>
              <a:prstGeom prst="straightConnector1">
                <a:avLst/>
              </a:prstGeom>
              <a:ln w="12700">
                <a:solidFill>
                  <a:srgbClr val="CCCC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0" name="Oval 289"/>
              <p:cNvSpPr/>
              <p:nvPr/>
            </p:nvSpPr>
            <p:spPr>
              <a:xfrm>
                <a:off x="5545667" y="4185393"/>
                <a:ext cx="279400" cy="347870"/>
              </a:xfrm>
              <a:prstGeom prst="ellipse">
                <a:avLst/>
              </a:prstGeom>
              <a:solidFill>
                <a:srgbClr val="FFCC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6290733" y="3413964"/>
                <a:ext cx="468489" cy="444712"/>
              </a:xfrm>
              <a:prstGeom prst="ellipse">
                <a:avLst/>
              </a:prstGeom>
              <a:solidFill>
                <a:schemeClr val="accent5">
                  <a:lumMod val="1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65" name="TextBox 264"/>
            <p:cNvSpPr txBox="1"/>
            <p:nvPr/>
          </p:nvSpPr>
          <p:spPr>
            <a:xfrm>
              <a:off x="1828800" y="4572000"/>
              <a:ext cx="533400" cy="27699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EAEAEA"/>
                  </a:solidFill>
                  <a:effectLst>
                    <a:reflection blurRad="6350" stA="60000" endA="900" endPos="58000" dir="5400000" sy="-100000" algn="bl" rotWithShape="0"/>
                  </a:effectLst>
                </a:rPr>
                <a:t>2005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3086100" y="4572000"/>
              <a:ext cx="533400" cy="27699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EAEAEA"/>
                  </a:solidFill>
                  <a:effectLst>
                    <a:reflection blurRad="6350" stA="60000" endA="900" endPos="58000" dir="5400000" sy="-100000" algn="bl" rotWithShape="0"/>
                  </a:effectLst>
                </a:rPr>
                <a:t>2006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600700" y="4572000"/>
              <a:ext cx="533400" cy="27699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EAEAEA"/>
                  </a:solidFill>
                  <a:effectLst>
                    <a:reflection blurRad="6350" stA="60000" endA="900" endPos="58000" dir="5400000" sy="-100000" algn="bl" rotWithShape="0"/>
                  </a:effectLst>
                </a:rPr>
                <a:t>2007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4343400" y="4572000"/>
              <a:ext cx="533400" cy="27699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EAEAEA"/>
                  </a:solidFill>
                  <a:effectLst>
                    <a:reflection blurRad="6350" stA="60000" endA="900" endPos="58000" dir="5400000" sy="-100000" algn="bl" rotWithShape="0"/>
                  </a:effectLst>
                </a:rPr>
                <a:t>2008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858000" y="4572000"/>
              <a:ext cx="533400" cy="27699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EAEAEA"/>
                  </a:solidFill>
                  <a:effectLst>
                    <a:reflection blurRad="6350" stA="60000" endA="900" endPos="58000" dir="5400000" sy="-100000" algn="bl" rotWithShape="0"/>
                  </a:effectLst>
                </a:rPr>
                <a:t>2009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2057400" y="6400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work with Burt Monroe, Penn State and Kevin Quinn, Harvard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&gt;      1 Chemical Engineering</a:t>
            </a:r>
          </a:p>
          <a:p>
            <a:r>
              <a:rPr lang="en-US" dirty="0" smtClean="0"/>
              <a:t>&gt;      1 Epidemiology</a:t>
            </a:r>
          </a:p>
          <a:p>
            <a:r>
              <a:rPr lang="en-US" dirty="0" smtClean="0"/>
              <a:t>&gt;      1 Physics</a:t>
            </a:r>
          </a:p>
          <a:p>
            <a:r>
              <a:rPr lang="en-US" dirty="0" smtClean="0"/>
              <a:t>&gt;      1 Economics</a:t>
            </a:r>
          </a:p>
          <a:p>
            <a:r>
              <a:rPr lang="en-US" dirty="0" smtClean="0"/>
              <a:t>&gt;      1 Linguistics</a:t>
            </a:r>
          </a:p>
          <a:p>
            <a:r>
              <a:rPr lang="en-US" dirty="0" smtClean="0"/>
              <a:t>&gt;      1 Sociology</a:t>
            </a:r>
          </a:p>
          <a:p>
            <a:r>
              <a:rPr lang="en-US" dirty="0" smtClean="0"/>
              <a:t>&gt;      1 Kinesiology</a:t>
            </a:r>
          </a:p>
          <a:p>
            <a:r>
              <a:rPr lang="en-US" dirty="0" smtClean="0"/>
              <a:t>&gt;      1 Public Health</a:t>
            </a:r>
          </a:p>
          <a:p>
            <a:r>
              <a:rPr lang="en-US" dirty="0" smtClean="0"/>
              <a:t>&gt;      1 Nuclear Engineering</a:t>
            </a:r>
          </a:p>
          <a:p>
            <a:r>
              <a:rPr lang="en-US" dirty="0" smtClean="0"/>
              <a:t>&gt;      1 Mechanical Engineering</a:t>
            </a:r>
          </a:p>
          <a:p>
            <a:r>
              <a:rPr lang="en-US" dirty="0" smtClean="0"/>
              <a:t>&gt;      1 Mathematics</a:t>
            </a:r>
          </a:p>
          <a:p>
            <a:r>
              <a:rPr lang="en-US" dirty="0" smtClean="0"/>
              <a:t>&gt;      1 Financial Engineering</a:t>
            </a:r>
          </a:p>
          <a:p>
            <a:r>
              <a:rPr lang="en-US" dirty="0" smtClean="0"/>
              <a:t>&gt;      1 Applied Physics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A police official said it was a Piper tourist plane and that the crash had set the top floors on fire.</a:t>
            </a:r>
          </a:p>
          <a:p>
            <a:r>
              <a:rPr lang="en-US" sz="1200" dirty="0" smtClean="0"/>
              <a:t>2. According to ABCNEWS aviation expert John Nance, Piper planes have no history of mechanical troubles or other problems that would lead a pilot to lose control.</a:t>
            </a:r>
          </a:p>
          <a:p>
            <a:r>
              <a:rPr lang="en-US" sz="1200" dirty="0" smtClean="0"/>
              <a:t>3. April 18, 2002 8212; A small Piper aircraft crashes into the 417-foot-tall Pirelli skyscraper in Milan,  setting the top floors of the 32-story building on fire.</a:t>
            </a:r>
          </a:p>
          <a:p>
            <a:r>
              <a:rPr lang="en-US" sz="1200" dirty="0" smtClean="0"/>
              <a:t>4. Authorities said the pilot of a small Piper plane called in a problem with the landing gear to the Milan's  </a:t>
            </a:r>
            <a:r>
              <a:rPr lang="en-US" sz="1200" dirty="0" err="1" smtClean="0"/>
              <a:t>Linate</a:t>
            </a:r>
            <a:r>
              <a:rPr lang="en-US" sz="1200" dirty="0" smtClean="0"/>
              <a:t> airport at 5:54 p.m., the smaller airport that has a landing strip for private planes.</a:t>
            </a:r>
          </a:p>
          <a:p>
            <a:r>
              <a:rPr lang="en-US" sz="1200" dirty="0" smtClean="0"/>
              <a:t>5. Initial reports described the plane as a Piper, but did not note the specific model.</a:t>
            </a:r>
          </a:p>
          <a:p>
            <a:r>
              <a:rPr lang="en-US" sz="1200" dirty="0" smtClean="0"/>
              <a:t>6. Italian rescue officials reported that at least two people were killed after the Piper aircraft struck the 32-story Pirelli building, which is in the heart of the city s financial district.</a:t>
            </a:r>
          </a:p>
          <a:p>
            <a:r>
              <a:rPr lang="en-US" sz="1200" dirty="0" smtClean="0"/>
              <a:t>7. MILAN, Italy AP A small piper plane with only the pilot on board crashed Thursday into a 30-story landmark skyscraper, killing at least two people and injuring at least 30.</a:t>
            </a:r>
          </a:p>
          <a:p>
            <a:r>
              <a:rPr lang="en-US" sz="1200" dirty="0" smtClean="0"/>
              <a:t>8. Police officer </a:t>
            </a:r>
            <a:r>
              <a:rPr lang="en-US" sz="1200" dirty="0" err="1" smtClean="0"/>
              <a:t>Celerissimo</a:t>
            </a:r>
            <a:r>
              <a:rPr lang="en-US" sz="1200" dirty="0" smtClean="0"/>
              <a:t> De Simone said the pilot of the Piper Air Commander plane had sent out a distress call at 5:50 p.m. just before the crash near Milan's main train station.</a:t>
            </a:r>
          </a:p>
          <a:p>
            <a:r>
              <a:rPr lang="en-US" sz="1200" dirty="0" smtClean="0"/>
              <a:t>9. Police officer </a:t>
            </a:r>
            <a:r>
              <a:rPr lang="en-US" sz="1200" dirty="0" err="1" smtClean="0"/>
              <a:t>Celerissimo</a:t>
            </a:r>
            <a:r>
              <a:rPr lang="en-US" sz="1200" dirty="0" smtClean="0"/>
              <a:t> De Simone said the pilot of the Piper aircraft had sent out a distress call at 5:50 p.m. 11:50 a.m.</a:t>
            </a:r>
          </a:p>
          <a:p>
            <a:r>
              <a:rPr lang="en-US" sz="1200" dirty="0" smtClean="0"/>
              <a:t>10. Police officer </a:t>
            </a:r>
            <a:r>
              <a:rPr lang="en-US" sz="1200" dirty="0" err="1" smtClean="0"/>
              <a:t>Celerissimo</a:t>
            </a:r>
            <a:r>
              <a:rPr lang="en-US" sz="1200" dirty="0" smtClean="0"/>
              <a:t> De Simone said the pilot of the Piper aircraft had sent out a distress call at 5:50 p.m. just before the crash near Milan's main train station.</a:t>
            </a:r>
          </a:p>
          <a:p>
            <a:r>
              <a:rPr lang="en-US" sz="1200" dirty="0" smtClean="0"/>
              <a:t>11. Police officer </a:t>
            </a:r>
            <a:r>
              <a:rPr lang="en-US" sz="1200" dirty="0" err="1" smtClean="0"/>
              <a:t>Celerissimo</a:t>
            </a:r>
            <a:r>
              <a:rPr lang="en-US" sz="1200" dirty="0" smtClean="0"/>
              <a:t> De Simone said the pilot of the Piper aircraft sent out a distress call at 5:50 p.m. just before the crash near Milan's main train station.</a:t>
            </a:r>
          </a:p>
          <a:p>
            <a:r>
              <a:rPr lang="en-US" sz="1200" dirty="0" smtClean="0"/>
              <a:t>12. Police officer </a:t>
            </a:r>
            <a:r>
              <a:rPr lang="en-US" sz="1200" dirty="0" err="1" smtClean="0"/>
              <a:t>Celerissimo</a:t>
            </a:r>
            <a:r>
              <a:rPr lang="en-US" sz="1200" dirty="0" smtClean="0"/>
              <a:t> De Simone told The AP the pilot of the Piper aircraft had sent out a distress call at 5:50 p.m. just before crashing.</a:t>
            </a:r>
          </a:p>
          <a:p>
            <a:r>
              <a:rPr lang="en-US" sz="1200" dirty="0" smtClean="0"/>
              <a:t>13. Police say the aircraft was a Piper tourism plane with only the pilot on board. </a:t>
            </a:r>
          </a:p>
          <a:p>
            <a:r>
              <a:rPr lang="en-US" sz="1200" dirty="0" smtClean="0"/>
              <a:t>14. Police say the plane was an Air Commando 8212; a small plane similar to a Piper.</a:t>
            </a:r>
          </a:p>
          <a:p>
            <a:r>
              <a:rPr lang="en-US" sz="1200" dirty="0" smtClean="0"/>
              <a:t>15. Rescue officials said that at least three people were killed, including the pilot, while dozens were injured after the Piper aircraft struck the Pirelli high-rise in the heart of the city s financial district.</a:t>
            </a:r>
          </a:p>
          <a:p>
            <a:r>
              <a:rPr lang="en-US" sz="1200" dirty="0" smtClean="0"/>
              <a:t>16. The crash by the Piper tourist plane into the 26th floor occurred at 5:50 p.m. 1450 GMT on Thursday, said journalist </a:t>
            </a:r>
            <a:r>
              <a:rPr lang="en-US" sz="1200" dirty="0" err="1" smtClean="0"/>
              <a:t>Desideria</a:t>
            </a:r>
            <a:r>
              <a:rPr lang="en-US" sz="1200" dirty="0" smtClean="0"/>
              <a:t> </a:t>
            </a:r>
            <a:r>
              <a:rPr lang="en-US" sz="1200" dirty="0" err="1" smtClean="0"/>
              <a:t>Cavina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17. The pilot of the Piper aircraft, en route from Switzerland, sent out a distress call at 5:54 p.m. just before the crash, said police officer </a:t>
            </a:r>
            <a:r>
              <a:rPr lang="en-US" sz="1200" dirty="0" err="1" smtClean="0"/>
              <a:t>Celerissimo</a:t>
            </a:r>
            <a:r>
              <a:rPr lang="en-US" sz="1200" dirty="0" smtClean="0"/>
              <a:t> De Simone.</a:t>
            </a:r>
          </a:p>
          <a:p>
            <a:r>
              <a:rPr lang="en-US" sz="1200" dirty="0" smtClean="0"/>
              <a:t>18. There were conflicting reports as to whether it was a terrorist attack or an accident after the pilot of the Piper tourist plane reported that he had lost control.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43081"/>
            <a:ext cx="6324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1. Police officer </a:t>
            </a:r>
            <a:r>
              <a:rPr lang="en-US" sz="1100" dirty="0" err="1" smtClean="0"/>
              <a:t>Celerissimo</a:t>
            </a:r>
            <a:r>
              <a:rPr lang="en-US" sz="1100" dirty="0" smtClean="0"/>
              <a:t> De Simone said the pilot of the Piper aircraft, en route from Switzerland, sent</a:t>
            </a:r>
          </a:p>
          <a:p>
            <a:r>
              <a:rPr lang="en-US" sz="1100" dirty="0" smtClean="0"/>
              <a:t>   out a distress call at 5:54 p.m. just before the crash near Milan's main train station.</a:t>
            </a:r>
          </a:p>
          <a:p>
            <a:r>
              <a:rPr lang="en-US" sz="1100" dirty="0" smtClean="0"/>
              <a:t>2. Italian rescue officials reported that at least three people were killed, including the pilot, while</a:t>
            </a:r>
          </a:p>
          <a:p>
            <a:r>
              <a:rPr lang="en-US" sz="1100" dirty="0" smtClean="0"/>
              <a:t>   dozens were injured after the Piper aircraft struck the 32-story Pirelli building, which is in the heart</a:t>
            </a:r>
          </a:p>
          <a:p>
            <a:r>
              <a:rPr lang="en-US" sz="1100" dirty="0" smtClean="0"/>
              <a:t>   of the city s financial district.</a:t>
            </a:r>
            <a:endParaRPr lang="en-US" sz="11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1633538" y="433388"/>
            <a:ext cx="59340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   0.01718    </a:t>
            </a:r>
            <a:r>
              <a:rPr lang="en-US" sz="1200" b="1"/>
              <a:t>Red Sox Win Baseball's World Series Title by Sweeping Rockies</a:t>
            </a:r>
          </a:p>
          <a:p>
            <a:r>
              <a:rPr lang="en-US" sz="1200"/>
              <a:t>   0.01712    Red Sox Sweep Rockies To Win World Series</a:t>
            </a:r>
          </a:p>
          <a:p>
            <a:r>
              <a:rPr lang="en-US" sz="1200"/>
              <a:t>   0.01647    World Series: Red Sox sweep Rockies</a:t>
            </a:r>
          </a:p>
          <a:p>
            <a:r>
              <a:rPr lang="en-US" sz="1200"/>
              <a:t>   0.01630    Red Sox sweep Rockies, take World Series</a:t>
            </a:r>
          </a:p>
          <a:p>
            <a:r>
              <a:rPr lang="en-US" sz="1200"/>
              <a:t>   0.01608    Red Sox 4, Rockies 3 Boston Sweeps World Series Again</a:t>
            </a:r>
          </a:p>
          <a:p>
            <a:r>
              <a:rPr lang="en-US" sz="1200"/>
              <a:t>   0.01597    World Series: Red Sox complete sweep of Rockies</a:t>
            </a:r>
          </a:p>
          <a:p>
            <a:r>
              <a:rPr lang="en-US" sz="1200"/>
              <a:t>   0.01584    Red Sox sweep World Series</a:t>
            </a:r>
          </a:p>
          <a:p>
            <a:r>
              <a:rPr lang="en-US" sz="1200"/>
              <a:t>   0.01579    Red Sox Sweep Colorado in World Series</a:t>
            </a:r>
          </a:p>
          <a:p>
            <a:r>
              <a:rPr lang="en-US" sz="1200"/>
              <a:t>   0.01573    Red Sox Complete Sweep Of Rockies For World Series Victory</a:t>
            </a:r>
          </a:p>
          <a:p>
            <a:r>
              <a:rPr lang="en-US" sz="1200"/>
              <a:t>   0.01531    Red Sox complete World Series sweep</a:t>
            </a:r>
          </a:p>
          <a:p>
            <a:r>
              <a:rPr lang="en-US" sz="1200"/>
              <a:t>   ...</a:t>
            </a:r>
          </a:p>
          <a:p>
            <a:r>
              <a:rPr lang="en-US" sz="1200"/>
              <a:t>   0.01057    Boston Red Sox blank Rockies to clinch World Series</a:t>
            </a:r>
          </a:p>
          <a:p>
            <a:r>
              <a:rPr lang="en-US" sz="1200"/>
              <a:t>   0.01052    Red Sox: Dynasty in the making</a:t>
            </a:r>
          </a:p>
          <a:p>
            <a:r>
              <a:rPr lang="en-US" sz="1200"/>
              <a:t>   0.01037    Sox sweep Rockies for 2nd title in 4 seasons</a:t>
            </a:r>
          </a:p>
          <a:p>
            <a:r>
              <a:rPr lang="en-US" sz="1200"/>
              <a:t>   0.01034    Police Arrest Dozens After Red Sox World Series Win</a:t>
            </a:r>
          </a:p>
          <a:p>
            <a:r>
              <a:rPr lang="en-US" sz="1200"/>
              <a:t>   0.01027    Rookies respond in first crack at the big time</a:t>
            </a:r>
          </a:p>
          <a:p>
            <a:r>
              <a:rPr lang="en-US" sz="1200"/>
              <a:t>   0.01018    Rockies: Sweep, sweep, swept</a:t>
            </a:r>
          </a:p>
          <a:p>
            <a:r>
              <a:rPr lang="en-US" sz="1200"/>
              <a:t>   0.01016    Sweeping off to Boston</a:t>
            </a:r>
          </a:p>
          <a:p>
            <a:r>
              <a:rPr lang="en-US" sz="1200"/>
              <a:t>   0.01013    Rookies rise to occasion!</a:t>
            </a:r>
          </a:p>
          <a:p>
            <a:r>
              <a:rPr lang="en-US" sz="1200"/>
              <a:t>   0.01012    Fans celebrate Red Sox win</a:t>
            </a:r>
          </a:p>
          <a:p>
            <a:r>
              <a:rPr lang="en-US" sz="1200"/>
              <a:t>   0.01010    Short wait for bosox this time</a:t>
            </a:r>
          </a:p>
          <a:p>
            <a:r>
              <a:rPr lang="en-US" sz="1200"/>
              <a:t>   ...</a:t>
            </a:r>
          </a:p>
          <a:p>
            <a:r>
              <a:rPr lang="en-US" sz="1200"/>
              <a:t>   0.00441    Sox are kings of diamond</a:t>
            </a:r>
          </a:p>
          <a:p>
            <a:r>
              <a:rPr lang="en-US" sz="1200"/>
              <a:t>   0.00414    Rockies just failed to execute</a:t>
            </a:r>
          </a:p>
          <a:p>
            <a:r>
              <a:rPr lang="en-US" sz="1200"/>
              <a:t>   0.00408    Rockies Find Being Good Isnt Enough</a:t>
            </a:r>
          </a:p>
          <a:p>
            <a:r>
              <a:rPr lang="en-US" sz="1200"/>
              <a:t>   0.00407    Rockies' heads held high despite loss</a:t>
            </a:r>
          </a:p>
          <a:p>
            <a:r>
              <a:rPr lang="en-US" sz="1200"/>
              <a:t>   0.00391    Boston lowers the broom</a:t>
            </a:r>
          </a:p>
          <a:p>
            <a:r>
              <a:rPr lang="en-US" sz="1200"/>
              <a:t>   0.00390    Rockies Vanish In Thin Air</a:t>
            </a:r>
          </a:p>
          <a:p>
            <a:r>
              <a:rPr lang="en-US" sz="1200"/>
              <a:t>   0.00390    Poor pitching, poorer hitting doom Rockies</a:t>
            </a:r>
          </a:p>
          <a:p>
            <a:r>
              <a:rPr lang="en-US" sz="1200"/>
              <a:t>   0.00390    Rockies feel the pain, but not the shame</a:t>
            </a:r>
          </a:p>
          <a:p>
            <a:r>
              <a:rPr lang="en-US" sz="1200"/>
              <a:t>   0.00375    Two titles four years apart impossible to compare</a:t>
            </a:r>
          </a:p>
          <a:p>
            <a:r>
              <a:rPr lang="en-US" sz="1200"/>
              <a:t>   0.00362    </a:t>
            </a:r>
            <a:r>
              <a:rPr lang="en-US" sz="1200" b="1"/>
              <a:t>Boston reigns supreme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203200"/>
            <a:ext cx="875665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C08-1051 1 7:191 Furthermore, recent studies revealed that word clustering is useful for semi-supervised learning in NLP (Miller et al., 2004; Li and McCallum, 2005; </a:t>
            </a:r>
            <a:r>
              <a:rPr lang="en-US" dirty="0" err="1" smtClean="0"/>
              <a:t>Kazama</a:t>
            </a:r>
            <a:r>
              <a:rPr lang="en-US" dirty="0" smtClean="0"/>
              <a:t> and </a:t>
            </a:r>
            <a:r>
              <a:rPr lang="en-US" dirty="0" err="1" smtClean="0"/>
              <a:t>Torisawa</a:t>
            </a:r>
            <a:r>
              <a:rPr lang="en-US" dirty="0" smtClean="0"/>
              <a:t>, 2008; Koo et al., 2008).</a:t>
            </a:r>
          </a:p>
          <a:p>
            <a:pPr>
              <a:buNone/>
            </a:pPr>
            <a:r>
              <a:rPr lang="en-US" dirty="0" smtClean="0"/>
              <a:t>D08-1042 2 78:214 There has been a lot of progress in learning dependency tree parsers (McDonald et al., 2005; Koo et al., 2008; Wang et al., 2008).</a:t>
            </a:r>
          </a:p>
          <a:p>
            <a:pPr>
              <a:buNone/>
            </a:pPr>
            <a:r>
              <a:rPr lang="en-US" dirty="0" smtClean="0"/>
              <a:t>W08-2102 3 194:209 The method shows improvements over the method described in (Koo et al., 2008), which is a state-of-the-art second-order dependency parser similar to that of (McDonald and Pereira, 2006), suggesting that the incorporation of constituent structure can improve dependency accuracy.</a:t>
            </a:r>
          </a:p>
          <a:p>
            <a:pPr>
              <a:buNone/>
            </a:pPr>
            <a:r>
              <a:rPr lang="en-US" dirty="0" smtClean="0"/>
              <a:t>W08-2102 4 32:209 The model also recovers dependencies with significantly higher accuracy than state-of-the-art dependency parsers such as (Koo et al., 2008; McDonald and Pereira, 2006).</a:t>
            </a:r>
          </a:p>
          <a:p>
            <a:pPr>
              <a:buNone/>
            </a:pPr>
            <a:r>
              <a:rPr lang="en-US" dirty="0" smtClean="0"/>
              <a:t>W08-2102 5 163:209 KCC08 unlabeled is from (Koo et al., 2008), a model that has previously been shown to have higher accuracy than (McDonald and Pereira, 2006).</a:t>
            </a:r>
          </a:p>
          <a:p>
            <a:pPr>
              <a:buNone/>
            </a:pPr>
            <a:r>
              <a:rPr lang="en-US" dirty="0" smtClean="0"/>
              <a:t>W08-2102 6 164:209 KCC08 labeled is the labeled dependency parser from (Koo et al., 2008); here we only evaluate the unlabeled accuracy.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Longer-term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Collective discourse</a:t>
            </a:r>
          </a:p>
          <a:p>
            <a:r>
              <a:rPr lang="en-US" dirty="0" smtClean="0"/>
              <a:t>Data obsolescence</a:t>
            </a:r>
          </a:p>
          <a:p>
            <a:r>
              <a:rPr lang="en-US" dirty="0" smtClean="0"/>
              <a:t>Collective intelligence</a:t>
            </a:r>
          </a:p>
          <a:p>
            <a:r>
              <a:rPr lang="en-US" dirty="0" smtClean="0"/>
              <a:t>Survey generation</a:t>
            </a:r>
          </a:p>
          <a:p>
            <a:r>
              <a:rPr lang="en-US" dirty="0" smtClean="0"/>
              <a:t>Lexical networks</a:t>
            </a:r>
          </a:p>
          <a:p>
            <a:r>
              <a:rPr lang="en-US" dirty="0" smtClean="0"/>
              <a:t>Complex systems approach to language</a:t>
            </a:r>
          </a:p>
          <a:p>
            <a:r>
              <a:rPr lang="en-US" dirty="0" smtClean="0"/>
              <a:t>Emergence of diversity</a:t>
            </a:r>
          </a:p>
          <a:p>
            <a:r>
              <a:rPr lang="en-US" dirty="0" smtClean="0"/>
              <a:t>Physics of NLP</a:t>
            </a:r>
          </a:p>
          <a:p>
            <a:r>
              <a:rPr lang="en-US" dirty="0" smtClean="0"/>
              <a:t>Properties of surrogates</a:t>
            </a:r>
          </a:p>
          <a:p>
            <a:r>
              <a:rPr lang="en-US" dirty="0" smtClean="0"/>
              <a:t>NLP as OS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Clairlib</a:t>
            </a:r>
            <a:endParaRPr lang="en-US" dirty="0" smtClean="0"/>
          </a:p>
          <a:p>
            <a:r>
              <a:rPr lang="en-US" dirty="0" smtClean="0"/>
              <a:t>AAN</a:t>
            </a:r>
          </a:p>
          <a:p>
            <a:r>
              <a:rPr lang="en-US" dirty="0" smtClean="0"/>
              <a:t>Book: Graph-based methods for NLP/IR</a:t>
            </a:r>
          </a:p>
          <a:p>
            <a:r>
              <a:rPr lang="en-US" dirty="0" smtClean="0"/>
              <a:t>NACLO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&gt;      4 Library</a:t>
            </a:r>
          </a:p>
          <a:p>
            <a:r>
              <a:rPr lang="en-US" dirty="0" smtClean="0"/>
              <a:t>&gt;      1 ISR</a:t>
            </a:r>
          </a:p>
          <a:p>
            <a:r>
              <a:rPr lang="en-US" dirty="0" smtClean="0"/>
              <a:t>&gt;      1 Museum of </a:t>
            </a:r>
            <a:r>
              <a:rPr lang="en-US" dirty="0" err="1" smtClean="0"/>
              <a:t>Anthro</a:t>
            </a:r>
            <a:endParaRPr lang="en-US" dirty="0" smtClean="0"/>
          </a:p>
          <a:p>
            <a:r>
              <a:rPr lang="en-US" dirty="0" smtClean="0"/>
              <a:t>&gt;      1 Development Office</a:t>
            </a:r>
          </a:p>
          <a:p>
            <a:r>
              <a:rPr lang="en-US" dirty="0" smtClean="0"/>
              <a:t>&gt;</a:t>
            </a:r>
          </a:p>
          <a:p>
            <a:r>
              <a:rPr lang="en-US" dirty="0" smtClean="0"/>
              <a:t>&gt;      4 Ford</a:t>
            </a:r>
          </a:p>
          <a:p>
            <a:r>
              <a:rPr lang="en-US" dirty="0" smtClean="0"/>
              <a:t>&gt;      2 Gale</a:t>
            </a:r>
          </a:p>
          <a:p>
            <a:r>
              <a:rPr lang="en-US" dirty="0" smtClean="0"/>
              <a:t>&gt;      1 Visteon</a:t>
            </a:r>
          </a:p>
          <a:p>
            <a:r>
              <a:rPr lang="en-US" dirty="0" smtClean="0"/>
              <a:t>&gt;</a:t>
            </a:r>
          </a:p>
          <a:p>
            <a:r>
              <a:rPr lang="en-US" dirty="0" smtClean="0"/>
              <a:t>&gt;      2 Digital Media Common</a:t>
            </a:r>
          </a:p>
          <a:p>
            <a:r>
              <a:rPr lang="en-US" dirty="0" smtClean="0"/>
              <a:t>&gt;      2 Vector Research </a:t>
            </a:r>
            <a:r>
              <a:rPr lang="en-US" dirty="0" err="1" smtClean="0"/>
              <a:t>Ctr</a:t>
            </a:r>
            <a:endParaRPr lang="en-US" dirty="0" smtClean="0"/>
          </a:p>
          <a:p>
            <a:r>
              <a:rPr lang="en-US" dirty="0" smtClean="0"/>
              <a:t>&gt;      1 UM-LSA</a:t>
            </a:r>
          </a:p>
          <a:p>
            <a:r>
              <a:rPr lang="en-US" dirty="0" smtClean="0"/>
              <a:t>&gt;      1 UM-HMRC/LSA</a:t>
            </a:r>
          </a:p>
          <a:p>
            <a:r>
              <a:rPr lang="en-US" dirty="0" smtClean="0"/>
              <a:t>&gt;      1 UM Engineering SCIP</a:t>
            </a:r>
          </a:p>
          <a:p>
            <a:r>
              <a:rPr lang="en-US" dirty="0" smtClean="0"/>
              <a:t>&gt;      1 UM</a:t>
            </a:r>
          </a:p>
          <a:p>
            <a:r>
              <a:rPr lang="en-US" dirty="0" smtClean="0"/>
              <a:t>&gt;      1 ULAM/Micro/CCMB</a:t>
            </a:r>
          </a:p>
          <a:p>
            <a:r>
              <a:rPr lang="en-US" dirty="0" smtClean="0"/>
              <a:t>&gt;      1 NOAO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total of 140 people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Data mining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9:30  -  9:40  Introductory words</a:t>
            </a:r>
          </a:p>
          <a:p>
            <a:r>
              <a:rPr lang="en-US" dirty="0" smtClean="0"/>
              <a:t>9:40  -11:00  Eight lab overviews</a:t>
            </a:r>
          </a:p>
          <a:p>
            <a:r>
              <a:rPr lang="en-US" dirty="0" smtClean="0"/>
              <a:t>11:00-12:20  Six lab overviews + two tech pres.</a:t>
            </a:r>
          </a:p>
          <a:p>
            <a:r>
              <a:rPr lang="en-US" dirty="0" smtClean="0"/>
              <a:t>12:20-  1:30  Lunch (catered)</a:t>
            </a:r>
          </a:p>
          <a:p>
            <a:r>
              <a:rPr lang="en-US" dirty="0" smtClean="0"/>
              <a:t>1:30  -  2:40  Six tech presentations</a:t>
            </a:r>
          </a:p>
          <a:p>
            <a:r>
              <a:rPr lang="en-US" dirty="0" smtClean="0"/>
              <a:t>2:45  -  3:30  Panel discussion “Critical Mass”</a:t>
            </a:r>
          </a:p>
          <a:p>
            <a:r>
              <a:rPr lang="en-US" dirty="0" smtClean="0"/>
              <a:t>3:30  -  4:00  Fourteen posters</a:t>
            </a:r>
          </a:p>
          <a:p>
            <a:r>
              <a:rPr lang="en-US" dirty="0" smtClean="0"/>
              <a:t>4:00  -  5:10  DLS, </a:t>
            </a:r>
            <a:r>
              <a:rPr lang="en-US" dirty="0" err="1" smtClean="0"/>
              <a:t>Raghu</a:t>
            </a:r>
            <a:r>
              <a:rPr lang="en-US" dirty="0" smtClean="0"/>
              <a:t> </a:t>
            </a:r>
            <a:r>
              <a:rPr lang="en-US" dirty="0" err="1" smtClean="0"/>
              <a:t>Ramakrishnan</a:t>
            </a:r>
            <a:endParaRPr lang="en-US" dirty="0" smtClean="0"/>
          </a:p>
          <a:p>
            <a:r>
              <a:rPr lang="en-US" dirty="0" smtClean="0"/>
              <a:t>5:10  -  6:00  Reception + posters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 V. </a:t>
            </a:r>
            <a:r>
              <a:rPr lang="en-US" dirty="0" err="1" smtClean="0"/>
              <a:t>Jagadish</a:t>
            </a:r>
            <a:endParaRPr lang="en-US" dirty="0" smtClean="0"/>
          </a:p>
          <a:p>
            <a:r>
              <a:rPr lang="en-US" dirty="0" err="1" smtClean="0"/>
              <a:t>Farnam</a:t>
            </a:r>
            <a:r>
              <a:rPr lang="en-US" dirty="0" smtClean="0"/>
              <a:t> </a:t>
            </a:r>
            <a:r>
              <a:rPr lang="en-US" dirty="0" err="1" smtClean="0"/>
              <a:t>Jahanian</a:t>
            </a:r>
            <a:r>
              <a:rPr lang="en-US" dirty="0" smtClean="0"/>
              <a:t>, Chair of CSE</a:t>
            </a:r>
          </a:p>
          <a:p>
            <a:r>
              <a:rPr lang="en-US" dirty="0" err="1" smtClean="0"/>
              <a:t>Raghu</a:t>
            </a:r>
            <a:r>
              <a:rPr lang="en-US" dirty="0" smtClean="0"/>
              <a:t> </a:t>
            </a:r>
            <a:r>
              <a:rPr lang="en-US" dirty="0" err="1" smtClean="0"/>
              <a:t>Ramakrishnan</a:t>
            </a:r>
            <a:r>
              <a:rPr lang="en-US" dirty="0" smtClean="0"/>
              <a:t>, Yahoo!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1869</Words>
  <Application>Microsoft Office PowerPoint</Application>
  <PresentationFormat>On-screen Show (4:3)</PresentationFormat>
  <Paragraphs>281</Paragraphs>
  <Slides>55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Image</vt:lpstr>
      <vt:lpstr>Equation</vt:lpstr>
      <vt:lpstr>University of Michigan Workshop on Data, Text, Web, and Social Network Mining </vt:lpstr>
      <vt:lpstr>“U.S. households consumed approximately 3.6 zettabytes* of information in 2008”</vt:lpstr>
      <vt:lpstr>Expectations</vt:lpstr>
      <vt:lpstr>Reality</vt:lpstr>
      <vt:lpstr>Slide 5</vt:lpstr>
      <vt:lpstr>Slide 6</vt:lpstr>
      <vt:lpstr>Slide 7</vt:lpstr>
      <vt:lpstr>Schedule</vt:lpstr>
      <vt:lpstr>Introductory words</vt:lpstr>
      <vt:lpstr>Lab Overviews</vt:lpstr>
      <vt:lpstr>Dr. H.V. Jagadish</vt:lpstr>
      <vt:lpstr>Dr. Lada Adamic</vt:lpstr>
      <vt:lpstr>Dr. Kristen LeFevre</vt:lpstr>
      <vt:lpstr>Dr. Dragomir Radev</vt:lpstr>
      <vt:lpstr>Dr. Yongqun “Oliver” He</vt:lpstr>
      <vt:lpstr>Dr. Fan Meng</vt:lpstr>
      <vt:lpstr>Dr. Chris Miller</vt:lpstr>
      <vt:lpstr>Dr. Gus Rosania</vt:lpstr>
      <vt:lpstr>Dr. Eytan Adar</vt:lpstr>
      <vt:lpstr>Dr. XuanLong Nguyen</vt:lpstr>
      <vt:lpstr>Dr. Maggie Levenstein</vt:lpstr>
      <vt:lpstr>Dr. Qiaozhu Mei</vt:lpstr>
      <vt:lpstr>Dr. Michael Cafarella</vt:lpstr>
      <vt:lpstr>Dr. Gus Rosania</vt:lpstr>
      <vt:lpstr>Dr. Yilu Murphey</vt:lpstr>
      <vt:lpstr>All Lab Overviews</vt:lpstr>
      <vt:lpstr>Slide 27</vt:lpstr>
      <vt:lpstr>All Overviews, Presentations, and posters</vt:lpstr>
      <vt:lpstr>Slide 29</vt:lpstr>
      <vt:lpstr>Lujun Fang, Kristen LeFevre, CSE Privacy Wizards for Social Networking Sites</vt:lpstr>
      <vt:lpstr>Ahmet Duran, Assistant Professor, Mathematics Daily return discovery in financial markets</vt:lpstr>
      <vt:lpstr>Yongqun “Oliver” He, Medical School (Lab Overview)</vt:lpstr>
      <vt:lpstr>Jungkap Park, Mechanical Engineering, Gus R. Rosania, Pharmaceutical Sciences,  and Kazuhiro Saitou, Mechanical Engineering Tunable Machine Vision-Based Strategy for Automated Annotation of Chemical Databases</vt:lpstr>
      <vt:lpstr>Arnab Nandi, H.V. Jagadish, CSE Autocompletion for Structured Querying  </vt:lpstr>
      <vt:lpstr>Christopher J. Miller, Astronomy Astronomy in the Cloud: The Virtual Observatory</vt:lpstr>
      <vt:lpstr>Matthew Brook O’Donnell and Nick C. Ellis, Linguistics Extracting an Inventory of English Verb Constructions from Language Corpora</vt:lpstr>
      <vt:lpstr>Jian Guo, Elizaveta Levina, George Michailidis, and Ji Zhu, Statistics Joint Estimation of Multiple Graphical Models</vt:lpstr>
      <vt:lpstr>Ahmed Hassan, CSE, Rosie Jones, Yahoo! Labs, and Kristina Klinkner, Carnegie-Mellon University Beyond DCG: User Behavior as a Predictor of a Successful Search</vt:lpstr>
      <vt:lpstr>Slide 39</vt:lpstr>
      <vt:lpstr>Slide 40</vt:lpstr>
      <vt:lpstr>Slide 41</vt:lpstr>
      <vt:lpstr>Slide 42</vt:lpstr>
      <vt:lpstr>Sample projects</vt:lpstr>
      <vt:lpstr>Slide 44</vt:lpstr>
      <vt:lpstr>IFNG-vaccine network</vt:lpstr>
      <vt:lpstr>Slide 46</vt:lpstr>
      <vt:lpstr>Slide 47</vt:lpstr>
      <vt:lpstr>Temporal Evolution of Speaker Salience</vt:lpstr>
      <vt:lpstr>Temporal Evolution of Speaker Salience</vt:lpstr>
      <vt:lpstr>Slide 50</vt:lpstr>
      <vt:lpstr>Slide 51</vt:lpstr>
      <vt:lpstr>Slide 52</vt:lpstr>
      <vt:lpstr>Slide 53</vt:lpstr>
      <vt:lpstr>Longer-term interests</vt:lpstr>
      <vt:lpstr>Demos and software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bby</dc:creator>
  <cp:lastModifiedBy>Dragomir Radev</cp:lastModifiedBy>
  <cp:revision>42</cp:revision>
  <dcterms:created xsi:type="dcterms:W3CDTF">2010-04-21T21:27:34Z</dcterms:created>
  <dcterms:modified xsi:type="dcterms:W3CDTF">2010-04-23T12:56:49Z</dcterms:modified>
</cp:coreProperties>
</file>